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A8C33-60A3-4D6E-87F8-FD3B5F43C51F}" v="382" dt="2021-09-03T06:22:11.530"/>
    <p1510:client id="{7C1D9BCC-1360-4D82-94EC-A579C4FA8AB5}" v="1014" dt="2021-09-01T03:52:38.283"/>
    <p1510:client id="{B26E7208-D899-4D8A-823D-0FF92B5B6B07}" v="1018" dt="2021-09-05T02:37:51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Determining a location to set up a medical laboratory using geolocation data and SVM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Navarro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8AA2-BF41-401F-BA32-CDC7EE00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7FF2-EFDD-41CE-B718-3FD745E5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Models results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PU SVM was more numerous than positive-only</a:t>
            </a: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Most of the results were in the western side of the city</a:t>
            </a: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Both models suggest positions in the north and south of the city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Assumptions</a:t>
            </a:r>
          </a:p>
          <a:p>
            <a:pPr marL="857250"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Locations with labs represent positive locations</a:t>
            </a:r>
            <a:endParaRPr lang="en-US" dirty="0"/>
          </a:p>
          <a:p>
            <a:pPr marL="857250"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Locations without labs represent unlabelled locations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Limitations and recommendations</a:t>
            </a:r>
          </a:p>
          <a:p>
            <a:pPr lvl="1" indent="-342900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Try with other classification models</a:t>
            </a:r>
            <a:endParaRPr lang="en-US" dirty="0"/>
          </a:p>
          <a:p>
            <a:pPr lvl="1" indent="-342900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Other evaluation methods specific to PU learning</a:t>
            </a:r>
            <a:endParaRPr lang="en-US" dirty="0"/>
          </a:p>
          <a:p>
            <a:pPr lvl="1" indent="-342900">
              <a:buClr>
                <a:srgbClr val="8AD0D6"/>
              </a:buClr>
              <a:buFont typeface="Courier New" charset="2"/>
              <a:buChar char="o"/>
            </a:pP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368-DD43-4E03-9892-2D416AA5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Consclusion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B7F3-4896-4817-8C4C-5DA0367D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SVM can be used with geolocation data to suggest places to set up new businesses</a:t>
            </a:r>
          </a:p>
          <a:p>
            <a:pPr>
              <a:buClr>
                <a:srgbClr val="8AD0D6"/>
              </a:buClr>
            </a:pPr>
            <a:r>
              <a:rPr lang="en-US"/>
              <a:t>PU learning is aplicable in many real-life situations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4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7A32-9935-4405-89E1-3233E3D2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FDAB-2E3F-4043-94FE-AF583CD7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Business problem: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r>
              <a:rPr lang="en-US" dirty="0"/>
              <a:t>Dynacare Medical Laboratories would like to expand in Calgary, but do not know where would be a suitable location to place a laboratory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Approach to the solution:</a:t>
            </a:r>
          </a:p>
          <a:p>
            <a:pPr lvl="1">
              <a:buClr>
                <a:srgbClr val="8AD0D6"/>
              </a:buClr>
              <a:buFont typeface="Arial,Sans-Serif" charset="2"/>
              <a:buChar char="•"/>
            </a:pPr>
            <a:r>
              <a:rPr lang="en-US" dirty="0">
                <a:ea typeface="+mj-lt"/>
                <a:cs typeface="+mj-lt"/>
              </a:rPr>
              <a:t>Analyze geolocation data with a machine learning model to suggest potential locations to set up a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1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75F8-080E-4C2B-AFB4-652EC541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 – the data sets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53794-9145-41CE-88CD-F9C088F15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Positive-only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56D79-6481-4756-954F-2DBD8F90C32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/>
              <a:t>Neighborhoods where Dynacare has already set up laboratories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81A63-AD68-464D-B028-5237F5C07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300"/>
              <a:t>Positive-unlabelled 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76E972-C963-4BC4-B97F-3D83DE2F986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2000"/>
              <a:t>All the neighborhoods of cities with laboratories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CAC2AF-719D-40D5-8725-1EC5B9511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 analyze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636937-84E0-4932-9AC3-7367CC442BB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/>
              <a:t>All the neighborhoods of Calgary</a:t>
            </a:r>
          </a:p>
        </p:txBody>
      </p:sp>
    </p:spTree>
    <p:extLst>
      <p:ext uri="{BB962C8B-B14F-4D97-AF65-F5344CB8AC3E}">
        <p14:creationId xmlns:p14="http://schemas.microsoft.com/office/powerpoint/2010/main" val="12006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4B3E-57F1-4111-825F-8071EB82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 – 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B139-B8D8-439F-84E2-B96AB1BFF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Obtain postal codes of the neighborhoods of interest using </a:t>
            </a:r>
            <a:r>
              <a:rPr lang="en-US" dirty="0" err="1"/>
              <a:t>wikipedia</a:t>
            </a:r>
            <a:r>
              <a:rPr lang="en-US" dirty="0"/>
              <a:t> or Dynacare's website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Obtain latitudes and longitudes using latlong.net 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Obtain venues of neighborhoods using Foursquare API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5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F10-2DA5-4590-8290-1612242E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 – examples with coordinates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5A2E75-4F3F-47A1-86D3-3592F7651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472248"/>
              </p:ext>
            </p:extLst>
          </p:nvPr>
        </p:nvGraphicFramePr>
        <p:xfrm>
          <a:off x="1103313" y="2052638"/>
          <a:ext cx="8947148" cy="2331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210778">
                  <a:extLst>
                    <a:ext uri="{9D8B030D-6E8A-4147-A177-3AD203B41FA5}">
                      <a16:colId xmlns:a16="http://schemas.microsoft.com/office/drawing/2014/main" val="3878581205"/>
                    </a:ext>
                  </a:extLst>
                </a:gridCol>
                <a:gridCol w="2210778">
                  <a:extLst>
                    <a:ext uri="{9D8B030D-6E8A-4147-A177-3AD203B41FA5}">
                      <a16:colId xmlns:a16="http://schemas.microsoft.com/office/drawing/2014/main" val="1325985441"/>
                    </a:ext>
                  </a:extLst>
                </a:gridCol>
                <a:gridCol w="2210778">
                  <a:extLst>
                    <a:ext uri="{9D8B030D-6E8A-4147-A177-3AD203B41FA5}">
                      <a16:colId xmlns:a16="http://schemas.microsoft.com/office/drawing/2014/main" val="2757681514"/>
                    </a:ext>
                  </a:extLst>
                </a:gridCol>
                <a:gridCol w="2314814">
                  <a:extLst>
                    <a:ext uri="{9D8B030D-6E8A-4147-A177-3AD203B41FA5}">
                      <a16:colId xmlns:a16="http://schemas.microsoft.com/office/drawing/2014/main" val="617022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Postal code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Neighborhood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Latitude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Longitude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63221251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G1C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example lab 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46.881771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-71.189369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232295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G1E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example lab 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46.860130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-71.194054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898919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G1M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example lab 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46.817230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-71.269836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966584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G6W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example lab 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46.757560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-71.225570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26925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H1K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example lab 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45.608180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-73.544520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647175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58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EF27-70AD-429F-9A34-8D4F7702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2.Data - example with venues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165FE8-80F2-4570-8180-BD060B7EF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163347"/>
              </p:ext>
            </p:extLst>
          </p:nvPr>
        </p:nvGraphicFramePr>
        <p:xfrm>
          <a:off x="1103313" y="1496826"/>
          <a:ext cx="9789888" cy="41376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82588">
                  <a:extLst>
                    <a:ext uri="{9D8B030D-6E8A-4147-A177-3AD203B41FA5}">
                      <a16:colId xmlns:a16="http://schemas.microsoft.com/office/drawing/2014/main" val="1828266496"/>
                    </a:ext>
                  </a:extLst>
                </a:gridCol>
                <a:gridCol w="1355313">
                  <a:extLst>
                    <a:ext uri="{9D8B030D-6E8A-4147-A177-3AD203B41FA5}">
                      <a16:colId xmlns:a16="http://schemas.microsoft.com/office/drawing/2014/main" val="4065699548"/>
                    </a:ext>
                  </a:extLst>
                </a:gridCol>
                <a:gridCol w="1618951">
                  <a:extLst>
                    <a:ext uri="{9D8B030D-6E8A-4147-A177-3AD203B41FA5}">
                      <a16:colId xmlns:a16="http://schemas.microsoft.com/office/drawing/2014/main" val="2350143879"/>
                    </a:ext>
                  </a:extLst>
                </a:gridCol>
                <a:gridCol w="1618951">
                  <a:extLst>
                    <a:ext uri="{9D8B030D-6E8A-4147-A177-3AD203B41FA5}">
                      <a16:colId xmlns:a16="http://schemas.microsoft.com/office/drawing/2014/main" val="4233498524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1078128749"/>
                    </a:ext>
                  </a:extLst>
                </a:gridCol>
                <a:gridCol w="2023168">
                  <a:extLst>
                    <a:ext uri="{9D8B030D-6E8A-4147-A177-3AD203B41FA5}">
                      <a16:colId xmlns:a16="http://schemas.microsoft.com/office/drawing/2014/main" val="395294650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Neighborhood name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Bakery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Bank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Breakfast Spot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Construction &amp; Landscaping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59163756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Braeside, Cedarbrae, Woodbine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0.5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7629711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Brentwood, Collingwood, Nose Hill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0.333333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61271798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Bridgeland, Greenview, Zoo, YYC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78797899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City Centre, Calgary Tower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0.022222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0.022222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0.066667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81472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2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E4CE-4FD9-47BF-9942-D3A853BD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D747-4A04-4FF8-A334-E6CFDA38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Models: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For positive-only data: one-class suport vector machine</a:t>
            </a: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For positive-unlabelled data: Elkanoto support vector machine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 dirty="0"/>
          </a:p>
          <a:p>
            <a:pPr>
              <a:buClr>
                <a:srgbClr val="8AD0D6"/>
              </a:buClr>
              <a:buFont typeface="Wingdings 3" charset="2"/>
              <a:buChar char=""/>
            </a:pPr>
            <a:r>
              <a:rPr lang="en-US">
                <a:ea typeface="+mj-lt"/>
                <a:cs typeface="+mj-lt"/>
              </a:rPr>
              <a:t>Visualization: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>
                <a:ea typeface="+mj-lt"/>
                <a:cs typeface="+mj-lt"/>
              </a:rPr>
              <a:t>Labeled map with follium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6745-D5DE-4D68-A853-7A8BDEB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– 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9656-17BE-4723-A689-0FE15F6A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331259"/>
            <a:ext cx="4396338" cy="576262"/>
          </a:xfrm>
        </p:spPr>
        <p:txBody>
          <a:bodyPr/>
          <a:lstStyle/>
          <a:p>
            <a:r>
              <a:rPr lang="en-US"/>
              <a:t>Positive only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A01AEC-68A6-40BB-9242-A0E6C297A2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0614303"/>
              </p:ext>
            </p:extLst>
          </p:nvPr>
        </p:nvGraphicFramePr>
        <p:xfrm>
          <a:off x="1103313" y="2021417"/>
          <a:ext cx="4395786" cy="45491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3829071809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1188626004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4030783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Test size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Jaccard score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F1 Score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158437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0.571429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32055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0.10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0.400000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0.571429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4015306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0.15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0.533333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0.695652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13857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0.578947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0.733333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713392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0.541667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0.702703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19639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0.517241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0.681818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77229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0.558824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0.716981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181699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0.552632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0.711864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189076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0.465116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0.634921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94950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0.520833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0.684932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3587654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30114-CFA0-4F2A-8C2C-5BE728C56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322294"/>
            <a:ext cx="4396339" cy="576262"/>
          </a:xfrm>
        </p:spPr>
        <p:txBody>
          <a:bodyPr/>
          <a:lstStyle/>
          <a:p>
            <a:r>
              <a:rPr lang="en-US"/>
              <a:t>Positive-unlabelled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0B84200-77B1-4AD7-82B0-C97A745500E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75495189"/>
              </p:ext>
            </p:extLst>
          </p:nvPr>
        </p:nvGraphicFramePr>
        <p:xfrm>
          <a:off x="5654675" y="2012460"/>
          <a:ext cx="4395786" cy="41300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2070729811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3596558237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2032938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Test size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Jaccard 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F1 Score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28166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0.500000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0.666667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38128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0.10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0.733333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0.846154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82145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0.916667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0.956522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593434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0.714286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0.833333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7814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0.965517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0.982456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734545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0.30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0.947368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08690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0.35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69358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0.40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0.973684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0.986667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38953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0.45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0.560976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0.718750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96368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0.50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78468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08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528E-1F39-4042-8589-56008F0A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Results – suggested neighborhoods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CB06EAA0-4850-48EF-B9AA-2549B89D2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267" y="1712259"/>
            <a:ext cx="4679077" cy="4616822"/>
          </a:xfrm>
        </p:spPr>
      </p:pic>
    </p:spTree>
    <p:extLst>
      <p:ext uri="{BB962C8B-B14F-4D97-AF65-F5344CB8AC3E}">
        <p14:creationId xmlns:p14="http://schemas.microsoft.com/office/powerpoint/2010/main" val="208355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Determining a location to set up a medical laboratory using geolocation data and SVM models</vt:lpstr>
      <vt:lpstr>1.Introduction</vt:lpstr>
      <vt:lpstr>2. Data – the data sets </vt:lpstr>
      <vt:lpstr>2. Data – source of the data</vt:lpstr>
      <vt:lpstr>2. Data – examples with coordinates</vt:lpstr>
      <vt:lpstr>2.Data - example with venues</vt:lpstr>
      <vt:lpstr>3.Methodology</vt:lpstr>
      <vt:lpstr>4. Results – model evaluation</vt:lpstr>
      <vt:lpstr>4. Results – suggested neighborhoods</vt:lpstr>
      <vt:lpstr>5. Discussion</vt:lpstr>
      <vt:lpstr>6. Consclusion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2021-09-01T02:40:39Z</dcterms:created>
  <dcterms:modified xsi:type="dcterms:W3CDTF">2021-09-05T02:38:02Z</dcterms:modified>
</cp:coreProperties>
</file>