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Hardware Software mapping</a:t>
            </a:r>
            <a:endParaRPr/>
          </a:p>
        </p:txBody>
      </p:sp>
      <p:pic>
        <p:nvPicPr>
          <p:cNvPr id="3" name="Immagine 2"/>
          <p:cNvPicPr>
            <a:picLocks noChangeAspect="1"/>
          </p:cNvPicPr>
          <p:nvPr/>
        </p:nvPicPr>
        <p:blipFill>
          <a:blip r:embed="rId2"/>
          <a:stretch/>
        </p:blipFill>
        <p:spPr bwMode="auto">
          <a:xfrm>
            <a:off x="119336" y="1484784"/>
            <a:ext cx="5688632" cy="4752528"/>
          </a:xfrm>
          <a:prstGeom prst="rect">
            <a:avLst/>
          </a:prstGeom>
        </p:spPr>
      </p:pic>
      <p:sp>
        <p:nvSpPr>
          <p:cNvPr id="5" name="CasellaDiTesto 4"/>
          <p:cNvSpPr txBox="1"/>
          <p:nvPr/>
        </p:nvSpPr>
        <p:spPr bwMode="auto">
          <a:xfrm>
            <a:off x="6096000" y="2246144"/>
            <a:ext cx="5688632" cy="1754326"/>
          </a:xfrm>
          <a:prstGeom prst="rect">
            <a:avLst/>
          </a:prstGeom>
          <a:noFill/>
        </p:spPr>
        <p:txBody>
          <a:bodyPr wrap="square" rtlCol="0">
            <a:spAutoFit/>
          </a:bodyPr>
          <a:lstStyle/>
          <a:p>
            <a:pPr>
              <a:defRPr/>
            </a:pPr>
            <a:r>
              <a:rPr lang="it-IT"/>
              <a:t>Il software VeicHome utilizza il server apache Tomcat, il DBMS utilizzato è MySQL che permette l’interazione tra la piattaforma e il database. </a:t>
            </a:r>
            <a:endParaRPr/>
          </a:p>
          <a:p>
            <a:pPr>
              <a:defRPr/>
            </a:pPr>
            <a:r>
              <a:rPr lang="it-IT"/>
              <a:t>Le funzionalità sono state implementate in linguaggio HTML, JSP e Java L’utente utilizza la piattaforma mediante dei browser installati sulla propria macchina.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Dati persistenti</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2027546" y="836711"/>
            <a:ext cx="8136903" cy="4334893"/>
          </a:xfrm>
          <a:prstGeom prst="rect">
            <a:avLst/>
          </a:prstGeom>
        </p:spPr>
      </p:pic>
      <p:sp>
        <p:nvSpPr>
          <p:cNvPr id="4" name="CasellaDiTesto 3"/>
          <p:cNvSpPr txBox="1"/>
          <p:nvPr/>
        </p:nvSpPr>
        <p:spPr bwMode="auto">
          <a:xfrm>
            <a:off x="119336" y="5543530"/>
            <a:ext cx="11665296" cy="369332"/>
          </a:xfrm>
          <a:prstGeom prst="rect">
            <a:avLst/>
          </a:prstGeom>
          <a:noFill/>
        </p:spPr>
        <p:txBody>
          <a:bodyPr wrap="square" rtlCol="0">
            <a:spAutoFit/>
          </a:bodyPr>
          <a:lstStyle/>
          <a:p>
            <a:pPr>
              <a:defRPr/>
            </a:pPr>
            <a:r>
              <a:rPr lang="it-IT" b="0" i="0">
                <a:latin typeface="gg sans"/>
              </a:rPr>
              <a:t>Per gestire i dati persistenti abbiamo utilizzato MySQL, il quale garantisce una sicurezza sull’accesso dei dati.</a:t>
            </a:r>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sellaDiTesto 1"/>
          <p:cNvSpPr txBox="1"/>
          <p:nvPr/>
        </p:nvSpPr>
        <p:spPr bwMode="auto">
          <a:xfrm>
            <a:off x="0" y="34405"/>
            <a:ext cx="11881320" cy="584775"/>
          </a:xfrm>
          <a:prstGeom prst="rect">
            <a:avLst/>
          </a:prstGeom>
          <a:noFill/>
        </p:spPr>
        <p:txBody>
          <a:bodyPr wrap="square" rtlCol="0">
            <a:spAutoFit/>
          </a:bodyPr>
          <a:lstStyle/>
          <a:p>
            <a:pPr algn="ctr">
              <a:defRPr/>
            </a:pPr>
            <a:r>
              <a:rPr lang="it-IT" sz="3200"/>
              <a:t>Package core</a:t>
            </a:r>
            <a:endParaRPr/>
          </a:p>
        </p:txBody>
      </p:sp>
      <p:sp>
        <p:nvSpPr>
          <p:cNvPr id="3" name="CasellaDiTesto 2"/>
          <p:cNvSpPr txBox="1"/>
          <p:nvPr/>
        </p:nvSpPr>
        <p:spPr bwMode="auto">
          <a:xfrm>
            <a:off x="191344" y="764704"/>
            <a:ext cx="4680520" cy="1200329"/>
          </a:xfrm>
          <a:prstGeom prst="rect">
            <a:avLst/>
          </a:prstGeom>
          <a:noFill/>
        </p:spPr>
        <p:txBody>
          <a:bodyPr wrap="square" rtlCol="0">
            <a:spAutoFit/>
          </a:bodyPr>
          <a:lstStyle/>
          <a:p>
            <a:pPr>
              <a:defRPr/>
            </a:pPr>
            <a:r>
              <a:rPr lang="it-IT" sz="1800" b="0" i="0" u="none" strike="noStrike">
                <a:latin typeface="2"/>
              </a:rPr>
              <a:t>II package core si divide in tre pacchetti:</a:t>
            </a:r>
            <a:endParaRPr/>
          </a:p>
          <a:p>
            <a:pPr marL="342900" indent="-342900">
              <a:buAutoNum type="arabicPeriod"/>
              <a:defRPr/>
            </a:pPr>
            <a:r>
              <a:rPr lang="it-IT">
                <a:latin typeface="2"/>
              </a:rPr>
              <a:t>Rappresentano le control</a:t>
            </a:r>
            <a:endParaRPr/>
          </a:p>
          <a:p>
            <a:pPr marL="342900" indent="-342900">
              <a:buAutoNum type="arabicPeriod"/>
              <a:defRPr/>
            </a:pPr>
            <a:r>
              <a:rPr lang="it-IT">
                <a:latin typeface="2"/>
              </a:rPr>
              <a:t>Rappresentano i model (DAO)</a:t>
            </a:r>
            <a:endParaRPr/>
          </a:p>
          <a:p>
            <a:pPr marL="342900" indent="-342900">
              <a:buAutoNum type="arabicPeriod"/>
              <a:defRPr/>
            </a:pPr>
            <a:r>
              <a:rPr lang="it-IT">
                <a:latin typeface="2"/>
              </a:rPr>
              <a:t>Descrivono gli oggetti (Bean)</a:t>
            </a:r>
            <a:endParaRPr lang="it-IT"/>
          </a:p>
        </p:txBody>
      </p:sp>
      <p:pic>
        <p:nvPicPr>
          <p:cNvPr id="4" name="Immagine 3"/>
          <p:cNvPicPr>
            <a:picLocks noChangeAspect="1"/>
          </p:cNvPicPr>
          <p:nvPr/>
        </p:nvPicPr>
        <p:blipFill>
          <a:blip r:embed="rId2"/>
          <a:stretch/>
        </p:blipFill>
        <p:spPr bwMode="auto">
          <a:xfrm>
            <a:off x="5629066" y="976024"/>
            <a:ext cx="6371590" cy="3472180"/>
          </a:xfrm>
          <a:prstGeom prst="rect">
            <a:avLst/>
          </a:prstGeom>
        </p:spPr>
      </p:pic>
      <p:sp>
        <p:nvSpPr>
          <p:cNvPr id="5" name="CasellaDiTesto 4"/>
          <p:cNvSpPr txBox="1"/>
          <p:nvPr/>
        </p:nvSpPr>
        <p:spPr bwMode="auto">
          <a:xfrm>
            <a:off x="263352" y="2564904"/>
            <a:ext cx="5184576" cy="2308324"/>
          </a:xfrm>
          <a:prstGeom prst="rect">
            <a:avLst/>
          </a:prstGeom>
          <a:noFill/>
        </p:spPr>
        <p:txBody>
          <a:bodyPr wrap="square" rtlCol="0">
            <a:spAutoFit/>
          </a:bodyPr>
          <a:lstStyle/>
          <a:p>
            <a:pPr>
              <a:defRPr/>
            </a:pPr>
            <a:r>
              <a:rPr lang="it-IT"/>
              <a:t>Nel package control sono presenti, tutte le control utilizzate nel sistema, le quali verificano che i dati siano sempre corretti.</a:t>
            </a:r>
            <a:endParaRPr/>
          </a:p>
          <a:p>
            <a:pPr>
              <a:defRPr/>
            </a:pPr>
            <a:r>
              <a:rPr lang="it-IT"/>
              <a:t>Nel package model sono presenti tulle le DAO, che sono necessarie per recuperare le informazioni nel DataBase.</a:t>
            </a:r>
            <a:endParaRPr/>
          </a:p>
          <a:p>
            <a:pPr>
              <a:defRPr/>
            </a:pPr>
            <a:r>
              <a:rPr lang="it-IT"/>
              <a:t>Nel package bean sono presenti che descrivono gli attributi dell’oggetto.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54148" y="1151254"/>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027346" y="4706603"/>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3.Testing di sistema ha lo scopo di verificare il funzionamento del sistema.</a:t>
            </a:r>
            <a:endParaRPr lang="ko-KR" sz="1400" dirty="0">
              <a:solidFill>
                <a:schemeClr val="tx1">
                  <a:lumMod val="75000"/>
                  <a:lumOff val="25000"/>
                </a:schemeClr>
              </a:solidFill>
              <a:cs typeface="Arial"/>
            </a:endParaRPr>
          </a:p>
        </p:txBody>
      </p:sp>
      <p:sp>
        <p:nvSpPr>
          <p:cNvPr id="4" name="TextBox 62"/>
          <p:cNvSpPr txBox="1"/>
          <p:nvPr/>
        </p:nvSpPr>
        <p:spPr bwMode="auto">
          <a:xfrm>
            <a:off x="1080138" y="2999168"/>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2.Testing di integrazione in cui i le componenti del sistema sono integrati testati come gruppo.</a:t>
            </a:r>
            <a:endParaRPr sz="2000" dirty="0"/>
          </a:p>
        </p:txBody>
      </p:sp>
      <p:sp>
        <p:nvSpPr>
          <p:cNvPr id="7" name="TextBox 62"/>
          <p:cNvSpPr txBox="1"/>
          <p:nvPr/>
        </p:nvSpPr>
        <p:spPr bwMode="auto">
          <a:xfrm>
            <a:off x="908148" y="1705252"/>
            <a:ext cx="5742077" cy="523220"/>
          </a:xfrm>
          <a:prstGeom prst="rect">
            <a:avLst/>
          </a:prstGeom>
          <a:noFill/>
        </p:spPr>
        <p:txBody>
          <a:bodyPr wrap="square" rtlCol="0">
            <a:spAutoFit/>
          </a:bodyPr>
          <a:lstStyle/>
          <a:p>
            <a:pPr marL="342900" indent="-342900">
              <a:buAutoNum type="arabicPeriod"/>
              <a:defRPr/>
            </a:pPr>
            <a:r>
              <a:rPr lang="it-IT" sz="1400" dirty="0">
                <a:solidFill>
                  <a:schemeClr val="tx1">
                    <a:lumMod val="75000"/>
                    <a:lumOff val="25000"/>
                  </a:schemeClr>
                </a:solidFill>
                <a:cs typeface="Arial"/>
              </a:rPr>
              <a:t>Testing di unità ha lo scopo di testare le singole componenti del programma.</a:t>
            </a:r>
          </a:p>
        </p:txBody>
      </p:sp>
      <p:sp>
        <p:nvSpPr>
          <p:cNvPr id="5" name="TextBox 62">
            <a:extLst>
              <a:ext uri="{FF2B5EF4-FFF2-40B4-BE49-F238E27FC236}">
                <a16:creationId xmlns:a16="http://schemas.microsoft.com/office/drawing/2014/main" id="{9949CFDC-6AF2-9192-3660-5CF5D8A608AF}"/>
              </a:ext>
            </a:extLst>
          </p:cNvPr>
          <p:cNvSpPr txBox="1"/>
          <p:nvPr/>
        </p:nvSpPr>
        <p:spPr bwMode="auto">
          <a:xfrm>
            <a:off x="1230547" y="2159831"/>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120 test di unità.</a:t>
            </a:r>
          </a:p>
        </p:txBody>
      </p:sp>
      <p:sp>
        <p:nvSpPr>
          <p:cNvPr id="6" name="TextBox 62">
            <a:extLst>
              <a:ext uri="{FF2B5EF4-FFF2-40B4-BE49-F238E27FC236}">
                <a16:creationId xmlns:a16="http://schemas.microsoft.com/office/drawing/2014/main" id="{1F846CCF-E4F3-9D44-8894-88C2E0127A67}"/>
              </a:ext>
            </a:extLst>
          </p:cNvPr>
          <p:cNvSpPr txBox="1"/>
          <p:nvPr/>
        </p:nvSpPr>
        <p:spPr bwMode="auto">
          <a:xfrm>
            <a:off x="1086359" y="3508334"/>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25 test di integrazione.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Execeution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91344" y="-95056"/>
            <a:ext cx="11573197" cy="826379"/>
          </a:xfrm>
          <a:prstGeom prst="rect">
            <a:avLst/>
          </a:prstGeom>
        </p:spPr>
        <p:txBody>
          <a:bodyPr/>
          <a:lstStyle/>
          <a:p>
            <a:pPr>
              <a:defRPr/>
            </a:pPr>
            <a:r>
              <a:rPr lang="en-US" sz="5300"/>
              <a:t>Architettura utilizzata</a:t>
            </a:r>
          </a:p>
        </p:txBody>
      </p:sp>
      <p:sp>
        <p:nvSpPr>
          <p:cNvPr id="3" name="Rectangle 2"/>
          <p:cNvSpPr/>
          <p:nvPr/>
        </p:nvSpPr>
        <p:spPr bwMode="auto">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 name="Rectangle 3"/>
          <p:cNvSpPr/>
          <p:nvPr/>
        </p:nvSpPr>
        <p:spPr bwMode="auto">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5" name="Group 4"/>
          <p:cNvGrpSpPr/>
          <p:nvPr/>
        </p:nvGrpSpPr>
        <p:grpSpPr bwMode="auto">
          <a:xfrm>
            <a:off x="869240" y="5596182"/>
            <a:ext cx="3865190" cy="655652"/>
            <a:chOff x="562794" y="5596182"/>
            <a:chExt cx="3865190" cy="655652"/>
          </a:xfrm>
        </p:grpSpPr>
        <p:sp>
          <p:nvSpPr>
            <p:cNvPr id="6" name="Oval 5"/>
            <p:cNvSpPr/>
            <p:nvPr/>
          </p:nvSpPr>
          <p:spPr bwMode="auto">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6"/>
            <p:cNvSpPr/>
            <p:nvPr/>
          </p:nvSpPr>
          <p:spPr bwMode="auto">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8" name="Rectangle 7"/>
          <p:cNvSpPr/>
          <p:nvPr/>
        </p:nvSpPr>
        <p:spPr bwMode="auto">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13" name="Group 12"/>
          <p:cNvGrpSpPr/>
          <p:nvPr/>
        </p:nvGrpSpPr>
        <p:grpSpPr bwMode="auto">
          <a:xfrm>
            <a:off x="4547497" y="3232457"/>
            <a:ext cx="5781459" cy="493212"/>
            <a:chOff x="4139952" y="2279699"/>
            <a:chExt cx="4032448" cy="493212"/>
          </a:xfrm>
        </p:grpSpPr>
        <p:sp>
          <p:nvSpPr>
            <p:cNvPr id="14" name="TextBox 13"/>
            <p:cNvSpPr txBox="1"/>
            <p:nvPr/>
          </p:nvSpPr>
          <p:spPr bwMode="auto">
            <a:xfrm>
              <a:off x="4145035" y="2495912"/>
              <a:ext cx="4027365" cy="276999"/>
            </a:xfrm>
            <a:prstGeom prst="rect">
              <a:avLst/>
            </a:prstGeom>
            <a:noFill/>
          </p:spPr>
          <p:txBody>
            <a:bodyPr wrap="square" rtlCol="0">
              <a:spAutoFit/>
            </a:bodyPr>
            <a:lstStyle/>
            <a:p>
              <a:pPr>
                <a:defRPr/>
              </a:pPr>
              <a:r>
                <a:rPr lang="it-IT" sz="1200">
                  <a:solidFill>
                    <a:schemeClr val="bg1"/>
                  </a:solidFill>
                </a:rPr>
                <a:t>E’ il livello che racchiude tutte le view.</a:t>
              </a:r>
              <a:endParaRPr lang="ko-KR" sz="1200">
                <a:solidFill>
                  <a:schemeClr val="bg1"/>
                </a:solidFill>
              </a:endParaRPr>
            </a:p>
          </p:txBody>
        </p:sp>
        <p:sp>
          <p:nvSpPr>
            <p:cNvPr id="15" name="TextBox 14"/>
            <p:cNvSpPr txBox="1"/>
            <p:nvPr/>
          </p:nvSpPr>
          <p:spPr bwMode="auto">
            <a:xfrm>
              <a:off x="4139952" y="2279699"/>
              <a:ext cx="1714550" cy="276999"/>
            </a:xfrm>
            <a:prstGeom prst="rect">
              <a:avLst/>
            </a:prstGeom>
            <a:noFill/>
          </p:spPr>
          <p:txBody>
            <a:bodyPr wrap="square" rtlCol="0">
              <a:spAutoFit/>
            </a:bodyPr>
            <a:lstStyle/>
            <a:p>
              <a:pPr>
                <a:defRPr/>
              </a:pPr>
              <a:r>
                <a:rPr lang="en-US" sz="1200">
                  <a:solidFill>
                    <a:schemeClr val="bg1"/>
                  </a:solidFill>
                </a:rPr>
                <a:t>Presentation Layer</a:t>
              </a:r>
              <a:endParaRPr lang="ko-KR" sz="1200">
                <a:solidFill>
                  <a:schemeClr val="bg1"/>
                </a:solidFill>
              </a:endParaRPr>
            </a:p>
          </p:txBody>
        </p:sp>
      </p:grpSp>
      <p:grpSp>
        <p:nvGrpSpPr>
          <p:cNvPr id="16" name="Group 15"/>
          <p:cNvGrpSpPr/>
          <p:nvPr/>
        </p:nvGrpSpPr>
        <p:grpSpPr bwMode="auto">
          <a:xfrm>
            <a:off x="4547497" y="4318527"/>
            <a:ext cx="5781459" cy="493212"/>
            <a:chOff x="4145035" y="3376042"/>
            <a:chExt cx="4032448" cy="493212"/>
          </a:xfrm>
        </p:grpSpPr>
        <p:sp>
          <p:nvSpPr>
            <p:cNvPr id="17" name="TextBox 16"/>
            <p:cNvSpPr txBox="1"/>
            <p:nvPr/>
          </p:nvSpPr>
          <p:spPr bwMode="auto">
            <a:xfrm>
              <a:off x="4150118" y="3592255"/>
              <a:ext cx="4027365" cy="276999"/>
            </a:xfrm>
            <a:prstGeom prst="rect">
              <a:avLst/>
            </a:prstGeom>
            <a:noFill/>
          </p:spPr>
          <p:txBody>
            <a:bodyPr wrap="square" rtlCol="0">
              <a:spAutoFit/>
            </a:bodyPr>
            <a:lstStyle/>
            <a:p>
              <a:pPr>
                <a:defRPr/>
              </a:pPr>
              <a:r>
                <a:rPr lang="en-US" sz="1200">
                  <a:solidFill>
                    <a:schemeClr val="bg1"/>
                  </a:solidFill>
                </a:rPr>
                <a:t>E’ il livello che racchiude tutte le control.</a:t>
              </a:r>
              <a:endParaRPr lang="ko-KR" sz="1200">
                <a:solidFill>
                  <a:schemeClr val="bg1"/>
                </a:solidFill>
              </a:endParaRPr>
            </a:p>
          </p:txBody>
        </p:sp>
        <p:sp>
          <p:nvSpPr>
            <p:cNvPr id="18" name="TextBox 17"/>
            <p:cNvSpPr txBox="1"/>
            <p:nvPr/>
          </p:nvSpPr>
          <p:spPr bwMode="auto">
            <a:xfrm>
              <a:off x="4145035" y="3376042"/>
              <a:ext cx="1714550" cy="276999"/>
            </a:xfrm>
            <a:prstGeom prst="rect">
              <a:avLst/>
            </a:prstGeom>
            <a:noFill/>
          </p:spPr>
          <p:txBody>
            <a:bodyPr wrap="square" rtlCol="0">
              <a:spAutoFit/>
            </a:bodyPr>
            <a:lstStyle/>
            <a:p>
              <a:pPr>
                <a:defRPr/>
              </a:pPr>
              <a:r>
                <a:rPr lang="en-US" sz="1200">
                  <a:solidFill>
                    <a:schemeClr val="bg1"/>
                  </a:solidFill>
                </a:rPr>
                <a:t>Apllication Layer</a:t>
              </a:r>
              <a:endParaRPr lang="ko-KR" sz="1200">
                <a:solidFill>
                  <a:schemeClr val="bg1"/>
                </a:solidFill>
              </a:endParaRPr>
            </a:p>
          </p:txBody>
        </p:sp>
      </p:grpSp>
      <p:grpSp>
        <p:nvGrpSpPr>
          <p:cNvPr id="19" name="Group 18"/>
          <p:cNvGrpSpPr/>
          <p:nvPr/>
        </p:nvGrpSpPr>
        <p:grpSpPr bwMode="auto">
          <a:xfrm>
            <a:off x="4547497" y="5404595"/>
            <a:ext cx="5781459" cy="493212"/>
            <a:chOff x="4150118" y="4472385"/>
            <a:chExt cx="4032448" cy="493212"/>
          </a:xfrm>
        </p:grpSpPr>
        <p:sp>
          <p:nvSpPr>
            <p:cNvPr id="20" name="TextBox 19"/>
            <p:cNvSpPr txBox="1"/>
            <p:nvPr/>
          </p:nvSpPr>
          <p:spPr bwMode="auto">
            <a:xfrm>
              <a:off x="4155201" y="4688598"/>
              <a:ext cx="4027365" cy="276999"/>
            </a:xfrm>
            <a:prstGeom prst="rect">
              <a:avLst/>
            </a:prstGeom>
            <a:noFill/>
          </p:spPr>
          <p:txBody>
            <a:bodyPr wrap="square" rtlCol="0">
              <a:spAutoFit/>
            </a:bodyPr>
            <a:lstStyle/>
            <a:p>
              <a:pPr>
                <a:defRPr/>
              </a:pPr>
              <a:r>
                <a:rPr lang="en-US" sz="1200">
                  <a:solidFill>
                    <a:schemeClr val="bg1"/>
                  </a:solidFill>
                </a:rPr>
                <a:t>E’ il livello che si occupa della gestione dei dati persistenti..</a:t>
              </a:r>
              <a:endParaRPr lang="ko-KR" sz="1200">
                <a:solidFill>
                  <a:schemeClr val="bg1"/>
                </a:solidFill>
              </a:endParaRPr>
            </a:p>
          </p:txBody>
        </p:sp>
        <p:sp>
          <p:nvSpPr>
            <p:cNvPr id="21" name="TextBox 20"/>
            <p:cNvSpPr txBox="1"/>
            <p:nvPr/>
          </p:nvSpPr>
          <p:spPr bwMode="auto">
            <a:xfrm>
              <a:off x="4150118" y="4472385"/>
              <a:ext cx="1714550" cy="276999"/>
            </a:xfrm>
            <a:prstGeom prst="rect">
              <a:avLst/>
            </a:prstGeom>
            <a:noFill/>
          </p:spPr>
          <p:txBody>
            <a:bodyPr wrap="square" rtlCol="0">
              <a:spAutoFit/>
            </a:bodyPr>
            <a:lstStyle/>
            <a:p>
              <a:pPr>
                <a:defRPr/>
              </a:pPr>
              <a:r>
                <a:rPr lang="en-US" sz="1200">
                  <a:solidFill>
                    <a:schemeClr val="bg1"/>
                  </a:solidFill>
                </a:rPr>
                <a:t>Storage Layer</a:t>
              </a:r>
              <a:endParaRPr lang="ko-KR" sz="1200">
                <a:solidFill>
                  <a:schemeClr val="bg1"/>
                </a:solidFill>
              </a:endParaRPr>
            </a:p>
          </p:txBody>
        </p:sp>
      </p:grpSp>
      <p:sp>
        <p:nvSpPr>
          <p:cNvPr id="22" name="TextBox 21"/>
          <p:cNvSpPr txBox="1"/>
          <p:nvPr/>
        </p:nvSpPr>
        <p:spPr bwMode="auto">
          <a:xfrm>
            <a:off x="2038633" y="511780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4" name="TextBox 23"/>
          <p:cNvSpPr txBox="1"/>
          <p:nvPr/>
        </p:nvSpPr>
        <p:spPr bwMode="auto">
          <a:xfrm>
            <a:off x="2038633" y="635668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6" name="Rounded Rectangle 5"/>
          <p:cNvSpPr/>
          <p:nvPr/>
        </p:nvSpPr>
        <p:spPr bwMode="auto">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8" name="CasellaDiTesto 27"/>
          <p:cNvSpPr txBox="1"/>
          <p:nvPr/>
        </p:nvSpPr>
        <p:spPr bwMode="auto">
          <a:xfrm>
            <a:off x="0" y="836712"/>
            <a:ext cx="12192000" cy="369332"/>
          </a:xfrm>
          <a:prstGeom prst="rect">
            <a:avLst/>
          </a:prstGeom>
          <a:noFill/>
        </p:spPr>
        <p:txBody>
          <a:bodyPr wrap="square" rtlCol="0">
            <a:spAutoFit/>
          </a:bodyPr>
          <a:lstStyle/>
          <a:p>
            <a:pPr>
              <a:defRPr/>
            </a:pPr>
            <a:r>
              <a:rPr lang="it-IT"/>
              <a:t>Per la piattaforma VeicHome si è deciso utilizzare l’architettura MVC.</a:t>
            </a:r>
            <a:endParaRPr/>
          </a:p>
        </p:txBody>
      </p:sp>
      <p:sp>
        <p:nvSpPr>
          <p:cNvPr id="29" name="CasellaDiTesto 28"/>
          <p:cNvSpPr txBox="1"/>
          <p:nvPr/>
        </p:nvSpPr>
        <p:spPr bwMode="auto">
          <a:xfrm>
            <a:off x="0" y="1148497"/>
            <a:ext cx="12192000" cy="369332"/>
          </a:xfrm>
          <a:prstGeom prst="rect">
            <a:avLst/>
          </a:prstGeom>
          <a:noFill/>
        </p:spPr>
        <p:txBody>
          <a:bodyPr wrap="square" rtlCol="0">
            <a:spAutoFit/>
          </a:bodyPr>
          <a:lstStyle/>
          <a:p>
            <a:pPr>
              <a:defRPr/>
            </a:pPr>
            <a:r>
              <a:rPr lang="it-IT"/>
              <a:t>Che si divide in model, control e view.</a:t>
            </a:r>
            <a:endParaRPr/>
          </a:p>
        </p:txBody>
      </p:sp>
      <p:sp>
        <p:nvSpPr>
          <p:cNvPr id="30" name="CasellaDiTesto 29"/>
          <p:cNvSpPr txBox="1"/>
          <p:nvPr/>
        </p:nvSpPr>
        <p:spPr bwMode="auto">
          <a:xfrm>
            <a:off x="0" y="1490991"/>
            <a:ext cx="12192000" cy="369332"/>
          </a:xfrm>
          <a:prstGeom prst="rect">
            <a:avLst/>
          </a:prstGeom>
          <a:noFill/>
        </p:spPr>
        <p:txBody>
          <a:bodyPr wrap="square" rtlCol="0">
            <a:spAutoFit/>
          </a:bodyPr>
          <a:lstStyle/>
          <a:p>
            <a:pPr>
              <a:defRPr/>
            </a:pPr>
            <a:r>
              <a:rPr lang="it-IT"/>
              <a:t>Il sistema divide in:</a:t>
            </a:r>
            <a:endParaRPr/>
          </a:p>
        </p:txBody>
      </p:sp>
      <p:grpSp>
        <p:nvGrpSpPr>
          <p:cNvPr id="31" name="Group 8">
            <a:extLst>
              <a:ext uri="{FF2B5EF4-FFF2-40B4-BE49-F238E27FC236}">
                <a16:creationId xmlns:a16="http://schemas.microsoft.com/office/drawing/2014/main" id="{98D7D270-2952-3846-8B73-3B169DB9CA96}"/>
              </a:ext>
            </a:extLst>
          </p:cNvPr>
          <p:cNvGrpSpPr/>
          <p:nvPr/>
        </p:nvGrpSpPr>
        <p:grpSpPr>
          <a:xfrm>
            <a:off x="932905" y="1580211"/>
            <a:ext cx="2880320" cy="5184576"/>
            <a:chOff x="832917" y="692696"/>
            <a:chExt cx="2880320" cy="5184576"/>
          </a:xfrm>
        </p:grpSpPr>
        <p:sp>
          <p:nvSpPr>
            <p:cNvPr id="32" name="Oval 9">
              <a:extLst>
                <a:ext uri="{FF2B5EF4-FFF2-40B4-BE49-F238E27FC236}">
                  <a16:creationId xmlns:a16="http://schemas.microsoft.com/office/drawing/2014/main" id="{AB530EB7-39A1-5BA8-E1AB-E7AE14975168}"/>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0">
              <a:extLst>
                <a:ext uri="{FF2B5EF4-FFF2-40B4-BE49-F238E27FC236}">
                  <a16:creationId xmlns:a16="http://schemas.microsoft.com/office/drawing/2014/main" id="{874D958D-979B-A353-4C6D-293C3965ADEC}"/>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11">
              <a:extLst>
                <a:ext uri="{FF2B5EF4-FFF2-40B4-BE49-F238E27FC236}">
                  <a16:creationId xmlns:a16="http://schemas.microsoft.com/office/drawing/2014/main" id="{822E0A7A-1001-DEE2-E992-6A4DD0397C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1088</Words>
  <Application>Microsoft Office PowerPoint</Application>
  <DocSecurity>0</DocSecurity>
  <PresentationFormat>Widescreen</PresentationFormat>
  <Paragraphs>115</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17</vt:i4>
      </vt:variant>
    </vt:vector>
  </HeadingPairs>
  <TitlesOfParts>
    <vt:vector size="22" baseType="lpstr">
      <vt:lpstr>2</vt:lpstr>
      <vt:lpstr>Arial</vt:lpstr>
      <vt:lpstr>gg sans</vt: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michele del mastro</cp:lastModifiedBy>
  <cp:revision>158</cp:revision>
  <dcterms:created xsi:type="dcterms:W3CDTF">2019-01-14T06:35:35Z</dcterms:created>
  <dcterms:modified xsi:type="dcterms:W3CDTF">2023-01-10T10:27:14Z</dcterms:modified>
  <cp:category/>
  <dc:identifier/>
  <cp:contentStatus/>
  <dc:language/>
  <cp:version/>
</cp:coreProperties>
</file>