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3" r:id="rId10"/>
    <p:sldId id="264" r:id="rId11"/>
    <p:sldId id="298" r:id="rId12"/>
    <p:sldId id="303" r:id="rId13"/>
    <p:sldId id="266" r:id="rId14"/>
    <p:sldId id="267" r:id="rId15"/>
    <p:sldId id="304" r:id="rId16"/>
    <p:sldId id="268" r:id="rId17"/>
    <p:sldId id="269"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dirty="0">
                <a:latin typeface="+mn-lt"/>
              </a:rPr>
              <a:t>Armando </a:t>
            </a:r>
            <a:r>
              <a:rPr lang="en-US" sz="2000" dirty="0" err="1">
                <a:latin typeface="+mn-lt"/>
              </a:rPr>
              <a:t>Imbimbo</a:t>
            </a:r>
            <a:r>
              <a:rPr lang="en-US" sz="2000" dirty="0">
                <a:latin typeface="+mn-lt"/>
              </a:rPr>
              <a:t>     06867</a:t>
            </a:r>
            <a:endParaRPr dirty="0"/>
          </a:p>
          <a:p>
            <a:pPr algn="l">
              <a:defRPr/>
            </a:pPr>
            <a:r>
              <a:rPr lang="en-US" sz="2000" dirty="0">
                <a:latin typeface="+mn-lt"/>
              </a:rPr>
              <a:t>Michele Del Mastro    08937</a:t>
            </a:r>
            <a:endParaRPr dirty="0"/>
          </a:p>
          <a:p>
            <a:pPr algn="l">
              <a:defRPr/>
            </a:pPr>
            <a:r>
              <a:rPr lang="en-US" sz="2000" dirty="0">
                <a:latin typeface="+mn-lt"/>
              </a:rPr>
              <a:t>Giuseppe Sabia         06468</a:t>
            </a:r>
            <a:endParaRPr lang="ko-KR" sz="20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91344" y="-95056"/>
            <a:ext cx="11573197" cy="826380"/>
          </a:xfrm>
          <a:prstGeom prst="rect">
            <a:avLst/>
          </a:prstGeom>
        </p:spPr>
        <p:txBody>
          <a:bodyPr/>
          <a:lstStyle/>
          <a:p>
            <a:r>
              <a:rPr lang="en-US" sz="5300" dirty="0" err="1"/>
              <a:t>Architettura</a:t>
            </a:r>
            <a:r>
              <a:rPr lang="en-US" sz="5300" dirty="0"/>
              <a:t> </a:t>
            </a:r>
            <a:r>
              <a:rPr lang="en-US" sz="5300" dirty="0" err="1"/>
              <a:t>utilizzata</a:t>
            </a:r>
            <a:endParaRPr lang="en-US" sz="5300" dirty="0"/>
          </a:p>
        </p:txBody>
      </p:sp>
      <p:sp>
        <p:nvSpPr>
          <p:cNvPr id="3" name="Rectangle 2">
            <a:extLst>
              <a:ext uri="{FF2B5EF4-FFF2-40B4-BE49-F238E27FC236}">
                <a16:creationId xmlns:a16="http://schemas.microsoft.com/office/drawing/2014/main" id="{7973C7C5-B3DB-4A21-A820-7ADB398FCD5C}"/>
              </a:ext>
            </a:extLst>
          </p:cNvPr>
          <p:cNvSpPr/>
          <p:nvPr/>
        </p:nvSpPr>
        <p:spPr>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id="{9A3C5CBE-A699-4A4E-967A-72D11504D3D6}"/>
              </a:ext>
            </a:extLst>
          </p:cNvPr>
          <p:cNvSpPr/>
          <p:nvPr/>
        </p:nvSpPr>
        <p:spPr>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4">
            <a:extLst>
              <a:ext uri="{FF2B5EF4-FFF2-40B4-BE49-F238E27FC236}">
                <a16:creationId xmlns:a16="http://schemas.microsoft.com/office/drawing/2014/main" id="{52F5CD4F-1583-4DD3-A023-0FB29FD72E7F}"/>
              </a:ext>
            </a:extLst>
          </p:cNvPr>
          <p:cNvGrpSpPr/>
          <p:nvPr/>
        </p:nvGrpSpPr>
        <p:grpSpPr>
          <a:xfrm>
            <a:off x="869240" y="5596182"/>
            <a:ext cx="3865190" cy="655652"/>
            <a:chOff x="562794" y="5596182"/>
            <a:chExt cx="3865190" cy="655652"/>
          </a:xfrm>
        </p:grpSpPr>
        <p:sp>
          <p:nvSpPr>
            <p:cNvPr id="6" name="Oval 5">
              <a:extLst>
                <a:ext uri="{FF2B5EF4-FFF2-40B4-BE49-F238E27FC236}">
                  <a16:creationId xmlns:a16="http://schemas.microsoft.com/office/drawing/2014/main" id="{5A8387C2-F56E-48CD-A074-4A00CE987AFF}"/>
                </a:ext>
              </a:extLst>
            </p:cNvPr>
            <p:cNvSpPr/>
            <p:nvPr/>
          </p:nvSpPr>
          <p:spPr>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75486A2C-7B12-4C0E-84DA-16B0640E999F}"/>
                </a:ext>
              </a:extLst>
            </p:cNvPr>
            <p:cNvSpPr/>
            <p:nvPr/>
          </p:nvSpPr>
          <p:spPr>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Rectangle 7">
            <a:extLst>
              <a:ext uri="{FF2B5EF4-FFF2-40B4-BE49-F238E27FC236}">
                <a16:creationId xmlns:a16="http://schemas.microsoft.com/office/drawing/2014/main" id="{37A45EB3-2D74-4ABE-A32D-3DBB3C3D0BF9}"/>
              </a:ext>
            </a:extLst>
          </p:cNvPr>
          <p:cNvSpPr/>
          <p:nvPr/>
        </p:nvSpPr>
        <p:spPr>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id="{D1DD9E27-35AB-42DC-AAEA-55273C61CA1C}"/>
              </a:ext>
            </a:extLst>
          </p:cNvPr>
          <p:cNvGrpSpPr/>
          <p:nvPr/>
        </p:nvGrpSpPr>
        <p:grpSpPr>
          <a:xfrm>
            <a:off x="1127448" y="1676275"/>
            <a:ext cx="2880320" cy="5184576"/>
            <a:chOff x="832917" y="692696"/>
            <a:chExt cx="2880320" cy="5184576"/>
          </a:xfrm>
        </p:grpSpPr>
        <p:sp>
          <p:nvSpPr>
            <p:cNvPr id="10" name="Oval 9">
              <a:extLst>
                <a:ext uri="{FF2B5EF4-FFF2-40B4-BE49-F238E27FC236}">
                  <a16:creationId xmlns:a16="http://schemas.microsoft.com/office/drawing/2014/main" id="{373E0894-ECDB-408F-BF87-D78603443E77}"/>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Oval 10">
              <a:extLst>
                <a:ext uri="{FF2B5EF4-FFF2-40B4-BE49-F238E27FC236}">
                  <a16:creationId xmlns:a16="http://schemas.microsoft.com/office/drawing/2014/main" id="{596F47BA-8163-4584-9A95-BB456B9A4B59}"/>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Oval 11">
              <a:extLst>
                <a:ext uri="{FF2B5EF4-FFF2-40B4-BE49-F238E27FC236}">
                  <a16:creationId xmlns:a16="http://schemas.microsoft.com/office/drawing/2014/main" id="{B3546183-9E49-4258-AE26-D7BB616F2B3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a16="http://schemas.microsoft.com/office/drawing/2014/main" id="{49B6C751-F668-43C8-9987-8F3C01A43B3E}"/>
              </a:ext>
            </a:extLst>
          </p:cNvPr>
          <p:cNvGrpSpPr/>
          <p:nvPr/>
        </p:nvGrpSpPr>
        <p:grpSpPr>
          <a:xfrm>
            <a:off x="4547497" y="3232457"/>
            <a:ext cx="5781459" cy="493212"/>
            <a:chOff x="4139952" y="2279699"/>
            <a:chExt cx="4032448" cy="493212"/>
          </a:xfrm>
        </p:grpSpPr>
        <p:sp>
          <p:nvSpPr>
            <p:cNvPr id="14" name="TextBox 13">
              <a:extLst>
                <a:ext uri="{FF2B5EF4-FFF2-40B4-BE49-F238E27FC236}">
                  <a16:creationId xmlns:a16="http://schemas.microsoft.com/office/drawing/2014/main" id="{C85F43C6-8E35-4045-A55D-B275CDDBD465}"/>
                </a:ext>
              </a:extLst>
            </p:cNvPr>
            <p:cNvSpPr txBox="1"/>
            <p:nvPr/>
          </p:nvSpPr>
          <p:spPr>
            <a:xfrm>
              <a:off x="4145035" y="2495912"/>
              <a:ext cx="4027365" cy="276999"/>
            </a:xfrm>
            <a:prstGeom prst="rect">
              <a:avLst/>
            </a:prstGeom>
            <a:noFill/>
          </p:spPr>
          <p:txBody>
            <a:bodyPr wrap="square" rtlCol="0">
              <a:spAutoFit/>
            </a:bodyPr>
            <a:lstStyle/>
            <a:p>
              <a:r>
                <a:rPr lang="it-IT" altLang="ko-KR" sz="1200" dirty="0">
                  <a:solidFill>
                    <a:schemeClr val="bg1"/>
                  </a:solidFill>
                </a:rPr>
                <a:t>E’ il livello che racchiude tutte le </a:t>
              </a:r>
              <a:r>
                <a:rPr lang="it-IT" altLang="ko-KR" sz="1200" dirty="0" err="1">
                  <a:solidFill>
                    <a:schemeClr val="bg1"/>
                  </a:solidFill>
                </a:rPr>
                <a:t>view</a:t>
              </a:r>
              <a:r>
                <a:rPr lang="it-IT" altLang="ko-KR" sz="1200" dirty="0">
                  <a:solidFill>
                    <a:schemeClr val="bg1"/>
                  </a:solidFill>
                </a:rPr>
                <a:t>.</a:t>
              </a:r>
              <a:endParaRPr lang="ko-KR" altLang="en-US" sz="1200" dirty="0">
                <a:solidFill>
                  <a:schemeClr val="bg1"/>
                </a:solidFill>
              </a:endParaRPr>
            </a:p>
          </p:txBody>
        </p:sp>
        <p:sp>
          <p:nvSpPr>
            <p:cNvPr id="15" name="TextBox 14">
              <a:extLst>
                <a:ext uri="{FF2B5EF4-FFF2-40B4-BE49-F238E27FC236}">
                  <a16:creationId xmlns:a16="http://schemas.microsoft.com/office/drawing/2014/main" id="{429C927E-5201-43EA-93CB-DB7827AE7C97}"/>
                </a:ext>
              </a:extLst>
            </p:cNvPr>
            <p:cNvSpPr txBox="1"/>
            <p:nvPr/>
          </p:nvSpPr>
          <p:spPr>
            <a:xfrm>
              <a:off x="4139952" y="2279699"/>
              <a:ext cx="1714550" cy="276999"/>
            </a:xfrm>
            <a:prstGeom prst="rect">
              <a:avLst/>
            </a:prstGeom>
            <a:noFill/>
          </p:spPr>
          <p:txBody>
            <a:bodyPr wrap="square" rtlCol="0">
              <a:spAutoFit/>
            </a:bodyPr>
            <a:lstStyle/>
            <a:p>
              <a:r>
                <a:rPr lang="en-US" altLang="ko-KR" sz="1200" dirty="0">
                  <a:solidFill>
                    <a:schemeClr val="bg1"/>
                  </a:solidFill>
                </a:rPr>
                <a:t>Presentation Layer</a:t>
              </a:r>
              <a:endParaRPr lang="ko-KR" altLang="en-US" sz="1200" dirty="0">
                <a:solidFill>
                  <a:schemeClr val="bg1"/>
                </a:solidFill>
              </a:endParaRPr>
            </a:p>
          </p:txBody>
        </p:sp>
      </p:grpSp>
      <p:grpSp>
        <p:nvGrpSpPr>
          <p:cNvPr id="16" name="Group 15">
            <a:extLst>
              <a:ext uri="{FF2B5EF4-FFF2-40B4-BE49-F238E27FC236}">
                <a16:creationId xmlns:a16="http://schemas.microsoft.com/office/drawing/2014/main" id="{E0571749-B3A0-4672-BF54-7FD1C73DCAE5}"/>
              </a:ext>
            </a:extLst>
          </p:cNvPr>
          <p:cNvGrpSpPr/>
          <p:nvPr/>
        </p:nvGrpSpPr>
        <p:grpSpPr>
          <a:xfrm>
            <a:off x="4547497" y="4318527"/>
            <a:ext cx="5781459" cy="493212"/>
            <a:chOff x="4145035" y="3376042"/>
            <a:chExt cx="4032448" cy="493212"/>
          </a:xfrm>
        </p:grpSpPr>
        <p:sp>
          <p:nvSpPr>
            <p:cNvPr id="17" name="TextBox 16">
              <a:extLst>
                <a:ext uri="{FF2B5EF4-FFF2-40B4-BE49-F238E27FC236}">
                  <a16:creationId xmlns:a16="http://schemas.microsoft.com/office/drawing/2014/main" id="{C70BC805-84B3-462E-860C-949464B13C26}"/>
                </a:ext>
              </a:extLst>
            </p:cNvPr>
            <p:cNvSpPr txBox="1"/>
            <p:nvPr/>
          </p:nvSpPr>
          <p:spPr>
            <a:xfrm>
              <a:off x="4150118" y="3592255"/>
              <a:ext cx="4027365" cy="276999"/>
            </a:xfrm>
            <a:prstGeom prst="rect">
              <a:avLst/>
            </a:prstGeom>
            <a:noFill/>
          </p:spPr>
          <p:txBody>
            <a:bodyPr wrap="square" rtlCol="0">
              <a:spAutoFit/>
            </a:bodyPr>
            <a:lstStyle/>
            <a:p>
              <a:r>
                <a:rPr lang="en-US" altLang="ko-KR" sz="1200" dirty="0">
                  <a:solidFill>
                    <a:schemeClr val="bg1"/>
                  </a:solidFill>
                </a:rPr>
                <a:t>E’ il </a:t>
              </a:r>
              <a:r>
                <a:rPr lang="en-US" altLang="ko-KR" sz="1200" dirty="0" err="1">
                  <a:solidFill>
                    <a:schemeClr val="bg1"/>
                  </a:solidFill>
                </a:rPr>
                <a:t>livello</a:t>
              </a:r>
              <a:r>
                <a:rPr lang="en-US" altLang="ko-KR" sz="1200" dirty="0">
                  <a:solidFill>
                    <a:schemeClr val="bg1"/>
                  </a:solidFill>
                </a:rPr>
                <a:t> </a:t>
              </a:r>
              <a:r>
                <a:rPr lang="en-US" altLang="ko-KR" sz="1200" dirty="0" err="1">
                  <a:solidFill>
                    <a:schemeClr val="bg1"/>
                  </a:solidFill>
                </a:rPr>
                <a:t>che</a:t>
              </a:r>
              <a:r>
                <a:rPr lang="en-US" altLang="ko-KR" sz="1200" dirty="0">
                  <a:solidFill>
                    <a:schemeClr val="bg1"/>
                  </a:solidFill>
                </a:rPr>
                <a:t> </a:t>
              </a:r>
              <a:r>
                <a:rPr lang="en-US" altLang="ko-KR" sz="1200" dirty="0" err="1">
                  <a:solidFill>
                    <a:schemeClr val="bg1"/>
                  </a:solidFill>
                </a:rPr>
                <a:t>racchiude</a:t>
              </a:r>
              <a:r>
                <a:rPr lang="en-US" altLang="ko-KR" sz="1200" dirty="0">
                  <a:solidFill>
                    <a:schemeClr val="bg1"/>
                  </a:solidFill>
                </a:rPr>
                <a:t> </a:t>
              </a:r>
              <a:r>
                <a:rPr lang="en-US" altLang="ko-KR" sz="1200" dirty="0" err="1">
                  <a:solidFill>
                    <a:schemeClr val="bg1"/>
                  </a:solidFill>
                </a:rPr>
                <a:t>tutte</a:t>
              </a:r>
              <a:r>
                <a:rPr lang="en-US" altLang="ko-KR" sz="1200" dirty="0">
                  <a:solidFill>
                    <a:schemeClr val="bg1"/>
                  </a:solidFill>
                </a:rPr>
                <a:t> le control.</a:t>
              </a:r>
              <a:endParaRPr lang="ko-KR" altLang="en-US" sz="1200" dirty="0">
                <a:solidFill>
                  <a:schemeClr val="bg1"/>
                </a:solidFill>
              </a:endParaRPr>
            </a:p>
          </p:txBody>
        </p:sp>
        <p:sp>
          <p:nvSpPr>
            <p:cNvPr id="18" name="TextBox 17">
              <a:extLst>
                <a:ext uri="{FF2B5EF4-FFF2-40B4-BE49-F238E27FC236}">
                  <a16:creationId xmlns:a16="http://schemas.microsoft.com/office/drawing/2014/main" id="{A9FDA5EA-62C9-43E6-A863-60D78B311E9D}"/>
                </a:ext>
              </a:extLst>
            </p:cNvPr>
            <p:cNvSpPr txBox="1"/>
            <p:nvPr/>
          </p:nvSpPr>
          <p:spPr>
            <a:xfrm>
              <a:off x="4145035" y="3376042"/>
              <a:ext cx="1714550" cy="276999"/>
            </a:xfrm>
            <a:prstGeom prst="rect">
              <a:avLst/>
            </a:prstGeom>
            <a:noFill/>
          </p:spPr>
          <p:txBody>
            <a:bodyPr wrap="square" rtlCol="0">
              <a:spAutoFit/>
            </a:bodyPr>
            <a:lstStyle/>
            <a:p>
              <a:r>
                <a:rPr lang="en-US" altLang="ko-KR" sz="1200" dirty="0" err="1">
                  <a:solidFill>
                    <a:schemeClr val="bg1"/>
                  </a:solidFill>
                </a:rPr>
                <a:t>Apllication</a:t>
              </a:r>
              <a:r>
                <a:rPr lang="en-US" altLang="ko-KR" sz="1200" dirty="0">
                  <a:solidFill>
                    <a:schemeClr val="bg1"/>
                  </a:solidFill>
                </a:rPr>
                <a:t> Layer</a:t>
              </a:r>
              <a:endParaRPr lang="ko-KR" altLang="en-US" sz="1200" dirty="0">
                <a:solidFill>
                  <a:schemeClr val="bg1"/>
                </a:solidFill>
              </a:endParaRPr>
            </a:p>
          </p:txBody>
        </p:sp>
      </p:grpSp>
      <p:grpSp>
        <p:nvGrpSpPr>
          <p:cNvPr id="19" name="Group 18">
            <a:extLst>
              <a:ext uri="{FF2B5EF4-FFF2-40B4-BE49-F238E27FC236}">
                <a16:creationId xmlns:a16="http://schemas.microsoft.com/office/drawing/2014/main" id="{179C9267-31F6-435B-981C-0B59679E52E6}"/>
              </a:ext>
            </a:extLst>
          </p:cNvPr>
          <p:cNvGrpSpPr/>
          <p:nvPr/>
        </p:nvGrpSpPr>
        <p:grpSpPr>
          <a:xfrm>
            <a:off x="4547497" y="5404595"/>
            <a:ext cx="5781459" cy="493212"/>
            <a:chOff x="4150118" y="4472385"/>
            <a:chExt cx="4032448" cy="493212"/>
          </a:xfrm>
        </p:grpSpPr>
        <p:sp>
          <p:nvSpPr>
            <p:cNvPr id="20" name="TextBox 19">
              <a:extLst>
                <a:ext uri="{FF2B5EF4-FFF2-40B4-BE49-F238E27FC236}">
                  <a16:creationId xmlns:a16="http://schemas.microsoft.com/office/drawing/2014/main" id="{F0982FAE-708E-48FA-87EE-FF5D659C6EBC}"/>
                </a:ext>
              </a:extLst>
            </p:cNvPr>
            <p:cNvSpPr txBox="1"/>
            <p:nvPr/>
          </p:nvSpPr>
          <p:spPr>
            <a:xfrm>
              <a:off x="4155201" y="4688598"/>
              <a:ext cx="4027365" cy="276999"/>
            </a:xfrm>
            <a:prstGeom prst="rect">
              <a:avLst/>
            </a:prstGeom>
            <a:noFill/>
          </p:spPr>
          <p:txBody>
            <a:bodyPr wrap="square" rtlCol="0">
              <a:spAutoFit/>
            </a:bodyPr>
            <a:lstStyle/>
            <a:p>
              <a:r>
                <a:rPr lang="en-US" altLang="ko-KR" sz="1200" dirty="0">
                  <a:solidFill>
                    <a:schemeClr val="bg1"/>
                  </a:solidFill>
                </a:rPr>
                <a:t>E’ il </a:t>
              </a:r>
              <a:r>
                <a:rPr lang="en-US" altLang="ko-KR" sz="1200" dirty="0" err="1">
                  <a:solidFill>
                    <a:schemeClr val="bg1"/>
                  </a:solidFill>
                </a:rPr>
                <a:t>livello</a:t>
              </a:r>
              <a:r>
                <a:rPr lang="en-US" altLang="ko-KR" sz="1200" dirty="0">
                  <a:solidFill>
                    <a:schemeClr val="bg1"/>
                  </a:solidFill>
                </a:rPr>
                <a:t> </a:t>
              </a:r>
              <a:r>
                <a:rPr lang="en-US" altLang="ko-KR" sz="1200" dirty="0" err="1">
                  <a:solidFill>
                    <a:schemeClr val="bg1"/>
                  </a:solidFill>
                </a:rPr>
                <a:t>che</a:t>
              </a:r>
              <a:r>
                <a:rPr lang="en-US" altLang="ko-KR" sz="1200" dirty="0">
                  <a:solidFill>
                    <a:schemeClr val="bg1"/>
                  </a:solidFill>
                </a:rPr>
                <a:t> </a:t>
              </a:r>
              <a:r>
                <a:rPr lang="en-US" altLang="ko-KR" sz="1200" dirty="0" err="1">
                  <a:solidFill>
                    <a:schemeClr val="bg1"/>
                  </a:solidFill>
                </a:rPr>
                <a:t>si</a:t>
              </a:r>
              <a:r>
                <a:rPr lang="en-US" altLang="ko-KR" sz="1200" dirty="0">
                  <a:solidFill>
                    <a:schemeClr val="bg1"/>
                  </a:solidFill>
                </a:rPr>
                <a:t> </a:t>
              </a:r>
              <a:r>
                <a:rPr lang="en-US" altLang="ko-KR" sz="1200" dirty="0" err="1">
                  <a:solidFill>
                    <a:schemeClr val="bg1"/>
                  </a:solidFill>
                </a:rPr>
                <a:t>occupa</a:t>
              </a:r>
              <a:r>
                <a:rPr lang="en-US" altLang="ko-KR" sz="1200" dirty="0">
                  <a:solidFill>
                    <a:schemeClr val="bg1"/>
                  </a:solidFill>
                </a:rPr>
                <a:t> </a:t>
              </a:r>
              <a:r>
                <a:rPr lang="en-US" altLang="ko-KR" sz="1200" dirty="0" err="1">
                  <a:solidFill>
                    <a:schemeClr val="bg1"/>
                  </a:solidFill>
                </a:rPr>
                <a:t>della</a:t>
              </a:r>
              <a:r>
                <a:rPr lang="en-US" altLang="ko-KR" sz="1200" dirty="0">
                  <a:solidFill>
                    <a:schemeClr val="bg1"/>
                  </a:solidFill>
                </a:rPr>
                <a:t> </a:t>
              </a:r>
              <a:r>
                <a:rPr lang="en-US" altLang="ko-KR" sz="1200" dirty="0" err="1">
                  <a:solidFill>
                    <a:schemeClr val="bg1"/>
                  </a:solidFill>
                </a:rPr>
                <a:t>gestione</a:t>
              </a:r>
              <a:r>
                <a:rPr lang="en-US" altLang="ko-KR" sz="1200" dirty="0">
                  <a:solidFill>
                    <a:schemeClr val="bg1"/>
                  </a:solidFill>
                </a:rPr>
                <a:t> </a:t>
              </a:r>
              <a:r>
                <a:rPr lang="en-US" altLang="ko-KR" sz="1200" dirty="0" err="1">
                  <a:solidFill>
                    <a:schemeClr val="bg1"/>
                  </a:solidFill>
                </a:rPr>
                <a:t>dei</a:t>
              </a:r>
              <a:r>
                <a:rPr lang="en-US" altLang="ko-KR" sz="1200" dirty="0">
                  <a:solidFill>
                    <a:schemeClr val="bg1"/>
                  </a:solidFill>
                </a:rPr>
                <a:t> </a:t>
              </a:r>
              <a:r>
                <a:rPr lang="en-US" altLang="ko-KR" sz="1200" dirty="0" err="1">
                  <a:solidFill>
                    <a:schemeClr val="bg1"/>
                  </a:solidFill>
                </a:rPr>
                <a:t>dati</a:t>
              </a:r>
              <a:r>
                <a:rPr lang="en-US" altLang="ko-KR" sz="1200" dirty="0">
                  <a:solidFill>
                    <a:schemeClr val="bg1"/>
                  </a:solidFill>
                </a:rPr>
                <a:t> </a:t>
              </a:r>
              <a:r>
                <a:rPr lang="en-US" altLang="ko-KR" sz="1200" dirty="0" err="1">
                  <a:solidFill>
                    <a:schemeClr val="bg1"/>
                  </a:solidFill>
                </a:rPr>
                <a:t>persistenti</a:t>
              </a:r>
              <a:r>
                <a:rPr lang="en-US" altLang="ko-KR" sz="1200" dirty="0">
                  <a:solidFill>
                    <a:schemeClr val="bg1"/>
                  </a:solidFill>
                </a:rPr>
                <a:t>..</a:t>
              </a:r>
              <a:endParaRPr lang="ko-KR" altLang="en-US" sz="1200" dirty="0">
                <a:solidFill>
                  <a:schemeClr val="bg1"/>
                </a:solidFill>
              </a:endParaRPr>
            </a:p>
          </p:txBody>
        </p:sp>
        <p:sp>
          <p:nvSpPr>
            <p:cNvPr id="21" name="TextBox 20">
              <a:extLst>
                <a:ext uri="{FF2B5EF4-FFF2-40B4-BE49-F238E27FC236}">
                  <a16:creationId xmlns:a16="http://schemas.microsoft.com/office/drawing/2014/main" id="{8D6D2559-6565-4A03-866B-6A276F126644}"/>
                </a:ext>
              </a:extLst>
            </p:cNvPr>
            <p:cNvSpPr txBox="1"/>
            <p:nvPr/>
          </p:nvSpPr>
          <p:spPr>
            <a:xfrm>
              <a:off x="4150118" y="4472385"/>
              <a:ext cx="1714550" cy="276999"/>
            </a:xfrm>
            <a:prstGeom prst="rect">
              <a:avLst/>
            </a:prstGeom>
            <a:noFill/>
          </p:spPr>
          <p:txBody>
            <a:bodyPr wrap="square" rtlCol="0">
              <a:spAutoFit/>
            </a:bodyPr>
            <a:lstStyle/>
            <a:p>
              <a:r>
                <a:rPr lang="en-US" altLang="ko-KR" sz="1200" dirty="0">
                  <a:solidFill>
                    <a:schemeClr val="bg1"/>
                  </a:solidFill>
                </a:rPr>
                <a:t>Storage Layer</a:t>
              </a:r>
              <a:endParaRPr lang="ko-KR" altLang="en-US" sz="1200" dirty="0">
                <a:solidFill>
                  <a:schemeClr val="bg1"/>
                </a:solidFill>
              </a:endParaRPr>
            </a:p>
          </p:txBody>
        </p:sp>
      </p:grpSp>
      <p:sp>
        <p:nvSpPr>
          <p:cNvPr id="22" name="TextBox 21">
            <a:extLst>
              <a:ext uri="{FF2B5EF4-FFF2-40B4-BE49-F238E27FC236}">
                <a16:creationId xmlns:a16="http://schemas.microsoft.com/office/drawing/2014/main" id="{8F18E9AE-73FB-44B9-AC98-C2319897E692}"/>
              </a:ext>
            </a:extLst>
          </p:cNvPr>
          <p:cNvSpPr txBox="1"/>
          <p:nvPr/>
        </p:nvSpPr>
        <p:spPr>
          <a:xfrm>
            <a:off x="2038633" y="5117803"/>
            <a:ext cx="1052616" cy="276999"/>
          </a:xfrm>
          <a:prstGeom prst="rect">
            <a:avLst/>
          </a:prstGeom>
          <a:noFill/>
        </p:spPr>
        <p:txBody>
          <a:bodyPr wrap="square" rtlCol="0">
            <a:spAutoFit/>
          </a:bodyPr>
          <a:lstStyle/>
          <a:p>
            <a:pPr algn="ctr"/>
            <a:r>
              <a:rPr lang="en-US" altLang="ko-KR" sz="1200" dirty="0">
                <a:solidFill>
                  <a:schemeClr val="bg1"/>
                </a:solidFill>
              </a:rPr>
              <a:t>Contents</a:t>
            </a:r>
            <a:endParaRPr lang="ko-KR" altLang="en-US" sz="1200" dirty="0">
              <a:solidFill>
                <a:schemeClr val="bg1"/>
              </a:solidFill>
            </a:endParaRPr>
          </a:p>
        </p:txBody>
      </p:sp>
      <p:sp>
        <p:nvSpPr>
          <p:cNvPr id="23" name="TextBox 22">
            <a:extLst>
              <a:ext uri="{FF2B5EF4-FFF2-40B4-BE49-F238E27FC236}">
                <a16:creationId xmlns:a16="http://schemas.microsoft.com/office/drawing/2014/main" id="{9C5F4058-F08C-4C4A-B923-7FC518E6BDDC}"/>
              </a:ext>
            </a:extLst>
          </p:cNvPr>
          <p:cNvSpPr txBox="1"/>
          <p:nvPr/>
        </p:nvSpPr>
        <p:spPr>
          <a:xfrm>
            <a:off x="2038633" y="3821547"/>
            <a:ext cx="1052616" cy="276999"/>
          </a:xfrm>
          <a:prstGeom prst="rect">
            <a:avLst/>
          </a:prstGeom>
          <a:noFill/>
        </p:spPr>
        <p:txBody>
          <a:bodyPr wrap="square" rtlCol="0">
            <a:spAutoFit/>
          </a:bodyPr>
          <a:lstStyle/>
          <a:p>
            <a:pPr algn="ctr"/>
            <a:r>
              <a:rPr lang="en-US" altLang="ko-KR" sz="1200" dirty="0">
                <a:solidFill>
                  <a:schemeClr val="bg1"/>
                </a:solidFill>
              </a:rPr>
              <a:t>Contents</a:t>
            </a:r>
            <a:endParaRPr lang="ko-KR" altLang="en-US" sz="1200" dirty="0">
              <a:solidFill>
                <a:schemeClr val="bg1"/>
              </a:solidFill>
            </a:endParaRPr>
          </a:p>
        </p:txBody>
      </p:sp>
      <p:sp>
        <p:nvSpPr>
          <p:cNvPr id="24" name="TextBox 23">
            <a:extLst>
              <a:ext uri="{FF2B5EF4-FFF2-40B4-BE49-F238E27FC236}">
                <a16:creationId xmlns:a16="http://schemas.microsoft.com/office/drawing/2014/main" id="{B201CEC9-0B86-4B59-93C4-FE2B299398CC}"/>
              </a:ext>
            </a:extLst>
          </p:cNvPr>
          <p:cNvSpPr txBox="1"/>
          <p:nvPr/>
        </p:nvSpPr>
        <p:spPr>
          <a:xfrm>
            <a:off x="2038633" y="6356683"/>
            <a:ext cx="1052616" cy="276999"/>
          </a:xfrm>
          <a:prstGeom prst="rect">
            <a:avLst/>
          </a:prstGeom>
          <a:noFill/>
        </p:spPr>
        <p:txBody>
          <a:bodyPr wrap="square" rtlCol="0">
            <a:spAutoFit/>
          </a:bodyPr>
          <a:lstStyle/>
          <a:p>
            <a:pPr algn="ctr"/>
            <a:r>
              <a:rPr lang="en-US" altLang="ko-KR" sz="1200" dirty="0">
                <a:solidFill>
                  <a:schemeClr val="bg1"/>
                </a:solidFill>
              </a:rPr>
              <a:t>Contents</a:t>
            </a:r>
            <a:endParaRPr lang="ko-KR" altLang="en-US" sz="1200" dirty="0">
              <a:solidFill>
                <a:schemeClr val="bg1"/>
              </a:solidFill>
            </a:endParaRPr>
          </a:p>
        </p:txBody>
      </p:sp>
      <p:sp>
        <p:nvSpPr>
          <p:cNvPr id="25" name="Rectangle 16">
            <a:extLst>
              <a:ext uri="{FF2B5EF4-FFF2-40B4-BE49-F238E27FC236}">
                <a16:creationId xmlns:a16="http://schemas.microsoft.com/office/drawing/2014/main" id="{8E934A6C-51D4-49C9-AB2D-05985CBFEA0E}"/>
              </a:ext>
            </a:extLst>
          </p:cNvPr>
          <p:cNvSpPr/>
          <p:nvPr/>
        </p:nvSpPr>
        <p:spPr>
          <a:xfrm rot="2700000">
            <a:off x="2402668" y="332892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ed Rectangle 5">
            <a:extLst>
              <a:ext uri="{FF2B5EF4-FFF2-40B4-BE49-F238E27FC236}">
                <a16:creationId xmlns:a16="http://schemas.microsoft.com/office/drawing/2014/main" id="{E48F993E-20E4-45D9-BAA0-E6B4094EC993}"/>
              </a:ext>
            </a:extLst>
          </p:cNvPr>
          <p:cNvSpPr/>
          <p:nvPr/>
        </p:nvSpPr>
        <p:spPr>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ectangle 36">
            <a:extLst>
              <a:ext uri="{FF2B5EF4-FFF2-40B4-BE49-F238E27FC236}">
                <a16:creationId xmlns:a16="http://schemas.microsoft.com/office/drawing/2014/main" id="{DED60436-E903-494F-8045-F26D3475BED0}"/>
              </a:ext>
            </a:extLst>
          </p:cNvPr>
          <p:cNvSpPr/>
          <p:nvPr/>
        </p:nvSpPr>
        <p:spPr>
          <a:xfrm>
            <a:off x="2371768" y="5995966"/>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CasellaDiTesto 27">
            <a:extLst>
              <a:ext uri="{FF2B5EF4-FFF2-40B4-BE49-F238E27FC236}">
                <a16:creationId xmlns:a16="http://schemas.microsoft.com/office/drawing/2014/main" id="{1BC0189C-FFCE-2B30-B55E-C8CDA15DD97F}"/>
              </a:ext>
            </a:extLst>
          </p:cNvPr>
          <p:cNvSpPr txBox="1"/>
          <p:nvPr/>
        </p:nvSpPr>
        <p:spPr>
          <a:xfrm>
            <a:off x="0" y="836712"/>
            <a:ext cx="12192000" cy="369332"/>
          </a:xfrm>
          <a:prstGeom prst="rect">
            <a:avLst/>
          </a:prstGeom>
          <a:noFill/>
        </p:spPr>
        <p:txBody>
          <a:bodyPr wrap="square" rtlCol="0">
            <a:spAutoFit/>
          </a:bodyPr>
          <a:lstStyle/>
          <a:p>
            <a:r>
              <a:rPr lang="it-IT" dirty="0"/>
              <a:t>Per la piattaforma </a:t>
            </a:r>
            <a:r>
              <a:rPr lang="it-IT" dirty="0" err="1"/>
              <a:t>VeicHome</a:t>
            </a:r>
            <a:r>
              <a:rPr lang="it-IT" dirty="0"/>
              <a:t> si è deciso utilizzare l’architettura MVC.</a:t>
            </a:r>
          </a:p>
        </p:txBody>
      </p:sp>
      <p:sp>
        <p:nvSpPr>
          <p:cNvPr id="29" name="CasellaDiTesto 28">
            <a:extLst>
              <a:ext uri="{FF2B5EF4-FFF2-40B4-BE49-F238E27FC236}">
                <a16:creationId xmlns:a16="http://schemas.microsoft.com/office/drawing/2014/main" id="{7A871F4E-D81B-395A-D640-BEA326E5135E}"/>
              </a:ext>
            </a:extLst>
          </p:cNvPr>
          <p:cNvSpPr txBox="1"/>
          <p:nvPr/>
        </p:nvSpPr>
        <p:spPr>
          <a:xfrm>
            <a:off x="0" y="1148497"/>
            <a:ext cx="12192000" cy="369332"/>
          </a:xfrm>
          <a:prstGeom prst="rect">
            <a:avLst/>
          </a:prstGeom>
          <a:noFill/>
        </p:spPr>
        <p:txBody>
          <a:bodyPr wrap="square" rtlCol="0">
            <a:spAutoFit/>
          </a:bodyPr>
          <a:lstStyle/>
          <a:p>
            <a:r>
              <a:rPr lang="it-IT" dirty="0"/>
              <a:t>Che si divide in model, control e </a:t>
            </a:r>
            <a:r>
              <a:rPr lang="it-IT" dirty="0" err="1"/>
              <a:t>view</a:t>
            </a:r>
            <a:r>
              <a:rPr lang="it-IT" dirty="0"/>
              <a:t>.</a:t>
            </a:r>
          </a:p>
        </p:txBody>
      </p:sp>
      <p:sp>
        <p:nvSpPr>
          <p:cNvPr id="30" name="CasellaDiTesto 29">
            <a:extLst>
              <a:ext uri="{FF2B5EF4-FFF2-40B4-BE49-F238E27FC236}">
                <a16:creationId xmlns:a16="http://schemas.microsoft.com/office/drawing/2014/main" id="{F282BAB4-63C1-7887-8DA0-EEB28F8B848B}"/>
              </a:ext>
            </a:extLst>
          </p:cNvPr>
          <p:cNvSpPr txBox="1"/>
          <p:nvPr/>
        </p:nvSpPr>
        <p:spPr>
          <a:xfrm>
            <a:off x="0" y="1490991"/>
            <a:ext cx="12192000" cy="369332"/>
          </a:xfrm>
          <a:prstGeom prst="rect">
            <a:avLst/>
          </a:prstGeom>
          <a:noFill/>
        </p:spPr>
        <p:txBody>
          <a:bodyPr wrap="square" rtlCol="0">
            <a:spAutoFit/>
          </a:bodyPr>
          <a:lstStyle/>
          <a:p>
            <a:r>
              <a:rPr lang="it-IT" dirty="0"/>
              <a:t>Il sistema divide in:</a:t>
            </a:r>
          </a:p>
        </p:txBody>
      </p:sp>
    </p:spTree>
    <p:extLst>
      <p:ext uri="{BB962C8B-B14F-4D97-AF65-F5344CB8AC3E}">
        <p14:creationId xmlns:p14="http://schemas.microsoft.com/office/powerpoint/2010/main" val="379480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Hardware Software mapping</a:t>
            </a:r>
          </a:p>
        </p:txBody>
      </p:sp>
      <p:pic>
        <p:nvPicPr>
          <p:cNvPr id="3" name="Immagine 2">
            <a:extLst>
              <a:ext uri="{FF2B5EF4-FFF2-40B4-BE49-F238E27FC236}">
                <a16:creationId xmlns:a16="http://schemas.microsoft.com/office/drawing/2014/main" id="{0CE83108-B939-920D-913C-E51E9DB4A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1484784"/>
            <a:ext cx="5688632" cy="4752528"/>
          </a:xfrm>
          <a:prstGeom prst="rect">
            <a:avLst/>
          </a:prstGeom>
        </p:spPr>
      </p:pic>
      <p:sp>
        <p:nvSpPr>
          <p:cNvPr id="5" name="CasellaDiTesto 4">
            <a:extLst>
              <a:ext uri="{FF2B5EF4-FFF2-40B4-BE49-F238E27FC236}">
                <a16:creationId xmlns:a16="http://schemas.microsoft.com/office/drawing/2014/main" id="{25ABD4D3-D1E2-E61F-C0E1-21A738E11055}"/>
              </a:ext>
            </a:extLst>
          </p:cNvPr>
          <p:cNvSpPr txBox="1"/>
          <p:nvPr/>
        </p:nvSpPr>
        <p:spPr>
          <a:xfrm>
            <a:off x="6096000" y="2246144"/>
            <a:ext cx="5688632" cy="1754326"/>
          </a:xfrm>
          <a:prstGeom prst="rect">
            <a:avLst/>
          </a:prstGeom>
          <a:noFill/>
        </p:spPr>
        <p:txBody>
          <a:bodyPr wrap="square" rtlCol="0">
            <a:spAutoFit/>
          </a:bodyPr>
          <a:lstStyle/>
          <a:p>
            <a:r>
              <a:rPr lang="it-IT" dirty="0"/>
              <a:t>Il software </a:t>
            </a:r>
            <a:r>
              <a:rPr lang="it-IT" dirty="0" err="1"/>
              <a:t>VeicHome</a:t>
            </a:r>
            <a:r>
              <a:rPr lang="it-IT" dirty="0"/>
              <a:t> utilizza il server apache Tomcat, il DBMS utilizzato è MySQL che permette l’interazione tra la piattaforma e il database. </a:t>
            </a:r>
          </a:p>
          <a:p>
            <a:r>
              <a:rPr lang="it-IT" dirty="0"/>
              <a:t>Le funzionalità sono state implementate in linguaggio HTML, JSP e Java L’utente utilizza la piattaforma mediante dei browser installati sulla propria macchina.</a:t>
            </a:r>
          </a:p>
        </p:txBody>
      </p:sp>
    </p:spTree>
    <p:extLst>
      <p:ext uri="{BB962C8B-B14F-4D97-AF65-F5344CB8AC3E}">
        <p14:creationId xmlns:p14="http://schemas.microsoft.com/office/powerpoint/2010/main" val="52881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dirty="0" err="1"/>
              <a:t>Dati</a:t>
            </a:r>
            <a:r>
              <a:rPr lang="en-US" sz="3200" dirty="0"/>
              <a:t> </a:t>
            </a:r>
            <a:r>
              <a:rPr lang="en-US" sz="3200" dirty="0" err="1"/>
              <a:t>persistenti</a:t>
            </a:r>
            <a:endParaRPr dirty="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027547" y="836711"/>
            <a:ext cx="8136903" cy="4334893"/>
          </a:xfrm>
          <a:prstGeom prst="rect">
            <a:avLst/>
          </a:prstGeom>
        </p:spPr>
      </p:pic>
      <p:sp>
        <p:nvSpPr>
          <p:cNvPr id="4" name="CasellaDiTesto 3">
            <a:extLst>
              <a:ext uri="{FF2B5EF4-FFF2-40B4-BE49-F238E27FC236}">
                <a16:creationId xmlns:a16="http://schemas.microsoft.com/office/drawing/2014/main" id="{D7E67CC7-978A-84A5-DF6C-6CA5D65E8568}"/>
              </a:ext>
            </a:extLst>
          </p:cNvPr>
          <p:cNvSpPr txBox="1"/>
          <p:nvPr/>
        </p:nvSpPr>
        <p:spPr>
          <a:xfrm>
            <a:off x="119336" y="5543530"/>
            <a:ext cx="11665296" cy="369332"/>
          </a:xfrm>
          <a:prstGeom prst="rect">
            <a:avLst/>
          </a:prstGeom>
          <a:noFill/>
        </p:spPr>
        <p:txBody>
          <a:bodyPr wrap="square" rtlCol="0">
            <a:spAutoFit/>
          </a:bodyPr>
          <a:lstStyle/>
          <a:p>
            <a:r>
              <a:rPr lang="it-IT" b="0" i="0" dirty="0">
                <a:effectLst/>
                <a:latin typeface="gg sans"/>
              </a:rPr>
              <a:t>Per gestire i dati persistenti abbiamo utilizzato MySQL, il quale garantisce una sicurezza sull’accesso dei dati.</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dirty="0"/>
              <a:t>Controllo degli accessi e sicurezza</a:t>
            </a:r>
            <a:endParaRPr lang="en-US" sz="3200" dirty="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5BD9B7-4408-9A8A-55D9-13D9F43DBFC4}"/>
              </a:ext>
            </a:extLst>
          </p:cNvPr>
          <p:cNvSpPr txBox="1"/>
          <p:nvPr/>
        </p:nvSpPr>
        <p:spPr>
          <a:xfrm>
            <a:off x="0" y="34405"/>
            <a:ext cx="11881320" cy="584775"/>
          </a:xfrm>
          <a:prstGeom prst="rect">
            <a:avLst/>
          </a:prstGeom>
          <a:noFill/>
        </p:spPr>
        <p:txBody>
          <a:bodyPr wrap="square" rtlCol="0">
            <a:spAutoFit/>
          </a:bodyPr>
          <a:lstStyle/>
          <a:p>
            <a:pPr algn="ctr"/>
            <a:r>
              <a:rPr lang="it-IT" sz="3200" dirty="0"/>
              <a:t>Package core</a:t>
            </a:r>
          </a:p>
        </p:txBody>
      </p:sp>
      <p:sp>
        <p:nvSpPr>
          <p:cNvPr id="3" name="CasellaDiTesto 2">
            <a:extLst>
              <a:ext uri="{FF2B5EF4-FFF2-40B4-BE49-F238E27FC236}">
                <a16:creationId xmlns:a16="http://schemas.microsoft.com/office/drawing/2014/main" id="{15457506-C815-423E-6F46-17796CBD9F58}"/>
              </a:ext>
            </a:extLst>
          </p:cNvPr>
          <p:cNvSpPr txBox="1"/>
          <p:nvPr/>
        </p:nvSpPr>
        <p:spPr>
          <a:xfrm>
            <a:off x="191344" y="764704"/>
            <a:ext cx="4680520" cy="1200329"/>
          </a:xfrm>
          <a:prstGeom prst="rect">
            <a:avLst/>
          </a:prstGeom>
          <a:noFill/>
        </p:spPr>
        <p:txBody>
          <a:bodyPr wrap="square" rtlCol="0">
            <a:spAutoFit/>
          </a:bodyPr>
          <a:lstStyle/>
          <a:p>
            <a:r>
              <a:rPr lang="it-IT" sz="1800" b="0" i="0" u="none" strike="noStrike" baseline="0" dirty="0">
                <a:latin typeface="2"/>
              </a:rPr>
              <a:t>II package core si divide in tre pacchetti:</a:t>
            </a:r>
          </a:p>
          <a:p>
            <a:pPr marL="342900" indent="-342900">
              <a:buAutoNum type="arabicPeriod"/>
            </a:pPr>
            <a:r>
              <a:rPr lang="it-IT" dirty="0">
                <a:latin typeface="2"/>
              </a:rPr>
              <a:t>Rappresentano le control</a:t>
            </a:r>
          </a:p>
          <a:p>
            <a:pPr marL="342900" indent="-342900">
              <a:buAutoNum type="arabicPeriod"/>
            </a:pPr>
            <a:r>
              <a:rPr lang="it-IT" dirty="0">
                <a:latin typeface="2"/>
              </a:rPr>
              <a:t>Rappresentano i model (DAO)</a:t>
            </a:r>
          </a:p>
          <a:p>
            <a:pPr marL="342900" indent="-342900">
              <a:buAutoNum type="arabicPeriod"/>
            </a:pPr>
            <a:r>
              <a:rPr lang="it-IT" dirty="0">
                <a:latin typeface="2"/>
              </a:rPr>
              <a:t>Descrivono gli oggetti (Bean)</a:t>
            </a:r>
            <a:endParaRPr lang="it-IT" dirty="0"/>
          </a:p>
        </p:txBody>
      </p:sp>
      <p:pic>
        <p:nvPicPr>
          <p:cNvPr id="4" name="Immagine 3">
            <a:extLst>
              <a:ext uri="{FF2B5EF4-FFF2-40B4-BE49-F238E27FC236}">
                <a16:creationId xmlns:a16="http://schemas.microsoft.com/office/drawing/2014/main" id="{53F2FB3D-58E4-2143-81A8-FACDCEB901E4}"/>
              </a:ext>
            </a:extLst>
          </p:cNvPr>
          <p:cNvPicPr>
            <a:picLocks noChangeAspect="1"/>
          </p:cNvPicPr>
          <p:nvPr/>
        </p:nvPicPr>
        <p:blipFill>
          <a:blip r:embed="rId2"/>
          <a:stretch/>
        </p:blipFill>
        <p:spPr bwMode="auto">
          <a:xfrm>
            <a:off x="5629066" y="976024"/>
            <a:ext cx="6371590" cy="3472180"/>
          </a:xfrm>
          <a:prstGeom prst="rect">
            <a:avLst/>
          </a:prstGeom>
        </p:spPr>
      </p:pic>
      <p:sp>
        <p:nvSpPr>
          <p:cNvPr id="5" name="CasellaDiTesto 4">
            <a:extLst>
              <a:ext uri="{FF2B5EF4-FFF2-40B4-BE49-F238E27FC236}">
                <a16:creationId xmlns:a16="http://schemas.microsoft.com/office/drawing/2014/main" id="{96BB26ED-5445-4A2D-51E2-062F613D1C5A}"/>
              </a:ext>
            </a:extLst>
          </p:cNvPr>
          <p:cNvSpPr txBox="1"/>
          <p:nvPr/>
        </p:nvSpPr>
        <p:spPr>
          <a:xfrm>
            <a:off x="263352" y="2564904"/>
            <a:ext cx="5184576" cy="2308324"/>
          </a:xfrm>
          <a:prstGeom prst="rect">
            <a:avLst/>
          </a:prstGeom>
          <a:noFill/>
        </p:spPr>
        <p:txBody>
          <a:bodyPr wrap="square" rtlCol="0">
            <a:spAutoFit/>
          </a:bodyPr>
          <a:lstStyle/>
          <a:p>
            <a:r>
              <a:rPr lang="it-IT" dirty="0"/>
              <a:t>Nel package control sono presenti, tutte le control utilizzate nel sistema, le quali verificano che i dati siano sempre corretti.</a:t>
            </a:r>
          </a:p>
          <a:p>
            <a:r>
              <a:rPr lang="it-IT" dirty="0"/>
              <a:t>Nel package model sono presenti tulle le DAO, che sono necessarie per recuperare le informazioni nel </a:t>
            </a:r>
            <a:r>
              <a:rPr lang="it-IT" dirty="0" err="1"/>
              <a:t>DataBase</a:t>
            </a:r>
            <a:r>
              <a:rPr lang="it-IT" dirty="0"/>
              <a:t>.</a:t>
            </a:r>
          </a:p>
          <a:p>
            <a:r>
              <a:rPr lang="it-IT" dirty="0"/>
              <a:t>Nel package </a:t>
            </a:r>
            <a:r>
              <a:rPr lang="it-IT" dirty="0" err="1"/>
              <a:t>bean</a:t>
            </a:r>
            <a:r>
              <a:rPr lang="it-IT" dirty="0"/>
              <a:t> sono presenti che descrivono gli attributi dell’oggetto.</a:t>
            </a:r>
          </a:p>
        </p:txBody>
      </p:sp>
    </p:spTree>
    <p:extLst>
      <p:ext uri="{BB962C8B-B14F-4D97-AF65-F5344CB8AC3E}">
        <p14:creationId xmlns:p14="http://schemas.microsoft.com/office/powerpoint/2010/main" val="167625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“Category Partition”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“Selenium”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Execeution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 caso d’uso</a:t>
            </a:r>
          </a:p>
          <a:p>
            <a:pPr>
              <a:defRPr/>
            </a:pPr>
            <a:r>
              <a:rPr lang="it-IT" sz="2400"/>
              <a:t>UC_1 Registrazione Cliente</a:t>
            </a: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1231</Words>
  <Application>Microsoft Office PowerPoint</Application>
  <DocSecurity>0</DocSecurity>
  <PresentationFormat>Widescreen</PresentationFormat>
  <Paragraphs>119</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18</vt:i4>
      </vt:variant>
    </vt:vector>
  </HeadingPairs>
  <TitlesOfParts>
    <vt:vector size="23" baseType="lpstr">
      <vt:lpstr>2</vt:lpstr>
      <vt:lpstr>Arial</vt:lpstr>
      <vt:lpstr>gg sans</vt: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michele del mastro</cp:lastModifiedBy>
  <cp:revision>153</cp:revision>
  <dcterms:created xsi:type="dcterms:W3CDTF">2019-01-14T06:35:35Z</dcterms:created>
  <dcterms:modified xsi:type="dcterms:W3CDTF">2023-01-09T12:40:12Z</dcterms:modified>
  <cp:category/>
  <dc:identifier/>
  <cp:contentStatus/>
  <dc:language/>
  <cp:version/>
</cp:coreProperties>
</file>