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5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4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5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ntents slide layout">
    <p:bg>
      <p:bgPr shadeToTitle="0">
        <a:solidFill>
          <a:schemeClr val="bg1"/>
        </a:solidFill>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Contents slide layout">
    <p:bg>
      <p:bgPr shadeToTitle="0">
        <a:solidFill>
          <a:schemeClr val="bg1"/>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9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0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1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2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3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266811"/>
            <a:ext cx="11573197" cy="1346010"/>
          </a:xfrm>
          <a:prstGeom prst="rect">
            <a:avLst/>
          </a:prstGeom>
        </p:spPr>
        <p:txBody>
          <a:bodyPr/>
          <a:lstStyle/>
          <a:p>
            <a:pPr>
              <a:defRPr/>
            </a:pPr>
            <a:endParaRPr lang="en-US" sz="2400"/>
          </a:p>
          <a:p>
            <a:pPr>
              <a:defRPr/>
            </a:pPr>
            <a:r>
              <a:rPr lang="en-US" sz="2400"/>
              <a:t>Casi</a:t>
            </a:r>
            <a:r>
              <a:rPr lang="en-US" sz="2400"/>
              <a:t> </a:t>
            </a:r>
            <a:r>
              <a:rPr lang="en-US" sz="2400"/>
              <a:t>d’uso</a:t>
            </a:r>
            <a:endParaRPr lang="en-US" sz="2400"/>
          </a:p>
          <a:p>
            <a:pPr>
              <a:defRPr/>
            </a:pPr>
            <a:r>
              <a:rPr lang="en-US" sz="2400"/>
              <a:t>Cliente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461639" y="976544"/>
            <a:ext cx="11730362" cy="58814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Class Diagram</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763481" y="960583"/>
            <a:ext cx="10369116" cy="5185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fill="norm" stroke="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fill="norm" stroke="1"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fill="norm" stroke="1"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a:t>
            </a:r>
            <a:r>
              <a:rPr lang="en-US"/>
              <a:t> </a:t>
            </a:r>
            <a:r>
              <a:rPr lang="en-US"/>
              <a:t>utilizzato</a:t>
            </a:r>
            <a:r>
              <a:rPr lang="en-US"/>
              <a:t>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63449" y="1444155"/>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7" name="TextBox 76"/>
          <p:cNvSpPr txBox="1"/>
          <p:nvPr/>
        </p:nvSpPr>
        <p:spPr bwMode="auto">
          <a:xfrm>
            <a:off x="976618" y="2926248"/>
            <a:ext cx="4920811" cy="1384995"/>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sz="1200">
                <a:solidFill>
                  <a:schemeClr val="tx1">
                    <a:lumMod val="75000"/>
                    <a:lumOff val="25000"/>
                  </a:schemeClr>
                </a:solidFill>
                <a:cs typeface="Arial"/>
              </a:rPr>
              <a:t>Category</a:t>
            </a:r>
            <a:r>
              <a:rPr lang="it-IT" sz="1200">
                <a:solidFill>
                  <a:schemeClr val="tx1">
                    <a:lumMod val="75000"/>
                    <a:lumOff val="25000"/>
                  </a:schemeClr>
                </a:solidFill>
                <a:cs typeface="Arial"/>
              </a:rPr>
              <a:t> </a:t>
            </a:r>
            <a:r>
              <a:rPr lang="it-IT" sz="1200">
                <a:solidFill>
                  <a:schemeClr val="tx1">
                    <a:lumMod val="75000"/>
                    <a:lumOff val="25000"/>
                  </a:schemeClr>
                </a:solidFill>
                <a:cs typeface="Arial"/>
              </a:rPr>
              <a:t>Partition</a:t>
            </a:r>
            <a:r>
              <a:rPr lang="it-IT" sz="1200">
                <a:solidFill>
                  <a:schemeClr val="tx1">
                    <a:lumMod val="75000"/>
                    <a:lumOff val="25000"/>
                  </a:schemeClr>
                </a:solidFill>
                <a:cs typeface="Arial"/>
              </a:rPr>
              <a:t>” in modo da dividere le condizioni di input in classi di equivalenza e si scelgono i test case per ogni classe di equivalenza.</a:t>
            </a:r>
            <a:endParaRPr lang="ko-KR" sz="1200">
              <a:solidFill>
                <a:schemeClr val="tx1">
                  <a:lumMod val="75000"/>
                  <a:lumOff val="25000"/>
                </a:schemeClr>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2" name="TextBox 81"/>
          <p:cNvSpPr txBox="1"/>
          <p:nvPr/>
        </p:nvSpPr>
        <p:spPr bwMode="auto">
          <a:xfrm>
            <a:off x="1041556" y="4472687"/>
            <a:ext cx="3919422" cy="1754326"/>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d’integrazione abbiamo utilizzato la tecnica “WHITE-BOX”.</a:t>
            </a:r>
            <a:endParaRPr/>
          </a:p>
          <a:p>
            <a:pPr>
              <a:defRPr/>
            </a:pPr>
            <a:r>
              <a:rPr lang="it-IT" sz="1200">
                <a:solidFill>
                  <a:schemeClr val="tx1">
                    <a:lumMod val="75000"/>
                    <a:lumOff val="25000"/>
                  </a:schemeClr>
                </a:solidFill>
                <a:cs typeface="Arial"/>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sz="1200">
                <a:solidFill>
                  <a:schemeClr val="tx1">
                    <a:lumMod val="75000"/>
                    <a:lumOff val="25000"/>
                  </a:schemeClr>
                </a:solidFill>
                <a:cs typeface="Arial"/>
              </a:rPr>
              <a:t>Selenium</a:t>
            </a:r>
            <a:r>
              <a:rPr lang="it-IT" sz="1200">
                <a:solidFill>
                  <a:schemeClr val="tx1">
                    <a:lumMod val="75000"/>
                    <a:lumOff val="25000"/>
                  </a:schemeClr>
                </a:solidFill>
                <a:cs typeface="Arial"/>
              </a:rPr>
              <a:t>” così da verificare che il sistema funzioni correttamente prima della messa in uso.</a:t>
            </a:r>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246662" y="2446434"/>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3.Testing di sistema ha lo scopo di verificare il funzionamento del sistema.</a:t>
            </a:r>
            <a:endParaRPr lang="ko-KR" sz="1200">
              <a:solidFill>
                <a:schemeClr val="tx1">
                  <a:lumMod val="75000"/>
                  <a:lumOff val="25000"/>
                </a:schemeClr>
              </a:solidFill>
              <a:cs typeface="Arial"/>
            </a:endParaRPr>
          </a:p>
        </p:txBody>
      </p:sp>
      <p:sp>
        <p:nvSpPr>
          <p:cNvPr id="4" name="TextBox 62"/>
          <p:cNvSpPr txBox="1"/>
          <p:nvPr/>
        </p:nvSpPr>
        <p:spPr bwMode="auto">
          <a:xfrm>
            <a:off x="1209291" y="2039692"/>
            <a:ext cx="5742077" cy="461665"/>
          </a:xfrm>
          <a:prstGeom prst="rect">
            <a:avLst/>
          </a:prstGeom>
          <a:noFill/>
        </p:spPr>
        <p:txBody>
          <a:bodyPr wrap="square" rtlCol="0">
            <a:spAutoFit/>
          </a:bodyPr>
          <a:lstStyle/>
          <a:p>
            <a:pPr>
              <a:defRPr/>
            </a:pPr>
            <a:r>
              <a:rPr lang="it-IT" sz="1200">
                <a:solidFill>
                  <a:schemeClr val="tx1">
                    <a:lumMod val="75000"/>
                    <a:lumOff val="25000"/>
                  </a:schemeClr>
                </a:solidFill>
                <a:cs typeface="Arial"/>
              </a:rPr>
              <a:t>2.Testing di integrazione in cui i le componenti del sistema sono integrati testati come gruppo.</a:t>
            </a:r>
            <a:endParaRPr/>
          </a:p>
        </p:txBody>
      </p:sp>
      <p:sp>
        <p:nvSpPr>
          <p:cNvPr id="7" name="TextBox 62"/>
          <p:cNvSpPr txBox="1"/>
          <p:nvPr/>
        </p:nvSpPr>
        <p:spPr bwMode="auto">
          <a:xfrm>
            <a:off x="1209292" y="1815005"/>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1. Testing di unità ha lo scopo di testare le singole componenti del programma.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a:t>
            </a:r>
            <a:r>
              <a:rPr lang="en-US" sz="4400"/>
              <a:t>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fill="norm" stroke="1"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fill="norm" stroke="1"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fill="norm" stroke="1"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fill="norm" stroke="1"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fill="norm" stroke="1"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fill="norm" stroke="1"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fill="norm" stroke="1"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fill="norm" stroke="1"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18" name="Immagine 17"/>
          <p:cNvPicPr>
            <a:picLocks noChangeAspect="1"/>
          </p:cNvPicPr>
          <p:nvPr/>
        </p:nvPicPr>
        <p:blipFill>
          <a:blip r:embed="rId2"/>
          <a:stretch/>
        </p:blipFill>
        <p:spPr bwMode="auto">
          <a:xfrm>
            <a:off x="2867025" y="765967"/>
            <a:ext cx="6457950" cy="58960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4" name="Immagine 3"/>
          <p:cNvPicPr>
            <a:picLocks noChangeAspect="1"/>
          </p:cNvPicPr>
          <p:nvPr/>
        </p:nvPicPr>
        <p:blipFill>
          <a:blip r:embed="rId2"/>
          <a:stretch/>
        </p:blipFill>
        <p:spPr bwMode="auto">
          <a:xfrm>
            <a:off x="2871787" y="632397"/>
            <a:ext cx="6448425" cy="6135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a:t>
                </a:r>
                <a:r>
                  <a:rPr lang="en-US" b="1">
                    <a:solidFill>
                      <a:schemeClr val="accent1"/>
                    </a:solidFill>
                    <a:cs typeface="Arial"/>
                  </a:rPr>
                  <a:t>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a:t>
                </a:r>
                <a:r>
                  <a:rPr lang="en-US" sz="2000" b="1">
                    <a:solidFill>
                      <a:schemeClr val="accent2"/>
                    </a:solidFill>
                    <a:cs typeface="Arial"/>
                  </a:rPr>
                  <a:t> </a:t>
                </a:r>
                <a:r>
                  <a:rPr lang="en-US" sz="2000" b="1">
                    <a:solidFill>
                      <a:schemeClr val="accent2"/>
                    </a:solidFill>
                    <a:cs typeface="Arial"/>
                  </a:rPr>
                  <a:t>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a:t>
                </a:r>
                <a:r>
                  <a:rPr lang="en-US" sz="2000" b="1">
                    <a:solidFill>
                      <a:schemeClr val="accent5"/>
                    </a:solidFill>
                    <a:cs typeface="Arial"/>
                  </a:rPr>
                  <a:t>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fill="norm" stroke="1"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fill="norm" stroke="1"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fill="norm" stroke="1"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fill="norm" stroke="1"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fill="norm" stroke="1"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fill="norm" stroke="1"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a:solidFill>
                  <a:schemeClr val="bg1"/>
                </a:solidFill>
              </a:rPr>
              <a:t>và</a:t>
            </a:r>
            <a:r>
              <a:rPr lang="it-IT" sz="160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a:solidFill>
                  <a:schemeClr val="bg1"/>
                </a:solidFill>
              </a:rPr>
              <a:t>perchè</a:t>
            </a:r>
            <a:r>
              <a:rPr lang="it-IT" sz="160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a:t>
            </a:r>
            <a:r>
              <a:rPr lang="en-US" sz="1400" b="1">
                <a:solidFill>
                  <a:schemeClr val="bg1"/>
                </a:solidFill>
                <a:cs typeface="Arial"/>
              </a:rPr>
              <a:t>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a:t>
            </a:r>
            <a:r>
              <a:rPr lang="en-US" sz="1400" b="1">
                <a:solidFill>
                  <a:schemeClr val="bg1"/>
                </a:solidFill>
                <a:cs typeface="Arial"/>
              </a:rPr>
              <a:t>: Francesco (</a:t>
            </a:r>
            <a:r>
              <a:rPr lang="en-US" sz="1400" b="1">
                <a:solidFill>
                  <a:schemeClr val="bg1"/>
                </a:solidFill>
                <a:cs typeface="Arial"/>
              </a:rPr>
              <a:t>cliente</a:t>
            </a:r>
            <a:r>
              <a:rPr lang="en-US" sz="1400" b="1">
                <a:solidFill>
                  <a:schemeClr val="bg1"/>
                </a:solidFill>
                <a:cs typeface="Arial"/>
              </a:rPr>
              <a:t>)</a:t>
            </a:r>
            <a:endParaRPr lang="ko-KR" sz="1400" b="1">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effettuare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l’accesso</a:t>
              </a:r>
              <a:r>
                <a:rPr lang="en-US" sz="1200">
                  <a:solidFill>
                    <a:schemeClr val="tx1">
                      <a:lumMod val="75000"/>
                      <a:lumOff val="25000"/>
                    </a:schemeClr>
                  </a:solidFill>
                  <a:cs typeface="Arial"/>
                </a:rPr>
                <a:t> al Sistema</a:t>
              </a:r>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a:t>
              </a:r>
              <a:r>
                <a:rPr lang="en-US" sz="1400" b="1">
                  <a:solidFill>
                    <a:schemeClr val="tx1">
                      <a:lumMod val="75000"/>
                      <a:lumOff val="25000"/>
                    </a:schemeClr>
                  </a:solidFill>
                  <a:cs typeface="Arial"/>
                </a:rPr>
                <a:t>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all’utente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non è </a:t>
              </a:r>
              <a:r>
                <a:rPr lang="en-US" sz="1200">
                  <a:solidFill>
                    <a:schemeClr val="tx1">
                      <a:lumMod val="75000"/>
                      <a:lumOff val="25000"/>
                    </a:schemeClr>
                  </a:solidFill>
                  <a:cs typeface="Arial"/>
                </a:rPr>
                <a:t>registrato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sulla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piattaforma</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registrarsi</a:t>
              </a:r>
              <a:r>
                <a:rPr lang="en-US" sz="1200">
                  <a:solidFill>
                    <a:schemeClr val="tx1">
                      <a:lumMod val="75000"/>
                      <a:lumOff val="25000"/>
                    </a:schemeClr>
                  </a:solidFill>
                  <a:cs typeface="Arial"/>
                </a:rPr>
                <a:t> e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la carta di </a:t>
              </a:r>
              <a:r>
                <a:rPr lang="en-US" sz="1200">
                  <a:solidFill>
                    <a:schemeClr val="tx1">
                      <a:lumMod val="75000"/>
                      <a:lumOff val="25000"/>
                    </a:schemeClr>
                  </a:solidFill>
                  <a:cs typeface="Arial"/>
                </a:rPr>
                <a:t>credito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a:t>
              </a:r>
              <a:r>
                <a:rPr lang="en-US" sz="1200">
                  <a:solidFill>
                    <a:schemeClr val="tx1">
                      <a:lumMod val="75000"/>
                      <a:lumOff val="25000"/>
                    </a:schemeClr>
                  </a:solidFill>
                  <a:cs typeface="Arial"/>
                </a:rPr>
                <a:t>degli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articoli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l’utente</a:t>
              </a:r>
              <a:r>
                <a:rPr lang="en-US" sz="1200">
                  <a:solidFill>
                    <a:schemeClr val="tx1">
                      <a:lumMod val="75000"/>
                      <a:lumOff val="25000"/>
                    </a:schemeClr>
                  </a:solidFill>
                  <a:cs typeface="Arial"/>
                </a:rPr>
                <a:t> ha </a:t>
              </a:r>
              <a:r>
                <a:rPr lang="en-US" sz="1200">
                  <a:solidFill>
                    <a:schemeClr val="tx1">
                      <a:lumMod val="75000"/>
                      <a:lumOff val="25000"/>
                    </a:schemeClr>
                  </a:solidFill>
                  <a:cs typeface="Arial"/>
                </a:rPr>
                <a:t>inserito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all’interno</a:t>
              </a:r>
              <a:r>
                <a:rPr lang="en-US" sz="1200">
                  <a:solidFill>
                    <a:schemeClr val="tx1">
                      <a:lumMod val="75000"/>
                      <a:lumOff val="25000"/>
                    </a:schemeClr>
                  </a:solidFill>
                  <a:cs typeface="Arial"/>
                </a:rPr>
                <a:t> del </a:t>
              </a:r>
              <a:r>
                <a:rPr lang="en-US" sz="1200">
                  <a:solidFill>
                    <a:schemeClr val="tx1">
                      <a:lumMod val="75000"/>
                      <a:lumOff val="25000"/>
                    </a:schemeClr>
                  </a:solidFill>
                  <a:cs typeface="Arial"/>
                </a:rPr>
                <a:t>carrello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a:t>
              </a:r>
              <a:r>
                <a:rPr lang="en-US" sz="1400" b="1">
                  <a:solidFill>
                    <a:schemeClr val="tx1">
                      <a:lumMod val="75000"/>
                      <a:lumOff val="25000"/>
                    </a:schemeClr>
                  </a:solidFill>
                  <a:cs typeface="Arial"/>
                </a:rPr>
                <a:t>Inserimento</a:t>
              </a:r>
              <a:r>
                <a:rPr lang="en-US" sz="1400" b="1">
                  <a:solidFill>
                    <a:schemeClr val="tx1">
                      <a:lumMod val="75000"/>
                      <a:lumOff val="25000"/>
                    </a:schemeClr>
                  </a:solidFill>
                  <a:cs typeface="Arial"/>
                </a:rPr>
                <a:t>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a:t>
              </a:r>
              <a:r>
                <a:rPr lang="en-US" sz="1200">
                  <a:solidFill>
                    <a:schemeClr val="tx1">
                      <a:lumMod val="75000"/>
                      <a:lumOff val="25000"/>
                    </a:schemeClr>
                  </a:solidFill>
                  <a:cs typeface="Arial"/>
                </a:rPr>
                <a:t> ha la </a:t>
              </a:r>
              <a:r>
                <a:rPr lang="en-US" sz="1200">
                  <a:solidFill>
                    <a:schemeClr val="tx1">
                      <a:lumMod val="75000"/>
                      <a:lumOff val="25000"/>
                    </a:schemeClr>
                  </a:solidFill>
                  <a:cs typeface="Arial"/>
                </a:rPr>
                <a:t>possibilità</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le </a:t>
              </a:r>
              <a:r>
                <a:rPr lang="en-US" sz="1200">
                  <a:solidFill>
                    <a:schemeClr val="tx1">
                      <a:lumMod val="75000"/>
                      <a:lumOff val="25000"/>
                    </a:schemeClr>
                  </a:solidFill>
                  <a:cs typeface="Arial"/>
                </a:rPr>
                <a:t>nuove</a:t>
              </a:r>
              <a:r>
                <a:rPr lang="en-US" sz="1200">
                  <a:solidFill>
                    <a:schemeClr val="tx1">
                      <a:lumMod val="75000"/>
                      <a:lumOff val="25000"/>
                    </a:schemeClr>
                  </a:solidFill>
                  <a:cs typeface="Arial"/>
                </a:rPr>
                <a:t> auto </a:t>
              </a:r>
              <a:r>
                <a:rPr lang="en-US" sz="1200">
                  <a:solidFill>
                    <a:schemeClr val="tx1">
                      <a:lumMod val="75000"/>
                      <a:lumOff val="25000"/>
                    </a:schemeClr>
                  </a:solidFill>
                  <a:cs typeface="Arial"/>
                </a:rPr>
                <a:t>disponibili</a:t>
              </a:r>
              <a:r>
                <a:rPr lang="en-US" sz="1200">
                  <a:solidFill>
                    <a:schemeClr val="tx1">
                      <a:lumMod val="75000"/>
                      <a:lumOff val="25000"/>
                    </a:schemeClr>
                  </a:solidFill>
                  <a:cs typeface="Arial"/>
                </a:rPr>
                <a:t> per la </a:t>
              </a:r>
              <a:r>
                <a:rPr lang="en-US" sz="1200">
                  <a:solidFill>
                    <a:schemeClr val="tx1">
                      <a:lumMod val="75000"/>
                      <a:lumOff val="25000"/>
                    </a:schemeClr>
                  </a:solidFill>
                  <a:cs typeface="Arial"/>
                </a:rPr>
                <a:t>vendita</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a:t>
              </a:r>
              <a:r>
                <a:rPr lang="en-US" sz="1400" b="1">
                  <a:solidFill>
                    <a:schemeClr val="tx1">
                      <a:lumMod val="75000"/>
                      <a:lumOff val="25000"/>
                    </a:schemeClr>
                  </a:solidFill>
                  <a:cs typeface="Arial"/>
                </a:rPr>
                <a:t>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t>
              </a:r>
              <a:r>
                <a:rPr lang="en-US" sz="1400" b="1">
                  <a:solidFill>
                    <a:schemeClr val="tx1">
                      <a:lumMod val="75000"/>
                      <a:lumOff val="25000"/>
                    </a:schemeClr>
                  </a:solidFill>
                  <a:cs typeface="Arial"/>
                </a:rPr>
                <a:t>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a:t>
              </a:r>
              <a:r>
                <a:rPr lang="en-US" sz="1400" b="1">
                  <a:solidFill>
                    <a:schemeClr val="tx1">
                      <a:lumMod val="75000"/>
                      <a:lumOff val="25000"/>
                    </a:schemeClr>
                  </a:solidFill>
                  <a:cs typeface="Arial"/>
                </a:rPr>
                <a:t>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a:t>
            </a:r>
            <a:r>
              <a:rPr lang="en-US"/>
              <a:t>d’uso</a:t>
            </a:r>
            <a:r>
              <a:rPr lang="en-US"/>
              <a:t>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fill="norm" stroke="1"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a:t>
            </a:r>
            <a:r>
              <a:rPr lang="en-US" sz="2000" b="1">
                <a:solidFill>
                  <a:schemeClr val="bg1"/>
                </a:solidFill>
                <a:cs typeface="Arial"/>
              </a:rPr>
              <a:t>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it-IT" sz="2400"/>
              <a:t>UC_1 Registrazione Cliente</a:t>
            </a:r>
            <a:endParaRPr lang="it-IT"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flipH="0" flipV="0">
            <a:off x="2100381" y="1333391"/>
            <a:ext cx="8733940" cy="5417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2</vt:i4>
      </vt:variant>
      <vt:variant>
        <vt:lpstr>Slide Titles</vt:lpstr>
      </vt:variant>
      <vt:variant>
        <vt:i4>18</vt:i4>
      </vt:variant>
    </vt:vector>
  </HeadingPairs>
  <TitlesOfParts>
    <vt:vector size="20"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dc:identifier/>
  <dc:language/>
  <cp:lastModifiedBy/>
  <cp:revision>151</cp:revision>
  <dcterms:created xsi:type="dcterms:W3CDTF">2019-01-14T06:35:35Z</dcterms:created>
  <dcterms:modified xsi:type="dcterms:W3CDTF">2023-01-02T13:13:21Z</dcterms:modified>
  <cp:category/>
  <cp:contentStatus/>
  <cp:version/>
</cp:coreProperties>
</file>