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 id="214748365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4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5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ntents slide layout">
    <p:bg>
      <p:bgPr shadeToTitle="0">
        <a:solidFill>
          <a:schemeClr val="bg1"/>
        </a:solidFill>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8_Contents slide layout">
    <p:bg>
      <p:bgPr shadeToTitle="0">
        <a:solidFill>
          <a:schemeClr val="bg1"/>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9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0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1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2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3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266811"/>
            <a:ext cx="11573197" cy="1346010"/>
          </a:xfrm>
          <a:prstGeom prst="rect">
            <a:avLst/>
          </a:prstGeom>
        </p:spPr>
        <p:txBody>
          <a:bodyPr/>
          <a:lstStyle/>
          <a:p>
            <a:pPr>
              <a:defRPr/>
            </a:pPr>
            <a:endParaRPr lang="en-US" sz="2400"/>
          </a:p>
          <a:p>
            <a:pPr>
              <a:defRPr/>
            </a:pPr>
            <a:r>
              <a:rPr lang="en-US" sz="2400"/>
              <a:t>Casi</a:t>
            </a:r>
            <a:r>
              <a:rPr lang="en-US" sz="2400"/>
              <a:t> </a:t>
            </a:r>
            <a:r>
              <a:rPr lang="en-US" sz="2400"/>
              <a:t>d’uso</a:t>
            </a:r>
            <a:endParaRPr lang="en-US" sz="2400"/>
          </a:p>
          <a:p>
            <a:pPr>
              <a:defRPr/>
            </a:pPr>
            <a:r>
              <a:rPr lang="en-US" sz="2400"/>
              <a:t>Cliente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461639" y="976544"/>
            <a:ext cx="11730362" cy="58814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Class Diagram</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763481" y="960583"/>
            <a:ext cx="10369116" cy="5185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fill="norm" stroke="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fill="norm" stroke="1"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fill="norm" stroke="1"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a:t>
            </a:r>
            <a:r>
              <a:rPr lang="en-US"/>
              <a:t> </a:t>
            </a:r>
            <a:r>
              <a:rPr lang="en-US"/>
              <a:t>utilizzato</a:t>
            </a:r>
            <a:r>
              <a:rPr lang="en-US"/>
              <a:t>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63449" y="1444155"/>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7" name="TextBox 76"/>
          <p:cNvSpPr txBox="1"/>
          <p:nvPr/>
        </p:nvSpPr>
        <p:spPr bwMode="auto">
          <a:xfrm>
            <a:off x="976618" y="2926248"/>
            <a:ext cx="4920811" cy="1384995"/>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a:t>
            </a:r>
            <a:r>
              <a:rPr lang="it-IT" sz="1200">
                <a:solidFill>
                  <a:schemeClr val="tx1">
                    <a:lumMod val="75000"/>
                    <a:lumOff val="25000"/>
                  </a:schemeClr>
                </a:solidFill>
                <a:cs typeface="Arial"/>
              </a:rPr>
              <a:t>Category</a:t>
            </a:r>
            <a:r>
              <a:rPr lang="it-IT" sz="1200">
                <a:solidFill>
                  <a:schemeClr val="tx1">
                    <a:lumMod val="75000"/>
                    <a:lumOff val="25000"/>
                  </a:schemeClr>
                </a:solidFill>
                <a:cs typeface="Arial"/>
              </a:rPr>
              <a:t> </a:t>
            </a:r>
            <a:r>
              <a:rPr lang="it-IT" sz="1200">
                <a:solidFill>
                  <a:schemeClr val="tx1">
                    <a:lumMod val="75000"/>
                    <a:lumOff val="25000"/>
                  </a:schemeClr>
                </a:solidFill>
                <a:cs typeface="Arial"/>
              </a:rPr>
              <a:t>Partition</a:t>
            </a:r>
            <a:r>
              <a:rPr lang="it-IT" sz="1200">
                <a:solidFill>
                  <a:schemeClr val="tx1">
                    <a:lumMod val="75000"/>
                    <a:lumOff val="25000"/>
                  </a:schemeClr>
                </a:solidFill>
                <a:cs typeface="Arial"/>
              </a:rPr>
              <a:t>” in modo da dividere le condizioni di input in classi di equivalenza e si scelgono i test case per ogni classe di equivalenza.</a:t>
            </a:r>
            <a:endParaRPr lang="ko-KR" sz="1200">
              <a:solidFill>
                <a:schemeClr val="tx1">
                  <a:lumMod val="75000"/>
                  <a:lumOff val="25000"/>
                </a:schemeClr>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2" name="TextBox 81"/>
          <p:cNvSpPr txBox="1"/>
          <p:nvPr/>
        </p:nvSpPr>
        <p:spPr bwMode="auto">
          <a:xfrm>
            <a:off x="1041556" y="4472687"/>
            <a:ext cx="3919422" cy="1754326"/>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d’integrazione abbiamo utilizzato la tecnica “WHITE-BOX”.</a:t>
            </a:r>
            <a:endParaRPr/>
          </a:p>
          <a:p>
            <a:pPr>
              <a:defRPr/>
            </a:pPr>
            <a:r>
              <a:rPr lang="it-IT" sz="1200">
                <a:solidFill>
                  <a:schemeClr val="tx1">
                    <a:lumMod val="75000"/>
                    <a:lumOff val="25000"/>
                  </a:schemeClr>
                </a:solidFill>
                <a:cs typeface="Arial"/>
              </a:rPr>
              <a:t>La “WHITE-BOX” testing viene utilizzata per testare la logica interna del sottosistema considerato, infatti, per trovare un errore nel codice bisogna usare dei dati che percorrono la parte errata del programma.  Per il testing di sistema abbiamo utilizzato “</a:t>
            </a:r>
            <a:r>
              <a:rPr lang="it-IT" sz="1200">
                <a:solidFill>
                  <a:schemeClr val="tx1">
                    <a:lumMod val="75000"/>
                    <a:lumOff val="25000"/>
                  </a:schemeClr>
                </a:solidFill>
                <a:cs typeface="Arial"/>
              </a:rPr>
              <a:t>Selenium</a:t>
            </a:r>
            <a:r>
              <a:rPr lang="it-IT" sz="1200">
                <a:solidFill>
                  <a:schemeClr val="tx1">
                    <a:lumMod val="75000"/>
                    <a:lumOff val="25000"/>
                  </a:schemeClr>
                </a:solidFill>
                <a:cs typeface="Arial"/>
              </a:rPr>
              <a:t>” così da verificare che il sistema funzioni correttamente prima della messa in uso.</a:t>
            </a:r>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246662" y="2446434"/>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3.Testing di sistema ha lo scopo di verificare il funzionamento del sistema.</a:t>
            </a:r>
            <a:endParaRPr lang="ko-KR" sz="1200">
              <a:solidFill>
                <a:schemeClr val="tx1">
                  <a:lumMod val="75000"/>
                  <a:lumOff val="25000"/>
                </a:schemeClr>
              </a:solidFill>
              <a:cs typeface="Arial"/>
            </a:endParaRPr>
          </a:p>
        </p:txBody>
      </p:sp>
      <p:sp>
        <p:nvSpPr>
          <p:cNvPr id="4" name="TextBox 62"/>
          <p:cNvSpPr txBox="1"/>
          <p:nvPr/>
        </p:nvSpPr>
        <p:spPr bwMode="auto">
          <a:xfrm>
            <a:off x="1209291" y="2039692"/>
            <a:ext cx="5742077" cy="461665"/>
          </a:xfrm>
          <a:prstGeom prst="rect">
            <a:avLst/>
          </a:prstGeom>
          <a:noFill/>
        </p:spPr>
        <p:txBody>
          <a:bodyPr wrap="square" rtlCol="0">
            <a:spAutoFit/>
          </a:bodyPr>
          <a:lstStyle/>
          <a:p>
            <a:pPr>
              <a:defRPr/>
            </a:pPr>
            <a:r>
              <a:rPr lang="it-IT" sz="1200">
                <a:solidFill>
                  <a:schemeClr val="tx1">
                    <a:lumMod val="75000"/>
                    <a:lumOff val="25000"/>
                  </a:schemeClr>
                </a:solidFill>
                <a:cs typeface="Arial"/>
              </a:rPr>
              <a:t>2.Testing di integrazione in cui i le componenti del sistema sono integrati testati come gruppo.</a:t>
            </a:r>
            <a:endParaRPr/>
          </a:p>
        </p:txBody>
      </p:sp>
      <p:sp>
        <p:nvSpPr>
          <p:cNvPr id="7" name="TextBox 62"/>
          <p:cNvSpPr txBox="1"/>
          <p:nvPr/>
        </p:nvSpPr>
        <p:spPr bwMode="auto">
          <a:xfrm>
            <a:off x="1209292" y="1815005"/>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1. Testing di unità ha lo scopo di testare le singole componenti del programma.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a:t>
            </a:r>
            <a:r>
              <a:rPr lang="en-US" sz="4400"/>
              <a:t>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fill="norm" stroke="1"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fill="norm" stroke="1"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fill="norm" stroke="1"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fill="norm" stroke="1"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fill="norm" stroke="1"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fill="norm" stroke="1"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fill="norm" stroke="1"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fill="norm" stroke="1"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18" name="Immagine 17"/>
          <p:cNvPicPr>
            <a:picLocks noChangeAspect="1"/>
          </p:cNvPicPr>
          <p:nvPr/>
        </p:nvPicPr>
        <p:blipFill>
          <a:blip r:embed="rId2"/>
          <a:stretch/>
        </p:blipFill>
        <p:spPr bwMode="auto">
          <a:xfrm>
            <a:off x="2867025" y="765967"/>
            <a:ext cx="6457950" cy="58960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4" name="Immagine 3"/>
          <p:cNvPicPr>
            <a:picLocks noChangeAspect="1"/>
          </p:cNvPicPr>
          <p:nvPr/>
        </p:nvPicPr>
        <p:blipFill>
          <a:blip r:embed="rId2"/>
          <a:stretch/>
        </p:blipFill>
        <p:spPr bwMode="auto">
          <a:xfrm>
            <a:off x="2871787" y="632397"/>
            <a:ext cx="6448425" cy="6135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a:t>
                </a:r>
                <a:r>
                  <a:rPr lang="en-US" b="1">
                    <a:solidFill>
                      <a:schemeClr val="accent1"/>
                    </a:solidFill>
                    <a:cs typeface="Arial"/>
                  </a:rPr>
                  <a:t>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a:t>
                </a:r>
                <a:r>
                  <a:rPr lang="en-US" sz="2000" b="1">
                    <a:solidFill>
                      <a:schemeClr val="accent2"/>
                    </a:solidFill>
                    <a:cs typeface="Arial"/>
                  </a:rPr>
                  <a:t> </a:t>
                </a:r>
                <a:r>
                  <a:rPr lang="en-US" sz="2000" b="1">
                    <a:solidFill>
                      <a:schemeClr val="accent2"/>
                    </a:solidFill>
                    <a:cs typeface="Arial"/>
                  </a:rPr>
                  <a:t>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a:t>
                </a:r>
                <a:r>
                  <a:rPr lang="en-US" sz="2000" b="1">
                    <a:solidFill>
                      <a:schemeClr val="accent5"/>
                    </a:solidFill>
                    <a:cs typeface="Arial"/>
                  </a:rPr>
                  <a:t>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fill="norm" stroke="1"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fill="norm" stroke="1"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fill="norm" stroke="1"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fill="norm" stroke="1"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fill="norm" stroke="1"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fill="norm" stroke="1"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a:t>
            </a:r>
            <a:r>
              <a:rPr lang="it-IT" sz="1600">
                <a:solidFill>
                  <a:schemeClr val="bg1"/>
                </a:solidFill>
              </a:rPr>
              <a:t>và</a:t>
            </a:r>
            <a:r>
              <a:rPr lang="it-IT" sz="1600">
                <a:solidFill>
                  <a:schemeClr val="bg1"/>
                </a:solidFill>
              </a:rPr>
              <a:t> alla pagina dove verranno visualizzate tutte le informazioni del veicolo. Dopo aver visualizzato le informazioni del veicolo, Francesco aggiunge il veicolo scelto nel carrello, ma nota che non può procedere all’acquisto </a:t>
            </a:r>
            <a:r>
              <a:rPr lang="it-IT" sz="1600">
                <a:solidFill>
                  <a:schemeClr val="bg1"/>
                </a:solidFill>
              </a:rPr>
              <a:t>perchè</a:t>
            </a:r>
            <a:r>
              <a:rPr lang="it-IT" sz="1600">
                <a:solidFill>
                  <a:schemeClr val="bg1"/>
                </a:solidFill>
              </a:rPr>
              <a:t>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a:t>
            </a:r>
            <a:r>
              <a:rPr lang="en-US" sz="1400" b="1">
                <a:solidFill>
                  <a:schemeClr val="bg1"/>
                </a:solidFill>
                <a:cs typeface="Arial"/>
              </a:rPr>
              <a:t>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a:t>
            </a:r>
            <a:r>
              <a:rPr lang="en-US" sz="1400" b="1">
                <a:solidFill>
                  <a:schemeClr val="bg1"/>
                </a:solidFill>
                <a:cs typeface="Arial"/>
              </a:rPr>
              <a:t>: Francesco (</a:t>
            </a:r>
            <a:r>
              <a:rPr lang="en-US" sz="1400" b="1">
                <a:solidFill>
                  <a:schemeClr val="bg1"/>
                </a:solidFill>
                <a:cs typeface="Arial"/>
              </a:rPr>
              <a:t>cliente</a:t>
            </a:r>
            <a:r>
              <a:rPr lang="en-US" sz="1400" b="1">
                <a:solidFill>
                  <a:schemeClr val="bg1"/>
                </a:solidFill>
                <a:cs typeface="Arial"/>
              </a:rPr>
              <a:t>)</a:t>
            </a:r>
            <a:endParaRPr lang="ko-KR" sz="1400" b="1">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effettuare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l’accesso</a:t>
              </a:r>
              <a:r>
                <a:rPr lang="en-US" sz="1200">
                  <a:solidFill>
                    <a:schemeClr val="tx1">
                      <a:lumMod val="75000"/>
                      <a:lumOff val="25000"/>
                    </a:schemeClr>
                  </a:solidFill>
                  <a:cs typeface="Arial"/>
                </a:rPr>
                <a:t> al Sistema</a:t>
              </a:r>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a:t>
              </a:r>
              <a:r>
                <a:rPr lang="en-US" sz="1400" b="1">
                  <a:solidFill>
                    <a:schemeClr val="tx1">
                      <a:lumMod val="75000"/>
                      <a:lumOff val="25000"/>
                    </a:schemeClr>
                  </a:solidFill>
                  <a:cs typeface="Arial"/>
                </a:rPr>
                <a:t>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all’utente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non è </a:t>
              </a:r>
              <a:r>
                <a:rPr lang="en-US" sz="1200">
                  <a:solidFill>
                    <a:schemeClr val="tx1">
                      <a:lumMod val="75000"/>
                      <a:lumOff val="25000"/>
                    </a:schemeClr>
                  </a:solidFill>
                  <a:cs typeface="Arial"/>
                </a:rPr>
                <a:t>registrato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sulla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piattaforma</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registrarsi</a:t>
              </a:r>
              <a:r>
                <a:rPr lang="en-US" sz="1200">
                  <a:solidFill>
                    <a:schemeClr val="tx1">
                      <a:lumMod val="75000"/>
                      <a:lumOff val="25000"/>
                    </a:schemeClr>
                  </a:solidFill>
                  <a:cs typeface="Arial"/>
                </a:rPr>
                <a:t> e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la carta di </a:t>
              </a:r>
              <a:r>
                <a:rPr lang="en-US" sz="1200">
                  <a:solidFill>
                    <a:schemeClr val="tx1">
                      <a:lumMod val="75000"/>
                      <a:lumOff val="25000"/>
                    </a:schemeClr>
                  </a:solidFill>
                  <a:cs typeface="Arial"/>
                </a:rPr>
                <a:t>credito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a:t>
              </a:r>
              <a:r>
                <a:rPr lang="en-US" sz="1200">
                  <a:solidFill>
                    <a:schemeClr val="tx1">
                      <a:lumMod val="75000"/>
                      <a:lumOff val="25000"/>
                    </a:schemeClr>
                  </a:solidFill>
                  <a:cs typeface="Arial"/>
                </a:rPr>
                <a:t>degli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articoli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l’utente</a:t>
              </a:r>
              <a:r>
                <a:rPr lang="en-US" sz="1200">
                  <a:solidFill>
                    <a:schemeClr val="tx1">
                      <a:lumMod val="75000"/>
                      <a:lumOff val="25000"/>
                    </a:schemeClr>
                  </a:solidFill>
                  <a:cs typeface="Arial"/>
                </a:rPr>
                <a:t> ha </a:t>
              </a:r>
              <a:r>
                <a:rPr lang="en-US" sz="1200">
                  <a:solidFill>
                    <a:schemeClr val="tx1">
                      <a:lumMod val="75000"/>
                      <a:lumOff val="25000"/>
                    </a:schemeClr>
                  </a:solidFill>
                  <a:cs typeface="Arial"/>
                </a:rPr>
                <a:t>inserito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all’interno</a:t>
              </a:r>
              <a:r>
                <a:rPr lang="en-US" sz="1200">
                  <a:solidFill>
                    <a:schemeClr val="tx1">
                      <a:lumMod val="75000"/>
                      <a:lumOff val="25000"/>
                    </a:schemeClr>
                  </a:solidFill>
                  <a:cs typeface="Arial"/>
                </a:rPr>
                <a:t> del </a:t>
              </a:r>
              <a:r>
                <a:rPr lang="en-US" sz="1200">
                  <a:solidFill>
                    <a:schemeClr val="tx1">
                      <a:lumMod val="75000"/>
                      <a:lumOff val="25000"/>
                    </a:schemeClr>
                  </a:solidFill>
                  <a:cs typeface="Arial"/>
                </a:rPr>
                <a:t>carrello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a:t>
              </a:r>
              <a:r>
                <a:rPr lang="en-US" sz="1400" b="1">
                  <a:solidFill>
                    <a:schemeClr val="tx1">
                      <a:lumMod val="75000"/>
                      <a:lumOff val="25000"/>
                    </a:schemeClr>
                  </a:solidFill>
                  <a:cs typeface="Arial"/>
                </a:rPr>
                <a:t>Inserimento</a:t>
              </a:r>
              <a:r>
                <a:rPr lang="en-US" sz="1400" b="1">
                  <a:solidFill>
                    <a:schemeClr val="tx1">
                      <a:lumMod val="75000"/>
                      <a:lumOff val="25000"/>
                    </a:schemeClr>
                  </a:solidFill>
                  <a:cs typeface="Arial"/>
                </a:rPr>
                <a:t>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a:t>
              </a:r>
              <a:r>
                <a:rPr lang="en-US" sz="1200">
                  <a:solidFill>
                    <a:schemeClr val="tx1">
                      <a:lumMod val="75000"/>
                      <a:lumOff val="25000"/>
                    </a:schemeClr>
                  </a:solidFill>
                  <a:cs typeface="Arial"/>
                </a:rPr>
                <a:t> ha la </a:t>
              </a:r>
              <a:r>
                <a:rPr lang="en-US" sz="1200">
                  <a:solidFill>
                    <a:schemeClr val="tx1">
                      <a:lumMod val="75000"/>
                      <a:lumOff val="25000"/>
                    </a:schemeClr>
                  </a:solidFill>
                  <a:cs typeface="Arial"/>
                </a:rPr>
                <a:t>possibilità</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le </a:t>
              </a:r>
              <a:r>
                <a:rPr lang="en-US" sz="1200">
                  <a:solidFill>
                    <a:schemeClr val="tx1">
                      <a:lumMod val="75000"/>
                      <a:lumOff val="25000"/>
                    </a:schemeClr>
                  </a:solidFill>
                  <a:cs typeface="Arial"/>
                </a:rPr>
                <a:t>nuove</a:t>
              </a:r>
              <a:r>
                <a:rPr lang="en-US" sz="1200">
                  <a:solidFill>
                    <a:schemeClr val="tx1">
                      <a:lumMod val="75000"/>
                      <a:lumOff val="25000"/>
                    </a:schemeClr>
                  </a:solidFill>
                  <a:cs typeface="Arial"/>
                </a:rPr>
                <a:t> auto </a:t>
              </a:r>
              <a:r>
                <a:rPr lang="en-US" sz="1200">
                  <a:solidFill>
                    <a:schemeClr val="tx1">
                      <a:lumMod val="75000"/>
                      <a:lumOff val="25000"/>
                    </a:schemeClr>
                  </a:solidFill>
                  <a:cs typeface="Arial"/>
                </a:rPr>
                <a:t>disponibili</a:t>
              </a:r>
              <a:r>
                <a:rPr lang="en-US" sz="1200">
                  <a:solidFill>
                    <a:schemeClr val="tx1">
                      <a:lumMod val="75000"/>
                      <a:lumOff val="25000"/>
                    </a:schemeClr>
                  </a:solidFill>
                  <a:cs typeface="Arial"/>
                </a:rPr>
                <a:t> per la </a:t>
              </a:r>
              <a:r>
                <a:rPr lang="en-US" sz="1200">
                  <a:solidFill>
                    <a:schemeClr val="tx1">
                      <a:lumMod val="75000"/>
                      <a:lumOff val="25000"/>
                    </a:schemeClr>
                  </a:solidFill>
                  <a:cs typeface="Arial"/>
                </a:rPr>
                <a:t>vendita</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a:t>
              </a:r>
              <a:r>
                <a:rPr lang="en-US" sz="1400" b="1">
                  <a:solidFill>
                    <a:schemeClr val="tx1">
                      <a:lumMod val="75000"/>
                      <a:lumOff val="25000"/>
                    </a:schemeClr>
                  </a:solidFill>
                  <a:cs typeface="Arial"/>
                </a:rPr>
                <a:t>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t>
              </a:r>
              <a:r>
                <a:rPr lang="en-US" sz="1400" b="1">
                  <a:solidFill>
                    <a:schemeClr val="tx1">
                      <a:lumMod val="75000"/>
                      <a:lumOff val="25000"/>
                    </a:schemeClr>
                  </a:solidFill>
                  <a:cs typeface="Arial"/>
                </a:rPr>
                <a:t>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a:t>
              </a:r>
              <a:r>
                <a:rPr lang="en-US" sz="1400" b="1">
                  <a:solidFill>
                    <a:schemeClr val="tx1">
                      <a:lumMod val="75000"/>
                      <a:lumOff val="25000"/>
                    </a:schemeClr>
                  </a:solidFill>
                  <a:cs typeface="Arial"/>
                </a:rPr>
                <a:t>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a:t>
            </a:r>
            <a:r>
              <a:rPr lang="en-US"/>
              <a:t>d’uso</a:t>
            </a:r>
            <a:r>
              <a:rPr lang="en-US"/>
              <a:t>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fill="norm" stroke="1"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a:t>
            </a:r>
            <a:r>
              <a:rPr lang="en-US" sz="2000" b="1">
                <a:solidFill>
                  <a:schemeClr val="bg1"/>
                </a:solidFill>
                <a:cs typeface="Arial"/>
              </a:rPr>
              <a:t>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8294"/>
            <a:ext cx="11576544" cy="986571"/>
          </a:xfrm>
          <a:prstGeom prst="rect">
            <a:avLst/>
          </a:prstGeom>
        </p:spPr>
        <p:txBody>
          <a:bodyPr/>
          <a:lstStyle/>
          <a:p>
            <a:pPr>
              <a:defRPr/>
            </a:pPr>
            <a:r>
              <a:rPr lang="en-US" sz="3200"/>
              <a:t>Diagramma</a:t>
            </a:r>
            <a:r>
              <a:rPr lang="en-US" sz="3200"/>
              <a:t> </a:t>
            </a:r>
            <a:r>
              <a:rPr lang="en-US" sz="3200"/>
              <a:t>caso</a:t>
            </a:r>
            <a:r>
              <a:rPr lang="en-US" sz="3200"/>
              <a:t> </a:t>
            </a:r>
            <a:r>
              <a:rPr lang="en-US" sz="3200"/>
              <a:t>d’uso</a:t>
            </a:r>
            <a:endParaRPr lang="en-US" sz="3200"/>
          </a:p>
          <a:p>
            <a:pPr>
              <a:defRPr/>
            </a:pPr>
            <a:r>
              <a:rPr lang="it-IT" sz="2400"/>
              <a:t>UC_1 Registrazione Cliente</a:t>
            </a:r>
            <a:endParaRPr lang="it-IT"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323528" y="1280514"/>
            <a:ext cx="10924479" cy="522681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flipH="0" flipV="0">
            <a:off x="2100381" y="1333391"/>
            <a:ext cx="8733940" cy="5417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Widescreen</PresentationFormat>
  <Paragraphs>0</Paragraphs>
  <Slides>18</Slides>
  <Notes>18</Notes>
  <HiddenSlides>0</HiddenSlides>
  <MMClips>2</MMClips>
  <ScaleCrop>0</ScaleCrop>
  <HeadingPairs>
    <vt:vector size="4" baseType="variant">
      <vt:variant>
        <vt:lpstr>Theme</vt:lpstr>
      </vt:variant>
      <vt:variant>
        <vt:i4>2</vt:i4>
      </vt:variant>
      <vt:variant>
        <vt:lpstr>Slide Titles</vt:lpstr>
      </vt:variant>
      <vt:variant>
        <vt:i4>18</vt:i4>
      </vt:variant>
    </vt:vector>
  </HeadingPairs>
  <TitlesOfParts>
    <vt:vector size="20"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dc:identifier/>
  <dc:language/>
  <cp:lastModifiedBy/>
  <cp:revision>152</cp:revision>
  <dcterms:created xsi:type="dcterms:W3CDTF">2019-01-14T06:35:35Z</dcterms:created>
  <dcterms:modified xsi:type="dcterms:W3CDTF">2023-01-04T13:24:38Z</dcterms:modified>
  <cp:category/>
  <cp:contentStatus/>
  <cp:version/>
</cp:coreProperties>
</file>