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Cover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14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15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Contents slide layout">
    <p:bg>
      <p:bgPr>
        <a:solidFill>
          <a:schemeClr val="bg1"/>
        </a:solidFill>
        <a:effectLst/>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8_Contents slide layout">
    <p:bg>
      <p:bgPr>
        <a:solidFill>
          <a:schemeClr val="bg1"/>
        </a:solid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9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0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11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12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13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Hardware Software mapping</a:t>
            </a:r>
            <a:endParaRPr/>
          </a:p>
        </p:txBody>
      </p:sp>
      <p:pic>
        <p:nvPicPr>
          <p:cNvPr id="3" name="Immagine 2"/>
          <p:cNvPicPr>
            <a:picLocks noChangeAspect="1"/>
          </p:cNvPicPr>
          <p:nvPr/>
        </p:nvPicPr>
        <p:blipFill>
          <a:blip r:embed="rId2"/>
          <a:stretch/>
        </p:blipFill>
        <p:spPr bwMode="auto">
          <a:xfrm>
            <a:off x="119336" y="1484784"/>
            <a:ext cx="5688632" cy="4752528"/>
          </a:xfrm>
          <a:prstGeom prst="rect">
            <a:avLst/>
          </a:prstGeom>
        </p:spPr>
      </p:pic>
      <p:sp>
        <p:nvSpPr>
          <p:cNvPr id="5" name="CasellaDiTesto 4"/>
          <p:cNvSpPr txBox="1"/>
          <p:nvPr/>
        </p:nvSpPr>
        <p:spPr bwMode="auto">
          <a:xfrm>
            <a:off x="6096000" y="2246144"/>
            <a:ext cx="5688632" cy="1754326"/>
          </a:xfrm>
          <a:prstGeom prst="rect">
            <a:avLst/>
          </a:prstGeom>
          <a:noFill/>
        </p:spPr>
        <p:txBody>
          <a:bodyPr wrap="square" rtlCol="0">
            <a:spAutoFit/>
          </a:bodyPr>
          <a:lstStyle/>
          <a:p>
            <a:pPr>
              <a:defRPr/>
            </a:pPr>
            <a:r>
              <a:rPr lang="it-IT"/>
              <a:t>Il software VeicHome utilizza il server apache Tomcat, il DBMS utilizzato è MySQL che permette l’interazione tra la piattaforma e il database. </a:t>
            </a:r>
            <a:endParaRPr/>
          </a:p>
          <a:p>
            <a:pPr>
              <a:defRPr/>
            </a:pPr>
            <a:r>
              <a:rPr lang="it-IT"/>
              <a:t>Le funzionalità sono state implementate in linguaggio HTML, JSP e Java L’utente utilizza la piattaforma mediante dei browser installati sulla propria macchina.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Dati persistenti</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6794907" y="1872899"/>
            <a:ext cx="4639542" cy="2471692"/>
          </a:xfrm>
          <a:prstGeom prst="rect">
            <a:avLst/>
          </a:prstGeom>
        </p:spPr>
      </p:pic>
      <p:sp>
        <p:nvSpPr>
          <p:cNvPr id="4" name="CasellaDiTesto 3"/>
          <p:cNvSpPr txBox="1"/>
          <p:nvPr/>
        </p:nvSpPr>
        <p:spPr bwMode="auto">
          <a:xfrm>
            <a:off x="0" y="2115837"/>
            <a:ext cx="6096000" cy="3046988"/>
          </a:xfrm>
          <a:prstGeom prst="rect">
            <a:avLst/>
          </a:prstGeom>
          <a:noFill/>
        </p:spPr>
        <p:txBody>
          <a:bodyPr wrap="square" rtlCol="0">
            <a:spAutoFit/>
          </a:bodyPr>
          <a:lstStyle/>
          <a:p>
            <a:pPr>
              <a:defRPr/>
            </a:pPr>
            <a:r>
              <a:rPr lang="it-IT" sz="2400" b="0" i="0" dirty="0">
                <a:latin typeface="gg sans"/>
              </a:rPr>
              <a:t>Per gestire i dati persistenti abbiamo utilizzato </a:t>
            </a:r>
            <a:r>
              <a:rPr lang="it-IT" sz="2400" b="0" i="0" dirty="0" err="1">
                <a:latin typeface="gg sans"/>
              </a:rPr>
              <a:t>MySQL</a:t>
            </a:r>
            <a:r>
              <a:rPr lang="it-IT" sz="2400" b="0" i="0" dirty="0">
                <a:latin typeface="gg sans"/>
              </a:rPr>
              <a:t>, il quale garantisce una sicurezza sull’accesso dei dati.</a:t>
            </a:r>
          </a:p>
          <a:p>
            <a:pPr>
              <a:defRPr/>
            </a:pPr>
            <a:r>
              <a:rPr lang="it-IT" sz="2400" dirty="0">
                <a:latin typeface="gg sans"/>
              </a:rPr>
              <a:t>Attraverso di esso abbiamo memorizzato i dati </a:t>
            </a:r>
            <a:r>
              <a:rPr lang="it-IT" sz="2400" dirty="0" err="1">
                <a:latin typeface="gg sans"/>
              </a:rPr>
              <a:t>riguardanti,i</a:t>
            </a:r>
            <a:r>
              <a:rPr lang="it-IT" sz="2400" dirty="0">
                <a:latin typeface="gg sans"/>
              </a:rPr>
              <a:t> </a:t>
            </a:r>
            <a:r>
              <a:rPr lang="it-IT" sz="2400" dirty="0" err="1">
                <a:latin typeface="gg sans"/>
              </a:rPr>
              <a:t>veicoli,i</a:t>
            </a:r>
            <a:r>
              <a:rPr lang="it-IT" sz="2400" dirty="0">
                <a:latin typeface="gg sans"/>
              </a:rPr>
              <a:t> clienti registrati sulla nostra piattaforma, gli acquisti effettuati dall'utente e il carrello associato ad ogni utente</a:t>
            </a:r>
            <a:r>
              <a:rPr lang="it-IT" sz="2000" dirty="0">
                <a:latin typeface="gg sans"/>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dirty="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a:t>
            </a:r>
            <a:endParaRPr lang="ko-KR" sz="1200" dirty="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CasellaDiTesto 1"/>
          <p:cNvSpPr txBox="1"/>
          <p:nvPr/>
        </p:nvSpPr>
        <p:spPr bwMode="auto">
          <a:xfrm>
            <a:off x="0" y="34405"/>
            <a:ext cx="11881320" cy="584775"/>
          </a:xfrm>
          <a:prstGeom prst="rect">
            <a:avLst/>
          </a:prstGeom>
          <a:noFill/>
        </p:spPr>
        <p:txBody>
          <a:bodyPr wrap="square" rtlCol="0">
            <a:spAutoFit/>
          </a:bodyPr>
          <a:lstStyle/>
          <a:p>
            <a:pPr algn="ctr">
              <a:defRPr/>
            </a:pPr>
            <a:r>
              <a:rPr lang="it-IT" sz="3200" dirty="0"/>
              <a:t>Package</a:t>
            </a:r>
            <a:endParaRPr dirty="0"/>
          </a:p>
        </p:txBody>
      </p:sp>
      <p:sp>
        <p:nvSpPr>
          <p:cNvPr id="3" name="CasellaDiTesto 2"/>
          <p:cNvSpPr txBox="1"/>
          <p:nvPr/>
        </p:nvSpPr>
        <p:spPr bwMode="auto">
          <a:xfrm>
            <a:off x="191344" y="764704"/>
            <a:ext cx="4680520" cy="1200329"/>
          </a:xfrm>
          <a:prstGeom prst="rect">
            <a:avLst/>
          </a:prstGeom>
          <a:noFill/>
        </p:spPr>
        <p:txBody>
          <a:bodyPr wrap="square" rtlCol="0">
            <a:spAutoFit/>
          </a:bodyPr>
          <a:lstStyle/>
          <a:p>
            <a:pPr>
              <a:defRPr/>
            </a:pPr>
            <a:r>
              <a:rPr lang="it-IT" dirty="0">
                <a:latin typeface="2"/>
              </a:rPr>
              <a:t>P</a:t>
            </a:r>
            <a:r>
              <a:rPr lang="it-IT" sz="1800" b="0" i="0" u="none" strike="noStrike" dirty="0">
                <a:latin typeface="2"/>
              </a:rPr>
              <a:t>ackage:</a:t>
            </a:r>
            <a:endParaRPr dirty="0"/>
          </a:p>
          <a:p>
            <a:pPr marL="342900" indent="-342900">
              <a:buAutoNum type="arabicPeriod"/>
              <a:defRPr/>
            </a:pPr>
            <a:r>
              <a:rPr lang="it-IT" dirty="0">
                <a:latin typeface="2"/>
              </a:rPr>
              <a:t>Rappresentano le control</a:t>
            </a:r>
            <a:endParaRPr dirty="0"/>
          </a:p>
          <a:p>
            <a:pPr marL="342900" indent="-342900">
              <a:buAutoNum type="arabicPeriod"/>
              <a:defRPr/>
            </a:pPr>
            <a:r>
              <a:rPr lang="it-IT" dirty="0">
                <a:latin typeface="2"/>
              </a:rPr>
              <a:t>Rappresentano i model (DAO)</a:t>
            </a:r>
            <a:endParaRPr dirty="0"/>
          </a:p>
          <a:p>
            <a:pPr marL="342900" indent="-342900">
              <a:buAutoNum type="arabicPeriod"/>
              <a:defRPr/>
            </a:pPr>
            <a:r>
              <a:rPr lang="it-IT" dirty="0">
                <a:latin typeface="2"/>
              </a:rPr>
              <a:t>Descrivono gli oggetti (Bean)</a:t>
            </a:r>
            <a:endParaRPr lang="it-IT" dirty="0"/>
          </a:p>
        </p:txBody>
      </p:sp>
      <p:pic>
        <p:nvPicPr>
          <p:cNvPr id="4" name="Immagine 3"/>
          <p:cNvPicPr>
            <a:picLocks noChangeAspect="1"/>
          </p:cNvPicPr>
          <p:nvPr/>
        </p:nvPicPr>
        <p:blipFill>
          <a:blip r:embed="rId2"/>
          <a:stretch/>
        </p:blipFill>
        <p:spPr bwMode="auto">
          <a:xfrm>
            <a:off x="5629066" y="976024"/>
            <a:ext cx="6371590" cy="3472180"/>
          </a:xfrm>
          <a:prstGeom prst="rect">
            <a:avLst/>
          </a:prstGeom>
        </p:spPr>
      </p:pic>
      <p:sp>
        <p:nvSpPr>
          <p:cNvPr id="5" name="CasellaDiTesto 4"/>
          <p:cNvSpPr txBox="1"/>
          <p:nvPr/>
        </p:nvSpPr>
        <p:spPr bwMode="auto">
          <a:xfrm>
            <a:off x="263352" y="2564904"/>
            <a:ext cx="5184576" cy="2585323"/>
          </a:xfrm>
          <a:prstGeom prst="rect">
            <a:avLst/>
          </a:prstGeom>
          <a:noFill/>
        </p:spPr>
        <p:txBody>
          <a:bodyPr wrap="square" rtlCol="0">
            <a:spAutoFit/>
          </a:bodyPr>
          <a:lstStyle/>
          <a:p>
            <a:pPr>
              <a:defRPr/>
            </a:pPr>
            <a:r>
              <a:rPr lang="it-IT" dirty="0"/>
              <a:t>Nel package control sono presenti, tutte le control utilizzate nel sistema, le quali verificano che i dati siano sempre corretti.</a:t>
            </a:r>
            <a:endParaRPr dirty="0"/>
          </a:p>
          <a:p>
            <a:pPr>
              <a:defRPr/>
            </a:pPr>
            <a:r>
              <a:rPr lang="it-IT" dirty="0"/>
              <a:t>Nel package model sono presenti tutte le DAO, che sono necessarie per recuperare le informazioni nel </a:t>
            </a:r>
            <a:r>
              <a:rPr lang="it-IT" dirty="0" err="1"/>
              <a:t>DataBase</a:t>
            </a:r>
            <a:r>
              <a:rPr lang="it-IT" dirty="0"/>
              <a:t>.</a:t>
            </a:r>
            <a:endParaRPr dirty="0"/>
          </a:p>
          <a:p>
            <a:pPr>
              <a:defRPr/>
            </a:pPr>
            <a:r>
              <a:rPr lang="it-IT" dirty="0"/>
              <a:t>Nel package </a:t>
            </a:r>
            <a:r>
              <a:rPr lang="it-IT" dirty="0" err="1"/>
              <a:t>bean</a:t>
            </a:r>
            <a:r>
              <a:rPr lang="it-IT" dirty="0"/>
              <a:t> sono presenti le classi che descrivono gli attributi dell’oggetto che hanno metodi </a:t>
            </a:r>
            <a:r>
              <a:rPr lang="it-IT" dirty="0" err="1"/>
              <a:t>get</a:t>
            </a:r>
            <a:r>
              <a:rPr lang="it-IT" dirty="0"/>
              <a:t> e set per ogni attributo.</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 utilizzato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54148" y="1151254"/>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027346" y="4706603"/>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3.Testing di sistema ha lo scopo di verificare il funzionamento del sistema.</a:t>
            </a:r>
            <a:endParaRPr lang="ko-KR" sz="1400" dirty="0">
              <a:solidFill>
                <a:schemeClr val="tx1">
                  <a:lumMod val="75000"/>
                  <a:lumOff val="25000"/>
                </a:schemeClr>
              </a:solidFill>
              <a:cs typeface="Arial"/>
            </a:endParaRPr>
          </a:p>
        </p:txBody>
      </p:sp>
      <p:sp>
        <p:nvSpPr>
          <p:cNvPr id="4" name="TextBox 62"/>
          <p:cNvSpPr txBox="1"/>
          <p:nvPr/>
        </p:nvSpPr>
        <p:spPr bwMode="auto">
          <a:xfrm>
            <a:off x="1080138" y="2999168"/>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2.Testing di integrazione in cui i le componenti del sistema sono integrati testati come gruppo.</a:t>
            </a:r>
            <a:endParaRPr sz="2000" dirty="0"/>
          </a:p>
        </p:txBody>
      </p:sp>
      <p:sp>
        <p:nvSpPr>
          <p:cNvPr id="7" name="TextBox 62"/>
          <p:cNvSpPr txBox="1"/>
          <p:nvPr/>
        </p:nvSpPr>
        <p:spPr bwMode="auto">
          <a:xfrm>
            <a:off x="908148" y="1705252"/>
            <a:ext cx="5742077" cy="523220"/>
          </a:xfrm>
          <a:prstGeom prst="rect">
            <a:avLst/>
          </a:prstGeom>
          <a:noFill/>
        </p:spPr>
        <p:txBody>
          <a:bodyPr wrap="square" rtlCol="0">
            <a:spAutoFit/>
          </a:bodyPr>
          <a:lstStyle/>
          <a:p>
            <a:pPr marL="342900" indent="-342900">
              <a:buAutoNum type="arabicPeriod"/>
              <a:defRPr/>
            </a:pPr>
            <a:r>
              <a:rPr lang="it-IT" sz="1400" dirty="0">
                <a:solidFill>
                  <a:schemeClr val="tx1">
                    <a:lumMod val="75000"/>
                    <a:lumOff val="25000"/>
                  </a:schemeClr>
                </a:solidFill>
                <a:cs typeface="Arial"/>
              </a:rPr>
              <a:t>Testing di unità ha lo scopo di testare le singole componenti del programma.</a:t>
            </a:r>
          </a:p>
        </p:txBody>
      </p:sp>
      <p:sp>
        <p:nvSpPr>
          <p:cNvPr id="5" name="TextBox 62">
            <a:extLst>
              <a:ext uri="{FF2B5EF4-FFF2-40B4-BE49-F238E27FC236}">
                <a16:creationId xmlns:a16="http://schemas.microsoft.com/office/drawing/2014/main" id="{9949CFDC-6AF2-9192-3660-5CF5D8A608AF}"/>
              </a:ext>
            </a:extLst>
          </p:cNvPr>
          <p:cNvSpPr txBox="1"/>
          <p:nvPr/>
        </p:nvSpPr>
        <p:spPr bwMode="auto">
          <a:xfrm>
            <a:off x="1230547" y="2159831"/>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120 test di unità.</a:t>
            </a:r>
          </a:p>
        </p:txBody>
      </p:sp>
      <p:sp>
        <p:nvSpPr>
          <p:cNvPr id="6" name="TextBox 62">
            <a:extLst>
              <a:ext uri="{FF2B5EF4-FFF2-40B4-BE49-F238E27FC236}">
                <a16:creationId xmlns:a16="http://schemas.microsoft.com/office/drawing/2014/main" id="{1F846CCF-E4F3-9D44-8894-88C2E0127A67}"/>
              </a:ext>
            </a:extLst>
          </p:cNvPr>
          <p:cNvSpPr txBox="1"/>
          <p:nvPr/>
        </p:nvSpPr>
        <p:spPr bwMode="auto">
          <a:xfrm>
            <a:off x="1086359" y="3508334"/>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25 test di integrazione.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dirty="0" err="1"/>
              <a:t>Esempio</a:t>
            </a:r>
            <a:r>
              <a:rPr lang="en-US" sz="4400" dirty="0"/>
              <a:t> di test case</a:t>
            </a:r>
            <a:endParaRPr dirty="0"/>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 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và alla pagina dove verranno visualizzate tutte le informazioni del veicolo. Dopo aver visualizzato le informazioni del veicolo, Francesco aggiunge il veicolo scelto nel carrello, ma nota che non può procedere all’acquisto perchè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 Francesco (cliente)</a:t>
            </a:r>
            <a:endParaRPr lang="ko-KR" sz="1400" b="1">
              <a:solidFill>
                <a:schemeClr val="bg1"/>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di effettuare l’accesso al Sistema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all’utente che non è registrato sulla piattaforma, di registrarsi e inserire la carta di credito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degli articoli che l’utente ha inserito all’interno del carrello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Inserimento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 ha la possibilità di inserire le nuove auto disponibili per la vendita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d’uso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2100381" y="1333391"/>
            <a:ext cx="8733940" cy="5417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91344" y="-95056"/>
            <a:ext cx="11573197" cy="826379"/>
          </a:xfrm>
          <a:prstGeom prst="rect">
            <a:avLst/>
          </a:prstGeom>
        </p:spPr>
        <p:txBody>
          <a:bodyPr/>
          <a:lstStyle/>
          <a:p>
            <a:pPr>
              <a:defRPr/>
            </a:pPr>
            <a:r>
              <a:rPr lang="en-US" sz="5300"/>
              <a:t>Architettura utilizzata</a:t>
            </a:r>
          </a:p>
        </p:txBody>
      </p:sp>
      <p:sp>
        <p:nvSpPr>
          <p:cNvPr id="3" name="Rectangle 2"/>
          <p:cNvSpPr/>
          <p:nvPr/>
        </p:nvSpPr>
        <p:spPr bwMode="auto">
          <a:xfrm>
            <a:off x="2535628" y="3178893"/>
            <a:ext cx="8527991" cy="9837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 name="Rectangle 3"/>
          <p:cNvSpPr/>
          <p:nvPr/>
        </p:nvSpPr>
        <p:spPr bwMode="auto">
          <a:xfrm>
            <a:off x="3071665" y="4259013"/>
            <a:ext cx="7991954" cy="9837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5" name="Group 4"/>
          <p:cNvGrpSpPr/>
          <p:nvPr/>
        </p:nvGrpSpPr>
        <p:grpSpPr bwMode="auto">
          <a:xfrm>
            <a:off x="869240" y="5596182"/>
            <a:ext cx="3865190" cy="655652"/>
            <a:chOff x="562794" y="5596182"/>
            <a:chExt cx="3865190" cy="655652"/>
          </a:xfrm>
        </p:grpSpPr>
        <p:sp>
          <p:nvSpPr>
            <p:cNvPr id="6" name="Oval 5"/>
            <p:cNvSpPr/>
            <p:nvPr/>
          </p:nvSpPr>
          <p:spPr bwMode="auto">
            <a:xfrm>
              <a:off x="1138336" y="5712643"/>
              <a:ext cx="2754908" cy="432048"/>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 name="Oval 6"/>
            <p:cNvSpPr/>
            <p:nvPr/>
          </p:nvSpPr>
          <p:spPr bwMode="auto">
            <a:xfrm>
              <a:off x="562794" y="5596182"/>
              <a:ext cx="3865190" cy="655652"/>
            </a:xfrm>
            <a:prstGeom prst="ellipse">
              <a:avLst/>
            </a:prstGeom>
            <a:solidFill>
              <a:schemeClr val="tx1">
                <a:lumMod val="50000"/>
                <a:lumOff val="50000"/>
                <a:alpha val="65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8" name="Rectangle 7"/>
          <p:cNvSpPr/>
          <p:nvPr/>
        </p:nvSpPr>
        <p:spPr bwMode="auto">
          <a:xfrm>
            <a:off x="3440821" y="5339133"/>
            <a:ext cx="7622798" cy="9837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13" name="Group 12"/>
          <p:cNvGrpSpPr/>
          <p:nvPr/>
        </p:nvGrpSpPr>
        <p:grpSpPr bwMode="auto">
          <a:xfrm>
            <a:off x="4547497" y="3232457"/>
            <a:ext cx="5781459" cy="493212"/>
            <a:chOff x="4139952" y="2279699"/>
            <a:chExt cx="4032448" cy="493212"/>
          </a:xfrm>
        </p:grpSpPr>
        <p:sp>
          <p:nvSpPr>
            <p:cNvPr id="14" name="TextBox 13"/>
            <p:cNvSpPr txBox="1"/>
            <p:nvPr/>
          </p:nvSpPr>
          <p:spPr bwMode="auto">
            <a:xfrm>
              <a:off x="4145035" y="2495912"/>
              <a:ext cx="4027365" cy="276999"/>
            </a:xfrm>
            <a:prstGeom prst="rect">
              <a:avLst/>
            </a:prstGeom>
            <a:noFill/>
          </p:spPr>
          <p:txBody>
            <a:bodyPr wrap="square" rtlCol="0">
              <a:spAutoFit/>
            </a:bodyPr>
            <a:lstStyle/>
            <a:p>
              <a:pPr>
                <a:defRPr/>
              </a:pPr>
              <a:r>
                <a:rPr lang="it-IT" sz="1200">
                  <a:solidFill>
                    <a:schemeClr val="bg1"/>
                  </a:solidFill>
                </a:rPr>
                <a:t>E’ il livello che racchiude tutte le view.</a:t>
              </a:r>
              <a:endParaRPr lang="ko-KR" sz="1200">
                <a:solidFill>
                  <a:schemeClr val="bg1"/>
                </a:solidFill>
              </a:endParaRPr>
            </a:p>
          </p:txBody>
        </p:sp>
        <p:sp>
          <p:nvSpPr>
            <p:cNvPr id="15" name="TextBox 14"/>
            <p:cNvSpPr txBox="1"/>
            <p:nvPr/>
          </p:nvSpPr>
          <p:spPr bwMode="auto">
            <a:xfrm>
              <a:off x="4139952" y="2279699"/>
              <a:ext cx="1714550" cy="276999"/>
            </a:xfrm>
            <a:prstGeom prst="rect">
              <a:avLst/>
            </a:prstGeom>
            <a:noFill/>
          </p:spPr>
          <p:txBody>
            <a:bodyPr wrap="square" rtlCol="0">
              <a:spAutoFit/>
            </a:bodyPr>
            <a:lstStyle/>
            <a:p>
              <a:pPr>
                <a:defRPr/>
              </a:pPr>
              <a:r>
                <a:rPr lang="en-US" sz="1200">
                  <a:solidFill>
                    <a:schemeClr val="bg1"/>
                  </a:solidFill>
                </a:rPr>
                <a:t>Presentation Layer</a:t>
              </a:r>
              <a:endParaRPr lang="ko-KR" sz="1200">
                <a:solidFill>
                  <a:schemeClr val="bg1"/>
                </a:solidFill>
              </a:endParaRPr>
            </a:p>
          </p:txBody>
        </p:sp>
      </p:grpSp>
      <p:grpSp>
        <p:nvGrpSpPr>
          <p:cNvPr id="16" name="Group 15"/>
          <p:cNvGrpSpPr/>
          <p:nvPr/>
        </p:nvGrpSpPr>
        <p:grpSpPr bwMode="auto">
          <a:xfrm>
            <a:off x="4547497" y="4318527"/>
            <a:ext cx="5781459" cy="493212"/>
            <a:chOff x="4145035" y="3376042"/>
            <a:chExt cx="4032448" cy="493212"/>
          </a:xfrm>
        </p:grpSpPr>
        <p:sp>
          <p:nvSpPr>
            <p:cNvPr id="17" name="TextBox 16"/>
            <p:cNvSpPr txBox="1"/>
            <p:nvPr/>
          </p:nvSpPr>
          <p:spPr bwMode="auto">
            <a:xfrm>
              <a:off x="4150118" y="3592255"/>
              <a:ext cx="4027365" cy="276999"/>
            </a:xfrm>
            <a:prstGeom prst="rect">
              <a:avLst/>
            </a:prstGeom>
            <a:noFill/>
          </p:spPr>
          <p:txBody>
            <a:bodyPr wrap="square" rtlCol="0">
              <a:spAutoFit/>
            </a:bodyPr>
            <a:lstStyle/>
            <a:p>
              <a:pPr>
                <a:defRPr/>
              </a:pPr>
              <a:r>
                <a:rPr lang="en-US" sz="1200">
                  <a:solidFill>
                    <a:schemeClr val="bg1"/>
                  </a:solidFill>
                </a:rPr>
                <a:t>E’ il livello che racchiude tutte le control.</a:t>
              </a:r>
              <a:endParaRPr lang="ko-KR" sz="1200">
                <a:solidFill>
                  <a:schemeClr val="bg1"/>
                </a:solidFill>
              </a:endParaRPr>
            </a:p>
          </p:txBody>
        </p:sp>
        <p:sp>
          <p:nvSpPr>
            <p:cNvPr id="18" name="TextBox 17"/>
            <p:cNvSpPr txBox="1"/>
            <p:nvPr/>
          </p:nvSpPr>
          <p:spPr bwMode="auto">
            <a:xfrm>
              <a:off x="4145035" y="3376042"/>
              <a:ext cx="1714550" cy="276999"/>
            </a:xfrm>
            <a:prstGeom prst="rect">
              <a:avLst/>
            </a:prstGeom>
            <a:noFill/>
          </p:spPr>
          <p:txBody>
            <a:bodyPr wrap="square" rtlCol="0">
              <a:spAutoFit/>
            </a:bodyPr>
            <a:lstStyle/>
            <a:p>
              <a:pPr>
                <a:defRPr/>
              </a:pPr>
              <a:r>
                <a:rPr lang="en-US" sz="1200">
                  <a:solidFill>
                    <a:schemeClr val="bg1"/>
                  </a:solidFill>
                </a:rPr>
                <a:t>Apllication Layer</a:t>
              </a:r>
              <a:endParaRPr lang="ko-KR" sz="1200">
                <a:solidFill>
                  <a:schemeClr val="bg1"/>
                </a:solidFill>
              </a:endParaRPr>
            </a:p>
          </p:txBody>
        </p:sp>
      </p:grpSp>
      <p:grpSp>
        <p:nvGrpSpPr>
          <p:cNvPr id="19" name="Group 18"/>
          <p:cNvGrpSpPr/>
          <p:nvPr/>
        </p:nvGrpSpPr>
        <p:grpSpPr bwMode="auto">
          <a:xfrm>
            <a:off x="4547497" y="5404595"/>
            <a:ext cx="5781459" cy="493212"/>
            <a:chOff x="4150118" y="4472385"/>
            <a:chExt cx="4032448" cy="493212"/>
          </a:xfrm>
        </p:grpSpPr>
        <p:sp>
          <p:nvSpPr>
            <p:cNvPr id="20" name="TextBox 19"/>
            <p:cNvSpPr txBox="1"/>
            <p:nvPr/>
          </p:nvSpPr>
          <p:spPr bwMode="auto">
            <a:xfrm>
              <a:off x="4155201" y="4688598"/>
              <a:ext cx="4027365" cy="276999"/>
            </a:xfrm>
            <a:prstGeom prst="rect">
              <a:avLst/>
            </a:prstGeom>
            <a:noFill/>
          </p:spPr>
          <p:txBody>
            <a:bodyPr wrap="square" rtlCol="0">
              <a:spAutoFit/>
            </a:bodyPr>
            <a:lstStyle/>
            <a:p>
              <a:pPr>
                <a:defRPr/>
              </a:pPr>
              <a:r>
                <a:rPr lang="en-US" sz="1200">
                  <a:solidFill>
                    <a:schemeClr val="bg1"/>
                  </a:solidFill>
                </a:rPr>
                <a:t>E’ il livello che si occupa della gestione dei dati persistenti..</a:t>
              </a:r>
              <a:endParaRPr lang="ko-KR" sz="1200">
                <a:solidFill>
                  <a:schemeClr val="bg1"/>
                </a:solidFill>
              </a:endParaRPr>
            </a:p>
          </p:txBody>
        </p:sp>
        <p:sp>
          <p:nvSpPr>
            <p:cNvPr id="21" name="TextBox 20"/>
            <p:cNvSpPr txBox="1"/>
            <p:nvPr/>
          </p:nvSpPr>
          <p:spPr bwMode="auto">
            <a:xfrm>
              <a:off x="4150118" y="4472385"/>
              <a:ext cx="1714550" cy="276999"/>
            </a:xfrm>
            <a:prstGeom prst="rect">
              <a:avLst/>
            </a:prstGeom>
            <a:noFill/>
          </p:spPr>
          <p:txBody>
            <a:bodyPr wrap="square" rtlCol="0">
              <a:spAutoFit/>
            </a:bodyPr>
            <a:lstStyle/>
            <a:p>
              <a:pPr>
                <a:defRPr/>
              </a:pPr>
              <a:r>
                <a:rPr lang="en-US" sz="1200">
                  <a:solidFill>
                    <a:schemeClr val="bg1"/>
                  </a:solidFill>
                </a:rPr>
                <a:t>Storage Layer</a:t>
              </a:r>
              <a:endParaRPr lang="ko-KR" sz="1200">
                <a:solidFill>
                  <a:schemeClr val="bg1"/>
                </a:solidFill>
              </a:endParaRPr>
            </a:p>
          </p:txBody>
        </p:sp>
      </p:grpSp>
      <p:sp>
        <p:nvSpPr>
          <p:cNvPr id="22" name="TextBox 21"/>
          <p:cNvSpPr txBox="1"/>
          <p:nvPr/>
        </p:nvSpPr>
        <p:spPr bwMode="auto">
          <a:xfrm>
            <a:off x="2038633" y="511780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4" name="TextBox 23"/>
          <p:cNvSpPr txBox="1"/>
          <p:nvPr/>
        </p:nvSpPr>
        <p:spPr bwMode="auto">
          <a:xfrm>
            <a:off x="2038633" y="635668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6" name="Rounded Rectangle 5"/>
          <p:cNvSpPr/>
          <p:nvPr/>
        </p:nvSpPr>
        <p:spPr bwMode="auto">
          <a:xfrm flipH="1">
            <a:off x="2371767" y="479031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extrusionOk="0">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ko-KR"/>
          </a:p>
        </p:txBody>
      </p:sp>
      <p:sp>
        <p:nvSpPr>
          <p:cNvPr id="28" name="CasellaDiTesto 27"/>
          <p:cNvSpPr txBox="1"/>
          <p:nvPr/>
        </p:nvSpPr>
        <p:spPr bwMode="auto">
          <a:xfrm>
            <a:off x="0" y="836712"/>
            <a:ext cx="12192000" cy="369332"/>
          </a:xfrm>
          <a:prstGeom prst="rect">
            <a:avLst/>
          </a:prstGeom>
          <a:noFill/>
        </p:spPr>
        <p:txBody>
          <a:bodyPr wrap="square" rtlCol="0">
            <a:spAutoFit/>
          </a:bodyPr>
          <a:lstStyle/>
          <a:p>
            <a:pPr>
              <a:defRPr/>
            </a:pPr>
            <a:r>
              <a:rPr lang="it-IT"/>
              <a:t>Per la piattaforma VeicHome si è deciso utilizzare l’architettura MVC.</a:t>
            </a:r>
            <a:endParaRPr/>
          </a:p>
        </p:txBody>
      </p:sp>
      <p:sp>
        <p:nvSpPr>
          <p:cNvPr id="29" name="CasellaDiTesto 28"/>
          <p:cNvSpPr txBox="1"/>
          <p:nvPr/>
        </p:nvSpPr>
        <p:spPr bwMode="auto">
          <a:xfrm>
            <a:off x="0" y="1148497"/>
            <a:ext cx="12192000" cy="369332"/>
          </a:xfrm>
          <a:prstGeom prst="rect">
            <a:avLst/>
          </a:prstGeom>
          <a:noFill/>
        </p:spPr>
        <p:txBody>
          <a:bodyPr wrap="square" rtlCol="0">
            <a:spAutoFit/>
          </a:bodyPr>
          <a:lstStyle/>
          <a:p>
            <a:pPr>
              <a:defRPr/>
            </a:pPr>
            <a:r>
              <a:rPr lang="it-IT"/>
              <a:t>Che si divide in model, control e view.</a:t>
            </a:r>
            <a:endParaRPr/>
          </a:p>
        </p:txBody>
      </p:sp>
      <p:sp>
        <p:nvSpPr>
          <p:cNvPr id="30" name="CasellaDiTesto 29"/>
          <p:cNvSpPr txBox="1"/>
          <p:nvPr/>
        </p:nvSpPr>
        <p:spPr bwMode="auto">
          <a:xfrm>
            <a:off x="0" y="1490991"/>
            <a:ext cx="12192000" cy="369332"/>
          </a:xfrm>
          <a:prstGeom prst="rect">
            <a:avLst/>
          </a:prstGeom>
          <a:noFill/>
        </p:spPr>
        <p:txBody>
          <a:bodyPr wrap="square" rtlCol="0">
            <a:spAutoFit/>
          </a:bodyPr>
          <a:lstStyle/>
          <a:p>
            <a:pPr>
              <a:defRPr/>
            </a:pPr>
            <a:r>
              <a:rPr lang="it-IT"/>
              <a:t>Il sistema divide in:</a:t>
            </a:r>
            <a:endParaRPr/>
          </a:p>
        </p:txBody>
      </p:sp>
      <p:grpSp>
        <p:nvGrpSpPr>
          <p:cNvPr id="31" name="Group 8">
            <a:extLst>
              <a:ext uri="{FF2B5EF4-FFF2-40B4-BE49-F238E27FC236}">
                <a16:creationId xmlns:a16="http://schemas.microsoft.com/office/drawing/2014/main" id="{98D7D270-2952-3846-8B73-3B169DB9CA96}"/>
              </a:ext>
            </a:extLst>
          </p:cNvPr>
          <p:cNvGrpSpPr/>
          <p:nvPr/>
        </p:nvGrpSpPr>
        <p:grpSpPr>
          <a:xfrm>
            <a:off x="932905" y="1580211"/>
            <a:ext cx="2880320" cy="5184576"/>
            <a:chOff x="832917" y="692696"/>
            <a:chExt cx="2880320" cy="5184576"/>
          </a:xfrm>
        </p:grpSpPr>
        <p:sp>
          <p:nvSpPr>
            <p:cNvPr id="32" name="Oval 9">
              <a:extLst>
                <a:ext uri="{FF2B5EF4-FFF2-40B4-BE49-F238E27FC236}">
                  <a16:creationId xmlns:a16="http://schemas.microsoft.com/office/drawing/2014/main" id="{AB530EB7-39A1-5BA8-E1AB-E7AE14975168}"/>
                </a:ext>
              </a:extLst>
            </p:cNvPr>
            <p:cNvSpPr/>
            <p:nvPr/>
          </p:nvSpPr>
          <p:spPr>
            <a:xfrm>
              <a:off x="832917" y="2996952"/>
              <a:ext cx="2880320" cy="2880320"/>
            </a:xfrm>
            <a:prstGeom prst="ellipse">
              <a:avLst/>
            </a:prstGeom>
            <a:solidFill>
              <a:schemeClr val="accent2"/>
            </a:solidFill>
            <a:ln>
              <a:noFill/>
            </a:ln>
            <a:scene3d>
              <a:camera prst="isometricOffAxis1Top"/>
              <a:lightRig rig="balanced" dir="t"/>
            </a:scene3d>
            <a:sp3d prstMaterial="matte">
              <a:bevelT w="317500" h="8572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Oval 10">
              <a:extLst>
                <a:ext uri="{FF2B5EF4-FFF2-40B4-BE49-F238E27FC236}">
                  <a16:creationId xmlns:a16="http://schemas.microsoft.com/office/drawing/2014/main" id="{874D958D-979B-A353-4C6D-293C3965ADEC}"/>
                </a:ext>
              </a:extLst>
            </p:cNvPr>
            <p:cNvSpPr/>
            <p:nvPr/>
          </p:nvSpPr>
          <p:spPr>
            <a:xfrm>
              <a:off x="1235967" y="2419375"/>
              <a:ext cx="2076426" cy="2076426"/>
            </a:xfrm>
            <a:prstGeom prst="ellipse">
              <a:avLst/>
            </a:prstGeom>
            <a:solidFill>
              <a:schemeClr val="accent3"/>
            </a:solidFill>
            <a:ln>
              <a:noFill/>
            </a:ln>
            <a:scene3d>
              <a:camera prst="isometricOffAxis1Top"/>
              <a:lightRig rig="balanced" dir="t"/>
            </a:scene3d>
            <a:sp3d prstMaterial="matte">
              <a:bevelT w="266700" h="7429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11">
              <a:extLst>
                <a:ext uri="{FF2B5EF4-FFF2-40B4-BE49-F238E27FC236}">
                  <a16:creationId xmlns:a16="http://schemas.microsoft.com/office/drawing/2014/main" id="{822E0A7A-1001-DEE2-E992-6A4DD0397CD5}"/>
                </a:ext>
              </a:extLst>
            </p:cNvPr>
            <p:cNvSpPr/>
            <p:nvPr/>
          </p:nvSpPr>
          <p:spPr>
            <a:xfrm>
              <a:off x="1607071" y="692696"/>
              <a:ext cx="1294804" cy="1294804"/>
            </a:xfrm>
            <a:prstGeom prst="ellipse">
              <a:avLst/>
            </a:prstGeom>
            <a:solidFill>
              <a:schemeClr val="accent4"/>
            </a:solidFill>
            <a:ln>
              <a:noFill/>
            </a:ln>
            <a:scene3d>
              <a:camera prst="isometricOffAxis1Top"/>
              <a:lightRig rig="balanced" dir="t"/>
            </a:scene3d>
            <a:sp3d prstMaterial="matte">
              <a:bevelT w="793750" h="19240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1122</Words>
  <Application>Microsoft Office PowerPoint</Application>
  <DocSecurity>0</DocSecurity>
  <PresentationFormat>Widescreen</PresentationFormat>
  <Paragraphs>116</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2</vt:i4>
      </vt:variant>
      <vt:variant>
        <vt:lpstr>Titoli diapositive</vt:lpstr>
      </vt:variant>
      <vt:variant>
        <vt:i4>17</vt:i4>
      </vt:variant>
    </vt:vector>
  </HeadingPairs>
  <TitlesOfParts>
    <vt:vector size="22" baseType="lpstr">
      <vt:lpstr>2</vt:lpstr>
      <vt:lpstr>Arial</vt:lpstr>
      <vt:lpstr>gg sans</vt:lpstr>
      <vt:lpstr>Cover and End Slide Master</vt:lpstr>
      <vt:lpstr>Contents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cp:lastModifiedBy>michele del mastro</cp:lastModifiedBy>
  <cp:revision>163</cp:revision>
  <dcterms:created xsi:type="dcterms:W3CDTF">2019-01-14T06:35:35Z</dcterms:created>
  <dcterms:modified xsi:type="dcterms:W3CDTF">2023-01-12T11:29:37Z</dcterms:modified>
  <cp:category/>
  <dc:identifier/>
  <cp:contentStatus/>
  <dc:language/>
  <cp:version/>
</cp:coreProperties>
</file>