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notesMasterIdLst>
    <p:notesMasterId r:id="rId28"/>
  </p:notesMasterIdLst>
  <p:sldIdLst>
    <p:sldId id="256" r:id="rId5"/>
    <p:sldId id="257" r:id="rId6"/>
    <p:sldId id="259" r:id="rId7"/>
    <p:sldId id="263" r:id="rId8"/>
    <p:sldId id="258" r:id="rId9"/>
    <p:sldId id="260" r:id="rId10"/>
    <p:sldId id="272" r:id="rId11"/>
    <p:sldId id="262" r:id="rId12"/>
    <p:sldId id="264" r:id="rId13"/>
    <p:sldId id="265" r:id="rId14"/>
    <p:sldId id="279" r:id="rId15"/>
    <p:sldId id="280" r:id="rId16"/>
    <p:sldId id="266" r:id="rId17"/>
    <p:sldId id="273" r:id="rId18"/>
    <p:sldId id="274" r:id="rId19"/>
    <p:sldId id="275" r:id="rId20"/>
    <p:sldId id="276" r:id="rId21"/>
    <p:sldId id="277" r:id="rId22"/>
    <p:sldId id="278" r:id="rId23"/>
    <p:sldId id="281" r:id="rId24"/>
    <p:sldId id="269" r:id="rId25"/>
    <p:sldId id="270" r:id="rId26"/>
    <p:sldId id="27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C2E5"/>
    <a:srgbClr val="AAC2E5"/>
    <a:srgbClr val="A6D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8" autoAdjust="0"/>
    <p:restoredTop sz="94660"/>
  </p:normalViewPr>
  <p:slideViewPr>
    <p:cSldViewPr snapToGrid="0">
      <p:cViewPr varScale="1">
        <p:scale>
          <a:sx n="86" d="100"/>
          <a:sy n="86" d="100"/>
        </p:scale>
        <p:origin x="54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TASK</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0.20110283587023436"/>
          <c:y val="0.10193057709297611"/>
          <c:w val="0.64294642443570127"/>
          <c:h val="0.77732538087930514"/>
        </c:manualLayout>
      </c:layout>
      <c:barChart>
        <c:barDir val="bar"/>
        <c:grouping val="clustered"/>
        <c:varyColors val="0"/>
        <c:ser>
          <c:idx val="0"/>
          <c:order val="0"/>
          <c:tx>
            <c:strRef>
              <c:f>Foglio1!$B$1</c:f>
              <c:strCache>
                <c:ptCount val="1"/>
                <c:pt idx="0">
                  <c:v>Serie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Foglio1!$A$2:$A$5</c:f>
              <c:strCache>
                <c:ptCount val="4"/>
                <c:pt idx="0">
                  <c:v>Accordi con le aziende</c:v>
                </c:pt>
                <c:pt idx="1">
                  <c:v>Creazione profilo uente</c:v>
                </c:pt>
                <c:pt idx="2">
                  <c:v>Ricerca lavoro</c:v>
                </c:pt>
                <c:pt idx="3">
                  <c:v>Ricerca alloggi</c:v>
                </c:pt>
              </c:strCache>
            </c:strRef>
          </c:cat>
          <c:val>
            <c:numRef>
              <c:f>Foglio1!$B$2:$B$5</c:f>
              <c:numCache>
                <c:formatCode>General</c:formatCode>
                <c:ptCount val="4"/>
                <c:pt idx="0">
                  <c:v>10</c:v>
                </c:pt>
                <c:pt idx="1">
                  <c:v>8</c:v>
                </c:pt>
                <c:pt idx="2">
                  <c:v>8</c:v>
                </c:pt>
                <c:pt idx="3">
                  <c:v>8</c:v>
                </c:pt>
              </c:numCache>
            </c:numRef>
          </c:val>
          <c:extLst>
            <c:ext xmlns:c16="http://schemas.microsoft.com/office/drawing/2014/chart" uri="{C3380CC4-5D6E-409C-BE32-E72D297353CC}">
              <c16:uniqueId val="{00000000-13E9-431E-8526-06021FC1593B}"/>
            </c:ext>
          </c:extLst>
        </c:ser>
        <c:dLbls>
          <c:showLegendKey val="0"/>
          <c:showVal val="0"/>
          <c:showCatName val="0"/>
          <c:showSerName val="0"/>
          <c:showPercent val="0"/>
          <c:showBubbleSize val="0"/>
        </c:dLbls>
        <c:gapWidth val="115"/>
        <c:overlap val="-20"/>
        <c:axId val="321967280"/>
        <c:axId val="321963120"/>
      </c:barChart>
      <c:catAx>
        <c:axId val="321967280"/>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321963120"/>
        <c:crosses val="autoZero"/>
        <c:auto val="1"/>
        <c:lblAlgn val="ctr"/>
        <c:lblOffset val="100"/>
        <c:noMultiLvlLbl val="0"/>
      </c:catAx>
      <c:valAx>
        <c:axId val="3219631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3219672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1T15:55:46.582"/>
    </inkml:context>
    <inkml:brush xml:id="br0">
      <inkml:brushProperty name="width" value="0.05" units="cm"/>
      <inkml:brushProperty name="height" value="0.05" units="cm"/>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3437D3-F2CF-433B-BF72-6CA423E772E8}" type="datetimeFigureOut">
              <a:rPr lang="it-IT" smtClean="0"/>
              <a:t>01/06/2022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13CFF-1CAC-4CB6-9EC0-0C8611B7FC78}" type="slidenum">
              <a:rPr lang="it-IT" smtClean="0"/>
              <a:t>‹N›</a:t>
            </a:fld>
            <a:endParaRPr lang="it-IT"/>
          </a:p>
        </p:txBody>
      </p:sp>
    </p:spTree>
    <p:extLst>
      <p:ext uri="{BB962C8B-B14F-4D97-AF65-F5344CB8AC3E}">
        <p14:creationId xmlns:p14="http://schemas.microsoft.com/office/powerpoint/2010/main" val="3465046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2C75E2C7-D69C-4754-8578-EDC027BA08C1}" type="datetimeFigureOut">
              <a:rPr lang="it-IT" smtClean="0"/>
              <a:t>01/06/2022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5206993-DF11-4E50-88D2-F1ED037E9267}" type="slidenum">
              <a:rPr lang="it-IT" smtClean="0"/>
              <a:t>‹N›</a:t>
            </a:fld>
            <a:endParaRPr lang="it-IT"/>
          </a:p>
        </p:txBody>
      </p:sp>
    </p:spTree>
    <p:extLst>
      <p:ext uri="{BB962C8B-B14F-4D97-AF65-F5344CB8AC3E}">
        <p14:creationId xmlns:p14="http://schemas.microsoft.com/office/powerpoint/2010/main" val="246618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C75E2C7-D69C-4754-8578-EDC027BA08C1}" type="datetimeFigureOut">
              <a:rPr lang="it-IT" smtClean="0"/>
              <a:t>01/06/2022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5206993-DF11-4E50-88D2-F1ED037E9267}" type="slidenum">
              <a:rPr lang="it-IT" smtClean="0"/>
              <a:t>‹N›</a:t>
            </a:fld>
            <a:endParaRPr lang="it-IT"/>
          </a:p>
        </p:txBody>
      </p:sp>
    </p:spTree>
    <p:extLst>
      <p:ext uri="{BB962C8B-B14F-4D97-AF65-F5344CB8AC3E}">
        <p14:creationId xmlns:p14="http://schemas.microsoft.com/office/powerpoint/2010/main" val="728396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C75E2C7-D69C-4754-8578-EDC027BA08C1}" type="datetimeFigureOut">
              <a:rPr lang="it-IT" smtClean="0"/>
              <a:t>01/06/2022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5206993-DF11-4E50-88D2-F1ED037E9267}" type="slidenum">
              <a:rPr lang="it-IT" smtClean="0"/>
              <a:t>‹N›</a:t>
            </a:fld>
            <a:endParaRPr lang="it-IT"/>
          </a:p>
        </p:txBody>
      </p:sp>
    </p:spTree>
    <p:extLst>
      <p:ext uri="{BB962C8B-B14F-4D97-AF65-F5344CB8AC3E}">
        <p14:creationId xmlns:p14="http://schemas.microsoft.com/office/powerpoint/2010/main" val="2112998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C75E2C7-D69C-4754-8578-EDC027BA08C1}" type="datetimeFigureOut">
              <a:rPr lang="it-IT" smtClean="0"/>
              <a:t>01/06/2022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5206993-DF11-4E50-88D2-F1ED037E9267}" type="slidenum">
              <a:rPr lang="it-IT" smtClean="0"/>
              <a:t>‹N›</a:t>
            </a:fld>
            <a:endParaRPr lang="it-IT"/>
          </a:p>
        </p:txBody>
      </p:sp>
    </p:spTree>
    <p:extLst>
      <p:ext uri="{BB962C8B-B14F-4D97-AF65-F5344CB8AC3E}">
        <p14:creationId xmlns:p14="http://schemas.microsoft.com/office/powerpoint/2010/main" val="1264503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2C75E2C7-D69C-4754-8578-EDC027BA08C1}" type="datetimeFigureOut">
              <a:rPr lang="it-IT" smtClean="0"/>
              <a:t>01/06/2022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5206993-DF11-4E50-88D2-F1ED037E9267}" type="slidenum">
              <a:rPr lang="it-IT" smtClean="0"/>
              <a:t>‹N›</a:t>
            </a:fld>
            <a:endParaRPr lang="it-IT"/>
          </a:p>
        </p:txBody>
      </p:sp>
    </p:spTree>
    <p:extLst>
      <p:ext uri="{BB962C8B-B14F-4D97-AF65-F5344CB8AC3E}">
        <p14:creationId xmlns:p14="http://schemas.microsoft.com/office/powerpoint/2010/main" val="2569709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2C75E2C7-D69C-4754-8578-EDC027BA08C1}" type="datetimeFigureOut">
              <a:rPr lang="it-IT" smtClean="0"/>
              <a:t>01/06/2022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5206993-DF11-4E50-88D2-F1ED037E9267}" type="slidenum">
              <a:rPr lang="it-IT" smtClean="0"/>
              <a:t>‹N›</a:t>
            </a:fld>
            <a:endParaRPr lang="it-IT"/>
          </a:p>
        </p:txBody>
      </p:sp>
    </p:spTree>
    <p:extLst>
      <p:ext uri="{BB962C8B-B14F-4D97-AF65-F5344CB8AC3E}">
        <p14:creationId xmlns:p14="http://schemas.microsoft.com/office/powerpoint/2010/main" val="655080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2C75E2C7-D69C-4754-8578-EDC027BA08C1}" type="datetimeFigureOut">
              <a:rPr lang="it-IT" smtClean="0"/>
              <a:t>01/06/2022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D5206993-DF11-4E50-88D2-F1ED037E9267}" type="slidenum">
              <a:rPr lang="it-IT" smtClean="0"/>
              <a:t>‹N›</a:t>
            </a:fld>
            <a:endParaRPr lang="it-IT"/>
          </a:p>
        </p:txBody>
      </p:sp>
    </p:spTree>
    <p:extLst>
      <p:ext uri="{BB962C8B-B14F-4D97-AF65-F5344CB8AC3E}">
        <p14:creationId xmlns:p14="http://schemas.microsoft.com/office/powerpoint/2010/main" val="1555954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2C75E2C7-D69C-4754-8578-EDC027BA08C1}" type="datetimeFigureOut">
              <a:rPr lang="it-IT" smtClean="0"/>
              <a:t>01/06/2022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D5206993-DF11-4E50-88D2-F1ED037E9267}" type="slidenum">
              <a:rPr lang="it-IT" smtClean="0"/>
              <a:t>‹N›</a:t>
            </a:fld>
            <a:endParaRPr lang="it-IT"/>
          </a:p>
        </p:txBody>
      </p:sp>
    </p:spTree>
    <p:extLst>
      <p:ext uri="{BB962C8B-B14F-4D97-AF65-F5344CB8AC3E}">
        <p14:creationId xmlns:p14="http://schemas.microsoft.com/office/powerpoint/2010/main" val="553133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75E2C7-D69C-4754-8578-EDC027BA08C1}" type="datetimeFigureOut">
              <a:rPr lang="it-IT" smtClean="0"/>
              <a:t>01/06/2022</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D5206993-DF11-4E50-88D2-F1ED037E9267}" type="slidenum">
              <a:rPr lang="it-IT" smtClean="0"/>
              <a:t>‹N›</a:t>
            </a:fld>
            <a:endParaRPr lang="it-IT"/>
          </a:p>
        </p:txBody>
      </p:sp>
    </p:spTree>
    <p:extLst>
      <p:ext uri="{BB962C8B-B14F-4D97-AF65-F5344CB8AC3E}">
        <p14:creationId xmlns:p14="http://schemas.microsoft.com/office/powerpoint/2010/main" val="2966123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2C75E2C7-D69C-4754-8578-EDC027BA08C1}" type="datetimeFigureOut">
              <a:rPr lang="it-IT" smtClean="0"/>
              <a:t>01/06/2022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5206993-DF11-4E50-88D2-F1ED037E9267}" type="slidenum">
              <a:rPr lang="it-IT" smtClean="0"/>
              <a:t>‹N›</a:t>
            </a:fld>
            <a:endParaRPr lang="it-IT"/>
          </a:p>
        </p:txBody>
      </p:sp>
    </p:spTree>
    <p:extLst>
      <p:ext uri="{BB962C8B-B14F-4D97-AF65-F5344CB8AC3E}">
        <p14:creationId xmlns:p14="http://schemas.microsoft.com/office/powerpoint/2010/main" val="1632146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2C75E2C7-D69C-4754-8578-EDC027BA08C1}" type="datetimeFigureOut">
              <a:rPr lang="it-IT" smtClean="0"/>
              <a:t>01/06/2022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5206993-DF11-4E50-88D2-F1ED037E9267}" type="slidenum">
              <a:rPr lang="it-IT" smtClean="0"/>
              <a:t>‹N›</a:t>
            </a:fld>
            <a:endParaRPr lang="it-IT"/>
          </a:p>
        </p:txBody>
      </p:sp>
    </p:spTree>
    <p:extLst>
      <p:ext uri="{BB962C8B-B14F-4D97-AF65-F5344CB8AC3E}">
        <p14:creationId xmlns:p14="http://schemas.microsoft.com/office/powerpoint/2010/main" val="1585250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75E2C7-D69C-4754-8578-EDC027BA08C1}" type="datetimeFigureOut">
              <a:rPr lang="it-IT" smtClean="0"/>
              <a:t>01/06/2022</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206993-DF11-4E50-88D2-F1ED037E9267}" type="slidenum">
              <a:rPr lang="it-IT" smtClean="0"/>
              <a:t>‹N›</a:t>
            </a:fld>
            <a:endParaRPr lang="it-IT"/>
          </a:p>
        </p:txBody>
      </p:sp>
    </p:spTree>
    <p:extLst>
      <p:ext uri="{BB962C8B-B14F-4D97-AF65-F5344CB8AC3E}">
        <p14:creationId xmlns:p14="http://schemas.microsoft.com/office/powerpoint/2010/main" val="167076580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hyperlink" Target="https://www.figma.com/proto/4sFID1Wy6xr5SFyk3nF0Fz/Immigration?node-id=1%3A481&amp;scaling=scale-down&amp;page-id=1%3A282&amp;starting-point-node-id=1%3A48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41000">
              <a:srgbClr val="A6D6ED"/>
            </a:gs>
            <a:gs pos="55000">
              <a:schemeClr val="accent1">
                <a:lumMod val="45000"/>
                <a:lumOff val="55000"/>
              </a:schemeClr>
            </a:gs>
            <a:gs pos="78000">
              <a:schemeClr val="accent1">
                <a:lumMod val="45000"/>
                <a:lumOff val="55000"/>
              </a:schemeClr>
            </a:gs>
            <a:gs pos="97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pic>
        <p:nvPicPr>
          <p:cNvPr id="12" name="Immagine 11">
            <a:extLst>
              <a:ext uri="{FF2B5EF4-FFF2-40B4-BE49-F238E27FC236}">
                <a16:creationId xmlns:a16="http://schemas.microsoft.com/office/drawing/2014/main" id="{CFDB11B4-41B6-3B24-DD47-0F496FBA9A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1055" y="0"/>
            <a:ext cx="8289890" cy="6858000"/>
          </a:xfrm>
          <a:prstGeom prst="rect">
            <a:avLst/>
          </a:prstGeom>
        </p:spPr>
      </p:pic>
      <p:sp>
        <p:nvSpPr>
          <p:cNvPr id="2" name="Titolo 1">
            <a:extLst>
              <a:ext uri="{FF2B5EF4-FFF2-40B4-BE49-F238E27FC236}">
                <a16:creationId xmlns:a16="http://schemas.microsoft.com/office/drawing/2014/main" id="{73707890-DE60-08B2-CD20-8928CC109A45}"/>
              </a:ext>
            </a:extLst>
          </p:cNvPr>
          <p:cNvSpPr>
            <a:spLocks noGrp="1"/>
          </p:cNvSpPr>
          <p:nvPr>
            <p:ph type="ctrTitle"/>
          </p:nvPr>
        </p:nvSpPr>
        <p:spPr/>
        <p:txBody>
          <a:bodyPr/>
          <a:lstStyle/>
          <a:p>
            <a:br>
              <a:rPr lang="it-IT" dirty="0"/>
            </a:br>
            <a:endParaRPr lang="it-IT" dirty="0"/>
          </a:p>
        </p:txBody>
      </p:sp>
      <p:sp>
        <p:nvSpPr>
          <p:cNvPr id="3" name="Sottotitolo 2">
            <a:extLst>
              <a:ext uri="{FF2B5EF4-FFF2-40B4-BE49-F238E27FC236}">
                <a16:creationId xmlns:a16="http://schemas.microsoft.com/office/drawing/2014/main" id="{FE655507-B4C2-B25A-5093-63A9CEE0FB88}"/>
              </a:ext>
            </a:extLst>
          </p:cNvPr>
          <p:cNvSpPr>
            <a:spLocks noGrp="1"/>
          </p:cNvSpPr>
          <p:nvPr>
            <p:ph type="subTitle" idx="1"/>
          </p:nvPr>
        </p:nvSpPr>
        <p:spPr>
          <a:xfrm>
            <a:off x="1949315" y="12245"/>
            <a:ext cx="8718685" cy="1618435"/>
          </a:xfrm>
        </p:spPr>
        <p:txBody>
          <a:bodyPr>
            <a:noAutofit/>
          </a:bodyPr>
          <a:lstStyle/>
          <a:p>
            <a:r>
              <a:rPr lang="it-IT" sz="6000" b="1" dirty="0">
                <a:effectLst>
                  <a:outerShdw blurRad="38100" dist="38100" dir="2700000" algn="tl">
                    <a:srgbClr val="000000">
                      <a:alpha val="43137"/>
                    </a:srgbClr>
                  </a:outerShdw>
                </a:effectLst>
                <a:latin typeface="Franklin Gothic Book" panose="020B0503020102020204" pitchFamily="34" charset="0"/>
                <a:ea typeface="SimSun" panose="02010600030101010101" pitchFamily="2" charset="-122"/>
              </a:rPr>
              <a:t>PROGETTO</a:t>
            </a:r>
            <a:r>
              <a:rPr lang="it-IT" sz="6000" dirty="0">
                <a:effectLst>
                  <a:outerShdw blurRad="38100" dist="38100" dir="2700000" algn="tl">
                    <a:srgbClr val="000000">
                      <a:alpha val="43137"/>
                    </a:srgbClr>
                  </a:outerShdw>
                </a:effectLst>
                <a:latin typeface="Franklin Gothic Book" panose="020B0503020102020204" pitchFamily="34" charset="0"/>
                <a:ea typeface="SimSun" panose="02010600030101010101" pitchFamily="2" charset="-122"/>
              </a:rPr>
              <a:t> </a:t>
            </a:r>
          </a:p>
          <a:p>
            <a:r>
              <a:rPr lang="it-IT" sz="6000" b="1" dirty="0">
                <a:effectLst>
                  <a:outerShdw blurRad="38100" dist="38100" dir="2700000" algn="tl">
                    <a:srgbClr val="000000">
                      <a:alpha val="43137"/>
                    </a:srgbClr>
                  </a:outerShdw>
                </a:effectLst>
                <a:latin typeface="Franklin Gothic Book" panose="020B0503020102020204" pitchFamily="34" charset="0"/>
                <a:ea typeface="SimSun" panose="02010600030101010101" pitchFamily="2" charset="-122"/>
              </a:rPr>
              <a:t>IMMIGRATION</a:t>
            </a:r>
          </a:p>
        </p:txBody>
      </p:sp>
      <p:sp>
        <p:nvSpPr>
          <p:cNvPr id="8" name="CasellaDiTesto 7">
            <a:extLst>
              <a:ext uri="{FF2B5EF4-FFF2-40B4-BE49-F238E27FC236}">
                <a16:creationId xmlns:a16="http://schemas.microsoft.com/office/drawing/2014/main" id="{5EA354B0-45BE-0AED-CC62-B990675B0F0E}"/>
              </a:ext>
            </a:extLst>
          </p:cNvPr>
          <p:cNvSpPr txBox="1"/>
          <p:nvPr/>
        </p:nvSpPr>
        <p:spPr>
          <a:xfrm>
            <a:off x="203200" y="5368427"/>
            <a:ext cx="4288353" cy="1600438"/>
          </a:xfrm>
          <a:prstGeom prst="rect">
            <a:avLst/>
          </a:prstGeom>
          <a:noFill/>
        </p:spPr>
        <p:txBody>
          <a:bodyPr wrap="none" rtlCol="0">
            <a:spAutoFit/>
          </a:bodyPr>
          <a:lstStyle/>
          <a:p>
            <a:pPr algn="l" rtl="0" fontAlgn="base"/>
            <a:r>
              <a:rPr lang="it-IT" sz="2000" b="1" i="0" u="none" strike="noStrike" dirty="0">
                <a:effectLst/>
                <a:latin typeface="SimSun" panose="02010600030101010101" pitchFamily="2" charset="-122"/>
              </a:rPr>
              <a:t>Realizzato da</a:t>
            </a:r>
            <a:r>
              <a:rPr lang="en-US" sz="2000" b="0" i="0" dirty="0">
                <a:effectLst/>
                <a:latin typeface="SimSun" panose="02010600030101010101" pitchFamily="2" charset="-122"/>
              </a:rPr>
              <a:t>​</a:t>
            </a:r>
            <a:endParaRPr lang="en-US" sz="2000" b="0" i="0" dirty="0">
              <a:effectLst/>
              <a:latin typeface="Segoe UI" panose="020B0502040204020203" pitchFamily="34" charset="0"/>
            </a:endParaRPr>
          </a:p>
          <a:p>
            <a:pPr algn="l" rtl="0" fontAlgn="base"/>
            <a:r>
              <a:rPr lang="it-IT" sz="2000" b="0" i="0" u="none" strike="noStrike" dirty="0">
                <a:effectLst/>
                <a:latin typeface="SimSun" panose="02010600030101010101" pitchFamily="2" charset="-122"/>
              </a:rPr>
              <a:t>Michele Del Mastro    0512108937</a:t>
            </a:r>
            <a:r>
              <a:rPr lang="en-US" sz="2000" b="0" i="0" dirty="0">
                <a:effectLst/>
                <a:latin typeface="SimSun" panose="02010600030101010101" pitchFamily="2" charset="-122"/>
              </a:rPr>
              <a:t>​</a:t>
            </a:r>
            <a:endParaRPr lang="en-US" sz="2000" b="0" i="0" dirty="0">
              <a:effectLst/>
              <a:latin typeface="Segoe UI" panose="020B0502040204020203" pitchFamily="34" charset="0"/>
            </a:endParaRPr>
          </a:p>
          <a:p>
            <a:pPr algn="l" rtl="0" fontAlgn="base"/>
            <a:r>
              <a:rPr lang="it-IT" sz="2000" b="0" i="0" u="none" strike="noStrike" dirty="0">
                <a:effectLst/>
                <a:latin typeface="SimSun" panose="02010600030101010101" pitchFamily="2" charset="-122"/>
              </a:rPr>
              <a:t>Giuseppe Sabia        0512106468</a:t>
            </a:r>
            <a:r>
              <a:rPr lang="en-US" sz="2000" b="0" i="0" dirty="0">
                <a:effectLst/>
                <a:latin typeface="SimSun" panose="02010600030101010101" pitchFamily="2" charset="-122"/>
              </a:rPr>
              <a:t>​</a:t>
            </a:r>
            <a:endParaRPr lang="en-US" sz="2000" b="0" i="0" dirty="0">
              <a:effectLst/>
              <a:latin typeface="Segoe UI" panose="020B0502040204020203" pitchFamily="34" charset="0"/>
            </a:endParaRPr>
          </a:p>
          <a:p>
            <a:pPr algn="l" rtl="0" fontAlgn="base"/>
            <a:r>
              <a:rPr lang="it-IT" sz="2000" b="0" i="0" u="none" strike="noStrike" dirty="0">
                <a:effectLst/>
                <a:latin typeface="SimSun" panose="02010600030101010101" pitchFamily="2" charset="-122"/>
              </a:rPr>
              <a:t>Armando </a:t>
            </a:r>
            <a:r>
              <a:rPr lang="it-IT" sz="2000" b="0" i="0" u="none" strike="noStrike" dirty="0" err="1">
                <a:effectLst/>
                <a:latin typeface="SimSun" panose="02010600030101010101" pitchFamily="2" charset="-122"/>
              </a:rPr>
              <a:t>Imbimbo</a:t>
            </a:r>
            <a:r>
              <a:rPr lang="it-IT" sz="2000" b="0" i="0" u="none" strike="noStrike" dirty="0">
                <a:effectLst/>
                <a:latin typeface="SimSun" panose="02010600030101010101" pitchFamily="2" charset="-122"/>
              </a:rPr>
              <a:t>       0512106867</a:t>
            </a:r>
            <a:r>
              <a:rPr lang="en-US" b="0" i="0" dirty="0">
                <a:effectLst/>
                <a:latin typeface="SimSun" panose="02010600030101010101" pitchFamily="2" charset="-122"/>
              </a:rPr>
              <a:t>​</a:t>
            </a:r>
            <a:endParaRPr lang="en-US" b="0" i="0" dirty="0">
              <a:effectLst/>
              <a:latin typeface="Segoe UI" panose="020B0502040204020203" pitchFamily="34" charset="0"/>
            </a:endParaRPr>
          </a:p>
          <a:p>
            <a:endParaRPr lang="it-IT" dirty="0"/>
          </a:p>
        </p:txBody>
      </p:sp>
    </p:spTree>
    <p:extLst>
      <p:ext uri="{BB962C8B-B14F-4D97-AF65-F5344CB8AC3E}">
        <p14:creationId xmlns:p14="http://schemas.microsoft.com/office/powerpoint/2010/main" val="32761629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A6D6ED"/>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9BAB39-FBBA-E28D-60D8-5AD1DF89F575}"/>
              </a:ext>
            </a:extLst>
          </p:cNvPr>
          <p:cNvSpPr>
            <a:spLocks noGrp="1"/>
          </p:cNvSpPr>
          <p:nvPr>
            <p:ph type="title"/>
          </p:nvPr>
        </p:nvSpPr>
        <p:spPr>
          <a:xfrm>
            <a:off x="838200" y="1"/>
            <a:ext cx="10515600" cy="1422399"/>
          </a:xfrm>
        </p:spPr>
        <p:txBody>
          <a:bodyPr>
            <a:normAutofit/>
          </a:bodyPr>
          <a:lstStyle/>
          <a:p>
            <a:pPr algn="ctr"/>
            <a:r>
              <a:rPr lang="it-IT" sz="4000" b="1" dirty="0">
                <a:latin typeface="Franklin Gothic Book" panose="020B0503020102020204" pitchFamily="34" charset="0"/>
              </a:rPr>
              <a:t>COLLEGAMENTO – Paper sketch</a:t>
            </a:r>
          </a:p>
        </p:txBody>
      </p:sp>
      <p:pic>
        <p:nvPicPr>
          <p:cNvPr id="13" name="Immagine 12">
            <a:extLst>
              <a:ext uri="{FF2B5EF4-FFF2-40B4-BE49-F238E27FC236}">
                <a16:creationId xmlns:a16="http://schemas.microsoft.com/office/drawing/2014/main" id="{FFF8240E-2406-2CC5-8DE2-22B3B8EEFD24}"/>
              </a:ext>
            </a:extLst>
          </p:cNvPr>
          <p:cNvPicPr>
            <a:picLocks noChangeAspect="1"/>
          </p:cNvPicPr>
          <p:nvPr/>
        </p:nvPicPr>
        <p:blipFill rotWithShape="1">
          <a:blip r:embed="rId2">
            <a:extLst>
              <a:ext uri="{28A0092B-C50C-407E-A947-70E740481C1C}">
                <a14:useLocalDpi xmlns:a14="http://schemas.microsoft.com/office/drawing/2010/main" val="0"/>
              </a:ext>
            </a:extLst>
          </a:blip>
          <a:srcRect t="2162"/>
          <a:stretch/>
        </p:blipFill>
        <p:spPr>
          <a:xfrm>
            <a:off x="6707485" y="3495230"/>
            <a:ext cx="4286833" cy="2997645"/>
          </a:xfrm>
          <a:prstGeom prst="rect">
            <a:avLst/>
          </a:prstGeom>
        </p:spPr>
      </p:pic>
      <p:pic>
        <p:nvPicPr>
          <p:cNvPr id="7" name="Segnaposto contenuto 6">
            <a:extLst>
              <a:ext uri="{FF2B5EF4-FFF2-40B4-BE49-F238E27FC236}">
                <a16:creationId xmlns:a16="http://schemas.microsoft.com/office/drawing/2014/main" id="{6EAB6077-6735-1402-F8A0-FE21DD26AD2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32458" y="1451252"/>
            <a:ext cx="4411900" cy="3137351"/>
          </a:xfrm>
        </p:spPr>
      </p:pic>
    </p:spTree>
    <p:extLst>
      <p:ext uri="{BB962C8B-B14F-4D97-AF65-F5344CB8AC3E}">
        <p14:creationId xmlns:p14="http://schemas.microsoft.com/office/powerpoint/2010/main" val="532583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A6D6ED"/>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9BAB39-FBBA-E28D-60D8-5AD1DF89F575}"/>
              </a:ext>
            </a:extLst>
          </p:cNvPr>
          <p:cNvSpPr>
            <a:spLocks noGrp="1"/>
          </p:cNvSpPr>
          <p:nvPr>
            <p:ph type="title"/>
          </p:nvPr>
        </p:nvSpPr>
        <p:spPr>
          <a:xfrm>
            <a:off x="838200" y="1"/>
            <a:ext cx="10515600" cy="1422399"/>
          </a:xfrm>
        </p:spPr>
        <p:txBody>
          <a:bodyPr>
            <a:normAutofit/>
          </a:bodyPr>
          <a:lstStyle/>
          <a:p>
            <a:pPr algn="ctr"/>
            <a:r>
              <a:rPr lang="it-IT" sz="4000" b="1" dirty="0">
                <a:latin typeface="Franklin Gothic Book" panose="020B0503020102020204" pitchFamily="34" charset="0"/>
              </a:rPr>
              <a:t>COLLEGAMENTO – Paper sketch</a:t>
            </a:r>
          </a:p>
        </p:txBody>
      </p:sp>
      <p:pic>
        <p:nvPicPr>
          <p:cNvPr id="6" name="Segnaposto contenuto 5">
            <a:extLst>
              <a:ext uri="{FF2B5EF4-FFF2-40B4-BE49-F238E27FC236}">
                <a16:creationId xmlns:a16="http://schemas.microsoft.com/office/drawing/2014/main" id="{4F5080AF-A174-613D-8BC6-F7DED74B96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2790" y="1360256"/>
            <a:ext cx="4129238" cy="2936347"/>
          </a:xfrm>
        </p:spPr>
      </p:pic>
      <p:pic>
        <p:nvPicPr>
          <p:cNvPr id="8" name="Immagine 7">
            <a:extLst>
              <a:ext uri="{FF2B5EF4-FFF2-40B4-BE49-F238E27FC236}">
                <a16:creationId xmlns:a16="http://schemas.microsoft.com/office/drawing/2014/main" id="{B7F42BBC-E87B-8C4C-590A-FD18B7F269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045040"/>
            <a:ext cx="4631648" cy="3293616"/>
          </a:xfrm>
          <a:prstGeom prst="rect">
            <a:avLst/>
          </a:prstGeom>
        </p:spPr>
      </p:pic>
    </p:spTree>
    <p:extLst>
      <p:ext uri="{BB962C8B-B14F-4D97-AF65-F5344CB8AC3E}">
        <p14:creationId xmlns:p14="http://schemas.microsoft.com/office/powerpoint/2010/main" val="3711378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A6D6ED"/>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9BAB39-FBBA-E28D-60D8-5AD1DF89F575}"/>
              </a:ext>
            </a:extLst>
          </p:cNvPr>
          <p:cNvSpPr>
            <a:spLocks noGrp="1"/>
          </p:cNvSpPr>
          <p:nvPr>
            <p:ph type="title"/>
          </p:nvPr>
        </p:nvSpPr>
        <p:spPr>
          <a:xfrm>
            <a:off x="838200" y="1"/>
            <a:ext cx="10515600" cy="1422399"/>
          </a:xfrm>
        </p:spPr>
        <p:txBody>
          <a:bodyPr>
            <a:normAutofit/>
          </a:bodyPr>
          <a:lstStyle/>
          <a:p>
            <a:pPr algn="ctr"/>
            <a:r>
              <a:rPr lang="it-IT" sz="4000" b="1" dirty="0">
                <a:latin typeface="Franklin Gothic Book" panose="020B0503020102020204" pitchFamily="34" charset="0"/>
              </a:rPr>
              <a:t>COLLEGAMENTO – Paper sketch</a:t>
            </a:r>
          </a:p>
        </p:txBody>
      </p:sp>
      <p:pic>
        <p:nvPicPr>
          <p:cNvPr id="6" name="Segnaposto contenuto 5">
            <a:extLst>
              <a:ext uri="{FF2B5EF4-FFF2-40B4-BE49-F238E27FC236}">
                <a16:creationId xmlns:a16="http://schemas.microsoft.com/office/drawing/2014/main" id="{67370687-BE4A-19EC-6CFC-41DB2E97CE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675" y="1253331"/>
            <a:ext cx="4589453" cy="3263611"/>
          </a:xfrm>
        </p:spPr>
      </p:pic>
      <p:pic>
        <p:nvPicPr>
          <p:cNvPr id="8" name="Immagine 7">
            <a:extLst>
              <a:ext uri="{FF2B5EF4-FFF2-40B4-BE49-F238E27FC236}">
                <a16:creationId xmlns:a16="http://schemas.microsoft.com/office/drawing/2014/main" id="{7E58B241-7916-0A1F-F0B1-BE9A768E3E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8546" y="2856555"/>
            <a:ext cx="4912311" cy="3493199"/>
          </a:xfrm>
          <a:prstGeom prst="rect">
            <a:avLst/>
          </a:prstGeom>
        </p:spPr>
      </p:pic>
    </p:spTree>
    <p:extLst>
      <p:ext uri="{BB962C8B-B14F-4D97-AF65-F5344CB8AC3E}">
        <p14:creationId xmlns:p14="http://schemas.microsoft.com/office/powerpoint/2010/main" val="1452974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A6D6ED"/>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19AD83-20F5-A25A-D710-BC5B0A8713C7}"/>
              </a:ext>
            </a:extLst>
          </p:cNvPr>
          <p:cNvSpPr>
            <a:spLocks noGrp="1"/>
          </p:cNvSpPr>
          <p:nvPr>
            <p:ph type="title"/>
          </p:nvPr>
        </p:nvSpPr>
        <p:spPr>
          <a:xfrm>
            <a:off x="838200" y="1"/>
            <a:ext cx="10515600" cy="1540932"/>
          </a:xfrm>
        </p:spPr>
        <p:txBody>
          <a:bodyPr>
            <a:normAutofit/>
          </a:bodyPr>
          <a:lstStyle/>
          <a:p>
            <a:pPr algn="ctr"/>
            <a:r>
              <a:rPr lang="it-IT" sz="4000" b="1" dirty="0">
                <a:latin typeface="Franklin Gothic Book" panose="020B0503020102020204" pitchFamily="34" charset="0"/>
              </a:rPr>
              <a:t>COGNITIVE WALKTHROUGHT</a:t>
            </a:r>
          </a:p>
        </p:txBody>
      </p:sp>
      <p:sp>
        <p:nvSpPr>
          <p:cNvPr id="3" name="Segnaposto contenuto 2">
            <a:extLst>
              <a:ext uri="{FF2B5EF4-FFF2-40B4-BE49-F238E27FC236}">
                <a16:creationId xmlns:a16="http://schemas.microsoft.com/office/drawing/2014/main" id="{9BC93673-B34C-DE6C-E7DC-2D79EAC881E6}"/>
              </a:ext>
            </a:extLst>
          </p:cNvPr>
          <p:cNvSpPr>
            <a:spLocks noGrp="1"/>
          </p:cNvSpPr>
          <p:nvPr>
            <p:ph idx="1"/>
          </p:nvPr>
        </p:nvSpPr>
        <p:spPr/>
        <p:txBody>
          <a:bodyPr>
            <a:normAutofit/>
          </a:bodyPr>
          <a:lstStyle/>
          <a:p>
            <a:pPr marL="0" indent="0">
              <a:buNone/>
            </a:pPr>
            <a:r>
              <a:rPr lang="it-IT" sz="3300" b="1" i="0" dirty="0">
                <a:effectLst/>
                <a:latin typeface="Franklin Gothic Book" panose="020B0503020102020204" pitchFamily="34" charset="0"/>
              </a:rPr>
              <a:t>L'utente saprà cosa fare per realizzare il task?</a:t>
            </a:r>
            <a:br>
              <a:rPr lang="it-IT" sz="3300" b="1" i="0" dirty="0">
                <a:effectLst/>
                <a:latin typeface="-apple-system"/>
              </a:rPr>
            </a:br>
            <a:endParaRPr lang="it-IT" dirty="0"/>
          </a:p>
        </p:txBody>
      </p:sp>
    </p:spTree>
    <p:extLst>
      <p:ext uri="{BB962C8B-B14F-4D97-AF65-F5344CB8AC3E}">
        <p14:creationId xmlns:p14="http://schemas.microsoft.com/office/powerpoint/2010/main" val="163907397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A6D6ED"/>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19AD83-20F5-A25A-D710-BC5B0A8713C7}"/>
              </a:ext>
            </a:extLst>
          </p:cNvPr>
          <p:cNvSpPr>
            <a:spLocks noGrp="1"/>
          </p:cNvSpPr>
          <p:nvPr>
            <p:ph type="title"/>
          </p:nvPr>
        </p:nvSpPr>
        <p:spPr>
          <a:xfrm>
            <a:off x="838200" y="1"/>
            <a:ext cx="10515600" cy="1540932"/>
          </a:xfrm>
        </p:spPr>
        <p:txBody>
          <a:bodyPr>
            <a:normAutofit/>
          </a:bodyPr>
          <a:lstStyle/>
          <a:p>
            <a:pPr algn="ctr"/>
            <a:r>
              <a:rPr lang="it-IT" sz="4000" b="1" dirty="0">
                <a:latin typeface="Franklin Gothic Book" panose="020B0503020102020204" pitchFamily="34" charset="0"/>
              </a:rPr>
              <a:t>COGNITIVE WALKTHROUGHT</a:t>
            </a:r>
          </a:p>
        </p:txBody>
      </p:sp>
      <p:sp>
        <p:nvSpPr>
          <p:cNvPr id="3" name="Segnaposto contenuto 2">
            <a:extLst>
              <a:ext uri="{FF2B5EF4-FFF2-40B4-BE49-F238E27FC236}">
                <a16:creationId xmlns:a16="http://schemas.microsoft.com/office/drawing/2014/main" id="{9BC93673-B34C-DE6C-E7DC-2D79EAC881E6}"/>
              </a:ext>
            </a:extLst>
          </p:cNvPr>
          <p:cNvSpPr>
            <a:spLocks noGrp="1"/>
          </p:cNvSpPr>
          <p:nvPr>
            <p:ph idx="1"/>
          </p:nvPr>
        </p:nvSpPr>
        <p:spPr/>
        <p:txBody>
          <a:bodyPr>
            <a:normAutofit/>
          </a:bodyPr>
          <a:lstStyle/>
          <a:p>
            <a:pPr marL="0" indent="0">
              <a:buNone/>
            </a:pPr>
            <a:r>
              <a:rPr lang="it-IT" sz="3300" b="1" i="0" dirty="0">
                <a:effectLst/>
                <a:latin typeface="Franklin Gothic Book" panose="020B0503020102020204" pitchFamily="34" charset="0"/>
              </a:rPr>
              <a:t>L'utente saprà cosa fare per realizzare il task?</a:t>
            </a:r>
          </a:p>
          <a:p>
            <a:pPr marL="0" indent="0">
              <a:buNone/>
            </a:pPr>
            <a:br>
              <a:rPr lang="it-IT" sz="3300" b="1" i="0" dirty="0">
                <a:effectLst/>
                <a:latin typeface="-apple-system"/>
              </a:rPr>
            </a:br>
            <a:r>
              <a:rPr lang="it-IT" b="0" i="0" dirty="0">
                <a:effectLst/>
                <a:latin typeface="Franklin Gothic Book" panose="020B0503020102020204" pitchFamily="34" charset="0"/>
              </a:rPr>
              <a:t>Non abbiamo una guida di come si svolge il task, ma grazie alle icone e al testo presenti nei componenti grafici, l’azienda o l'utente saprà come interagire con il nostro sito.</a:t>
            </a:r>
            <a:br>
              <a:rPr lang="it-IT" b="0" i="0" dirty="0">
                <a:effectLst/>
                <a:latin typeface="-apple-system"/>
              </a:rPr>
            </a:br>
            <a:endParaRPr lang="it-IT" dirty="0"/>
          </a:p>
        </p:txBody>
      </p:sp>
    </p:spTree>
    <p:extLst>
      <p:ext uri="{BB962C8B-B14F-4D97-AF65-F5344CB8AC3E}">
        <p14:creationId xmlns:p14="http://schemas.microsoft.com/office/powerpoint/2010/main" val="65967088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A6D6ED"/>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19AD83-20F5-A25A-D710-BC5B0A8713C7}"/>
              </a:ext>
            </a:extLst>
          </p:cNvPr>
          <p:cNvSpPr>
            <a:spLocks noGrp="1"/>
          </p:cNvSpPr>
          <p:nvPr>
            <p:ph type="title"/>
          </p:nvPr>
        </p:nvSpPr>
        <p:spPr>
          <a:xfrm>
            <a:off x="838200" y="1"/>
            <a:ext cx="10515600" cy="1540932"/>
          </a:xfrm>
        </p:spPr>
        <p:txBody>
          <a:bodyPr>
            <a:normAutofit/>
          </a:bodyPr>
          <a:lstStyle/>
          <a:p>
            <a:pPr algn="ctr"/>
            <a:r>
              <a:rPr lang="it-IT" sz="4000" b="1" dirty="0">
                <a:latin typeface="Franklin Gothic Book" panose="020B0503020102020204" pitchFamily="34" charset="0"/>
              </a:rPr>
              <a:t>COGNITIVE WALKTHROUGHT</a:t>
            </a:r>
          </a:p>
        </p:txBody>
      </p:sp>
      <p:sp>
        <p:nvSpPr>
          <p:cNvPr id="3" name="Segnaposto contenuto 2">
            <a:extLst>
              <a:ext uri="{FF2B5EF4-FFF2-40B4-BE49-F238E27FC236}">
                <a16:creationId xmlns:a16="http://schemas.microsoft.com/office/drawing/2014/main" id="{9BC93673-B34C-DE6C-E7DC-2D79EAC881E6}"/>
              </a:ext>
            </a:extLst>
          </p:cNvPr>
          <p:cNvSpPr>
            <a:spLocks noGrp="1"/>
          </p:cNvSpPr>
          <p:nvPr>
            <p:ph idx="1"/>
          </p:nvPr>
        </p:nvSpPr>
        <p:spPr/>
        <p:txBody>
          <a:bodyPr>
            <a:normAutofit/>
          </a:bodyPr>
          <a:lstStyle/>
          <a:p>
            <a:pPr marL="0" indent="0">
              <a:buNone/>
            </a:pPr>
            <a:r>
              <a:rPr lang="it-IT" sz="3300" b="1" i="0" dirty="0">
                <a:effectLst/>
                <a:latin typeface="Franklin Gothic Book" panose="020B0503020102020204" pitchFamily="34" charset="0"/>
              </a:rPr>
              <a:t>L'utente noterà che è disponibile sull’interfaccia la corretta azione da eseguire per raggiungere l’obiettivo del task?</a:t>
            </a:r>
            <a:br>
              <a:rPr lang="it-IT" sz="3300" b="1" i="0" dirty="0">
                <a:effectLst/>
                <a:latin typeface="-apple-system"/>
              </a:rPr>
            </a:br>
            <a:br>
              <a:rPr lang="it-IT" b="0" i="0" dirty="0">
                <a:effectLst/>
                <a:latin typeface="-apple-system"/>
              </a:rPr>
            </a:br>
            <a:endParaRPr lang="it-IT" dirty="0"/>
          </a:p>
        </p:txBody>
      </p:sp>
    </p:spTree>
    <p:extLst>
      <p:ext uri="{BB962C8B-B14F-4D97-AF65-F5344CB8AC3E}">
        <p14:creationId xmlns:p14="http://schemas.microsoft.com/office/powerpoint/2010/main" val="3463728122"/>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A6D6ED"/>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19AD83-20F5-A25A-D710-BC5B0A8713C7}"/>
              </a:ext>
            </a:extLst>
          </p:cNvPr>
          <p:cNvSpPr>
            <a:spLocks noGrp="1"/>
          </p:cNvSpPr>
          <p:nvPr>
            <p:ph type="title"/>
          </p:nvPr>
        </p:nvSpPr>
        <p:spPr>
          <a:xfrm>
            <a:off x="838200" y="1"/>
            <a:ext cx="10515600" cy="1540932"/>
          </a:xfrm>
        </p:spPr>
        <p:txBody>
          <a:bodyPr>
            <a:normAutofit/>
          </a:bodyPr>
          <a:lstStyle/>
          <a:p>
            <a:pPr algn="ctr"/>
            <a:r>
              <a:rPr lang="it-IT" sz="4000" b="1" dirty="0">
                <a:latin typeface="Franklin Gothic Book" panose="020B0503020102020204" pitchFamily="34" charset="0"/>
              </a:rPr>
              <a:t>COGNITIVE WALKTHROUGHT</a:t>
            </a:r>
          </a:p>
        </p:txBody>
      </p:sp>
      <p:sp>
        <p:nvSpPr>
          <p:cNvPr id="3" name="Segnaposto contenuto 2">
            <a:extLst>
              <a:ext uri="{FF2B5EF4-FFF2-40B4-BE49-F238E27FC236}">
                <a16:creationId xmlns:a16="http://schemas.microsoft.com/office/drawing/2014/main" id="{9BC93673-B34C-DE6C-E7DC-2D79EAC881E6}"/>
              </a:ext>
            </a:extLst>
          </p:cNvPr>
          <p:cNvSpPr>
            <a:spLocks noGrp="1"/>
          </p:cNvSpPr>
          <p:nvPr>
            <p:ph idx="1"/>
          </p:nvPr>
        </p:nvSpPr>
        <p:spPr/>
        <p:txBody>
          <a:bodyPr>
            <a:normAutofit/>
          </a:bodyPr>
          <a:lstStyle/>
          <a:p>
            <a:pPr marL="0" indent="0">
              <a:buNone/>
            </a:pPr>
            <a:r>
              <a:rPr lang="it-IT" sz="3300" b="1" i="0" dirty="0">
                <a:effectLst/>
                <a:latin typeface="Franklin Gothic Book" panose="020B0503020102020204" pitchFamily="34" charset="0"/>
              </a:rPr>
              <a:t>L'utente noterà che è disponibile sull’interfaccia la corretta azione da eseguire per raggiungere l’obiettivo del task?</a:t>
            </a:r>
          </a:p>
          <a:p>
            <a:pPr marL="0" indent="0">
              <a:buNone/>
            </a:pPr>
            <a:br>
              <a:rPr lang="it-IT" sz="3300" b="1" i="0" dirty="0">
                <a:effectLst/>
                <a:latin typeface="-apple-system"/>
              </a:rPr>
            </a:br>
            <a:r>
              <a:rPr lang="it-IT" b="0" i="0" dirty="0">
                <a:effectLst/>
                <a:latin typeface="Franklin Gothic Book" panose="020B0503020102020204" pitchFamily="34" charset="0"/>
              </a:rPr>
              <a:t>All'interno delle pagine, sono posizionati i relativi oggetti grafici, etichettati con del testo, che fa capire all'utente o all'azienda la sua funzionalità.</a:t>
            </a:r>
            <a:br>
              <a:rPr lang="it-IT" b="0" i="0" dirty="0">
                <a:effectLst/>
                <a:latin typeface="-apple-system"/>
              </a:rPr>
            </a:br>
            <a:endParaRPr lang="it-IT" dirty="0"/>
          </a:p>
        </p:txBody>
      </p:sp>
    </p:spTree>
    <p:extLst>
      <p:ext uri="{BB962C8B-B14F-4D97-AF65-F5344CB8AC3E}">
        <p14:creationId xmlns:p14="http://schemas.microsoft.com/office/powerpoint/2010/main" val="1265419684"/>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A6D6ED"/>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19AD83-20F5-A25A-D710-BC5B0A8713C7}"/>
              </a:ext>
            </a:extLst>
          </p:cNvPr>
          <p:cNvSpPr>
            <a:spLocks noGrp="1"/>
          </p:cNvSpPr>
          <p:nvPr>
            <p:ph type="title"/>
          </p:nvPr>
        </p:nvSpPr>
        <p:spPr>
          <a:xfrm>
            <a:off x="838200" y="1"/>
            <a:ext cx="10515600" cy="1540932"/>
          </a:xfrm>
        </p:spPr>
        <p:txBody>
          <a:bodyPr>
            <a:normAutofit/>
          </a:bodyPr>
          <a:lstStyle/>
          <a:p>
            <a:pPr algn="ctr"/>
            <a:r>
              <a:rPr lang="it-IT" sz="4000" b="1" dirty="0">
                <a:latin typeface="Franklin Gothic Book" panose="020B0503020102020204" pitchFamily="34" charset="0"/>
              </a:rPr>
              <a:t>COGNITIVE WALKTHROUGHT</a:t>
            </a:r>
          </a:p>
        </p:txBody>
      </p:sp>
      <p:sp>
        <p:nvSpPr>
          <p:cNvPr id="3" name="Segnaposto contenuto 2">
            <a:extLst>
              <a:ext uri="{FF2B5EF4-FFF2-40B4-BE49-F238E27FC236}">
                <a16:creationId xmlns:a16="http://schemas.microsoft.com/office/drawing/2014/main" id="{9BC93673-B34C-DE6C-E7DC-2D79EAC881E6}"/>
              </a:ext>
            </a:extLst>
          </p:cNvPr>
          <p:cNvSpPr>
            <a:spLocks noGrp="1"/>
          </p:cNvSpPr>
          <p:nvPr>
            <p:ph idx="1"/>
          </p:nvPr>
        </p:nvSpPr>
        <p:spPr/>
        <p:txBody>
          <a:bodyPr>
            <a:normAutofit/>
          </a:bodyPr>
          <a:lstStyle/>
          <a:p>
            <a:pPr marL="0" indent="0">
              <a:buNone/>
            </a:pPr>
            <a:r>
              <a:rPr lang="it-IT" sz="3300" b="1" i="0" dirty="0">
                <a:effectLst/>
                <a:latin typeface="Franklin Gothic Book" panose="020B0503020102020204" pitchFamily="34" charset="0"/>
              </a:rPr>
              <a:t>Gli utenti sapranno dal feedback che hanno fatto una scelta di azione corretta o errata?</a:t>
            </a:r>
            <a:br>
              <a:rPr lang="it-IT" sz="3300" b="1" i="0" dirty="0">
                <a:effectLst/>
                <a:latin typeface="-apple-system"/>
              </a:rPr>
            </a:br>
            <a:br>
              <a:rPr lang="it-IT" b="0" i="0" dirty="0">
                <a:effectLst/>
                <a:latin typeface="-apple-system"/>
              </a:rPr>
            </a:br>
            <a:endParaRPr lang="it-IT" dirty="0"/>
          </a:p>
        </p:txBody>
      </p:sp>
    </p:spTree>
    <p:extLst>
      <p:ext uri="{BB962C8B-B14F-4D97-AF65-F5344CB8AC3E}">
        <p14:creationId xmlns:p14="http://schemas.microsoft.com/office/powerpoint/2010/main" val="2755907551"/>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A6D6ED"/>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19AD83-20F5-A25A-D710-BC5B0A8713C7}"/>
              </a:ext>
            </a:extLst>
          </p:cNvPr>
          <p:cNvSpPr>
            <a:spLocks noGrp="1"/>
          </p:cNvSpPr>
          <p:nvPr>
            <p:ph type="title"/>
          </p:nvPr>
        </p:nvSpPr>
        <p:spPr>
          <a:xfrm>
            <a:off x="838200" y="1"/>
            <a:ext cx="10515600" cy="1540932"/>
          </a:xfrm>
        </p:spPr>
        <p:txBody>
          <a:bodyPr>
            <a:normAutofit/>
          </a:bodyPr>
          <a:lstStyle/>
          <a:p>
            <a:pPr algn="ctr"/>
            <a:r>
              <a:rPr lang="it-IT" sz="4000" b="1" dirty="0">
                <a:latin typeface="Franklin Gothic Book" panose="020B0503020102020204" pitchFamily="34" charset="0"/>
              </a:rPr>
              <a:t>COGNITIVE WALKTHROUGHT</a:t>
            </a:r>
          </a:p>
        </p:txBody>
      </p:sp>
      <p:sp>
        <p:nvSpPr>
          <p:cNvPr id="3" name="Segnaposto contenuto 2">
            <a:extLst>
              <a:ext uri="{FF2B5EF4-FFF2-40B4-BE49-F238E27FC236}">
                <a16:creationId xmlns:a16="http://schemas.microsoft.com/office/drawing/2014/main" id="{9BC93673-B34C-DE6C-E7DC-2D79EAC881E6}"/>
              </a:ext>
            </a:extLst>
          </p:cNvPr>
          <p:cNvSpPr>
            <a:spLocks noGrp="1"/>
          </p:cNvSpPr>
          <p:nvPr>
            <p:ph idx="1"/>
          </p:nvPr>
        </p:nvSpPr>
        <p:spPr/>
        <p:txBody>
          <a:bodyPr>
            <a:normAutofit/>
          </a:bodyPr>
          <a:lstStyle/>
          <a:p>
            <a:pPr marL="0" indent="0">
              <a:buNone/>
            </a:pPr>
            <a:r>
              <a:rPr lang="it-IT" sz="3300" b="1" i="0" dirty="0">
                <a:effectLst/>
                <a:latin typeface="Franklin Gothic Book" panose="020B0503020102020204" pitchFamily="34" charset="0"/>
              </a:rPr>
              <a:t>Gli utenti sapranno dal feedback che hanno fatto una scelta di azione corretta o errata?</a:t>
            </a:r>
          </a:p>
          <a:p>
            <a:pPr marL="0" indent="0">
              <a:buNone/>
            </a:pPr>
            <a:br>
              <a:rPr lang="it-IT" sz="3300" b="1" i="0" dirty="0">
                <a:effectLst/>
                <a:latin typeface="-apple-system"/>
              </a:rPr>
            </a:br>
            <a:r>
              <a:rPr lang="it-IT" b="0" i="0" dirty="0">
                <a:effectLst/>
                <a:latin typeface="Franklin Gothic Book" panose="020B0503020102020204" pitchFamily="34" charset="0"/>
              </a:rPr>
              <a:t>Una volta che l’utente o l’azienda interagisce con un oggetto grafico, abbiamo un feedback che ci mostra la correttezza dell'azione.</a:t>
            </a:r>
            <a:br>
              <a:rPr lang="it-IT" b="0" i="0" dirty="0">
                <a:effectLst/>
                <a:latin typeface="-apple-system"/>
              </a:rPr>
            </a:br>
            <a:endParaRPr lang="it-IT" dirty="0"/>
          </a:p>
        </p:txBody>
      </p:sp>
    </p:spTree>
    <p:extLst>
      <p:ext uri="{BB962C8B-B14F-4D97-AF65-F5344CB8AC3E}">
        <p14:creationId xmlns:p14="http://schemas.microsoft.com/office/powerpoint/2010/main" val="422115189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A6D6ED"/>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26AC04-C231-E930-874C-CD21D0F5E337}"/>
              </a:ext>
            </a:extLst>
          </p:cNvPr>
          <p:cNvSpPr>
            <a:spLocks noGrp="1"/>
          </p:cNvSpPr>
          <p:nvPr>
            <p:ph type="title"/>
          </p:nvPr>
        </p:nvSpPr>
        <p:spPr>
          <a:xfrm>
            <a:off x="838200" y="1"/>
            <a:ext cx="10515600" cy="1507066"/>
          </a:xfrm>
        </p:spPr>
        <p:txBody>
          <a:bodyPr>
            <a:normAutofit/>
          </a:bodyPr>
          <a:lstStyle/>
          <a:p>
            <a:pPr algn="ctr"/>
            <a:r>
              <a:rPr lang="it-IT" sz="4000" b="1" dirty="0">
                <a:latin typeface="Franklin Gothic Book" panose="020B0503020102020204" pitchFamily="34" charset="0"/>
              </a:rPr>
              <a:t>VALUTAZIONE EURISTICA (1/2)</a:t>
            </a:r>
          </a:p>
        </p:txBody>
      </p:sp>
      <p:sp>
        <p:nvSpPr>
          <p:cNvPr id="3" name="Segnaposto contenuto 2">
            <a:extLst>
              <a:ext uri="{FF2B5EF4-FFF2-40B4-BE49-F238E27FC236}">
                <a16:creationId xmlns:a16="http://schemas.microsoft.com/office/drawing/2014/main" id="{1A850603-6C2C-947F-C07E-BCAD7729CD6A}"/>
              </a:ext>
            </a:extLst>
          </p:cNvPr>
          <p:cNvSpPr>
            <a:spLocks noGrp="1"/>
          </p:cNvSpPr>
          <p:nvPr>
            <p:ph idx="1"/>
          </p:nvPr>
        </p:nvSpPr>
        <p:spPr>
          <a:xfrm>
            <a:off x="2530509" y="1115413"/>
            <a:ext cx="2290066" cy="2062794"/>
          </a:xfrm>
        </p:spPr>
        <p:txBody>
          <a:bodyPr>
            <a:normAutofit/>
          </a:bodyPr>
          <a:lstStyle/>
          <a:p>
            <a:pPr marL="0" indent="0">
              <a:buNone/>
            </a:pPr>
            <a:br>
              <a:rPr lang="it-IT" b="0" i="0" dirty="0">
                <a:effectLst/>
                <a:latin typeface="-apple-system"/>
              </a:rPr>
            </a:br>
            <a:r>
              <a:rPr lang="it-IT" sz="1900" b="0" i="0" dirty="0">
                <a:effectLst/>
                <a:latin typeface="+mj-lt"/>
              </a:rPr>
              <a:t>I task simili, sono strutturati in maniera analoga.</a:t>
            </a:r>
            <a:br>
              <a:rPr lang="it-IT" b="0" i="0" dirty="0">
                <a:effectLst/>
                <a:latin typeface="-apple-system"/>
              </a:rPr>
            </a:br>
            <a:endParaRPr lang="it-IT" dirty="0"/>
          </a:p>
        </p:txBody>
      </p:sp>
      <p:sp>
        <p:nvSpPr>
          <p:cNvPr id="4" name="Rettangolo con angoli arrotondati 3">
            <a:extLst>
              <a:ext uri="{FF2B5EF4-FFF2-40B4-BE49-F238E27FC236}">
                <a16:creationId xmlns:a16="http://schemas.microsoft.com/office/drawing/2014/main" id="{7C479C10-C4B0-3A9F-72FE-4E3392592438}"/>
              </a:ext>
            </a:extLst>
          </p:cNvPr>
          <p:cNvSpPr/>
          <p:nvPr/>
        </p:nvSpPr>
        <p:spPr>
          <a:xfrm>
            <a:off x="1682314" y="3846252"/>
            <a:ext cx="2015231" cy="2501282"/>
          </a:xfrm>
          <a:prstGeom prst="roundRect">
            <a:avLst>
              <a:gd name="adj" fmla="val 24859"/>
            </a:avLst>
          </a:prstGeom>
          <a:solidFill>
            <a:schemeClr val="accent1">
              <a:alpha val="50000"/>
            </a:schemeClr>
          </a:solidFill>
          <a:ln>
            <a:solidFill>
              <a:schemeClr val="accent1"/>
            </a:solidFill>
          </a:ln>
          <a:scene3d>
            <a:camera prst="orthographicFront"/>
            <a:lightRig rig="threePt" dir="t"/>
          </a:scene3d>
          <a:sp3d>
            <a:bevelT prst="slope"/>
          </a:sp3d>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lang="it-IT" dirty="0">
              <a:solidFill>
                <a:prstClr val="black"/>
              </a:solidFill>
              <a:latin typeface="Calibri" panose="020F0502020204030204"/>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lang="it-IT" dirty="0">
              <a:solidFill>
                <a:prstClr val="black"/>
              </a:solidFill>
              <a:latin typeface="Calibri" panose="020F0502020204030204"/>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Consentire all’utente di usare comandi rapidi</a:t>
            </a:r>
          </a:p>
        </p:txBody>
      </p:sp>
      <p:sp>
        <p:nvSpPr>
          <p:cNvPr id="13" name="CasellaDiTesto 12">
            <a:extLst>
              <a:ext uri="{FF2B5EF4-FFF2-40B4-BE49-F238E27FC236}">
                <a16:creationId xmlns:a16="http://schemas.microsoft.com/office/drawing/2014/main" id="{ED6B7B8A-B452-5CB1-8426-8E3B267BD846}"/>
              </a:ext>
            </a:extLst>
          </p:cNvPr>
          <p:cNvSpPr txBox="1"/>
          <p:nvPr/>
        </p:nvSpPr>
        <p:spPr>
          <a:xfrm>
            <a:off x="3969790" y="4138985"/>
            <a:ext cx="2560473" cy="1477328"/>
          </a:xfrm>
          <a:prstGeom prst="rect">
            <a:avLst/>
          </a:prstGeom>
          <a:noFill/>
        </p:spPr>
        <p:txBody>
          <a:bodyPr wrap="square" rtlCol="0">
            <a:spAutoFit/>
          </a:bodyPr>
          <a:lstStyle/>
          <a:p>
            <a:r>
              <a:rPr lang="it-IT" dirty="0"/>
              <a:t>Il sistema non permette di usare comandi rapidi, ma il passaggio da un task all’altro e semplice e immediato.</a:t>
            </a:r>
          </a:p>
        </p:txBody>
      </p:sp>
      <p:sp>
        <p:nvSpPr>
          <p:cNvPr id="14" name="CasellaDiTesto 13">
            <a:extLst>
              <a:ext uri="{FF2B5EF4-FFF2-40B4-BE49-F238E27FC236}">
                <a16:creationId xmlns:a16="http://schemas.microsoft.com/office/drawing/2014/main" id="{8BFA4E30-F355-58ED-782E-B5CAFAAC0DE0}"/>
              </a:ext>
            </a:extLst>
          </p:cNvPr>
          <p:cNvSpPr txBox="1"/>
          <p:nvPr/>
        </p:nvSpPr>
        <p:spPr>
          <a:xfrm>
            <a:off x="8558074" y="1402672"/>
            <a:ext cx="3090911" cy="646331"/>
          </a:xfrm>
          <a:prstGeom prst="rect">
            <a:avLst/>
          </a:prstGeom>
          <a:noFill/>
        </p:spPr>
        <p:txBody>
          <a:bodyPr wrap="square" rtlCol="0">
            <a:spAutoFit/>
          </a:bodyPr>
          <a:lstStyle/>
          <a:p>
            <a:r>
              <a:rPr lang="it-IT"/>
              <a:t>Ad ogni azione dell’utente corrisponde un feedback.</a:t>
            </a:r>
            <a:endParaRPr lang="it-IT" dirty="0"/>
          </a:p>
        </p:txBody>
      </p:sp>
      <p:sp>
        <p:nvSpPr>
          <p:cNvPr id="15" name="CasellaDiTesto 14">
            <a:extLst>
              <a:ext uri="{FF2B5EF4-FFF2-40B4-BE49-F238E27FC236}">
                <a16:creationId xmlns:a16="http://schemas.microsoft.com/office/drawing/2014/main" id="{CF5C4BDD-DAFA-3DA7-2758-4ECAAA1070B0}"/>
              </a:ext>
            </a:extLst>
          </p:cNvPr>
          <p:cNvSpPr txBox="1"/>
          <p:nvPr/>
        </p:nvSpPr>
        <p:spPr>
          <a:xfrm>
            <a:off x="9366684" y="4065973"/>
            <a:ext cx="2281561" cy="1200329"/>
          </a:xfrm>
          <a:prstGeom prst="rect">
            <a:avLst/>
          </a:prstGeom>
          <a:noFill/>
        </p:spPr>
        <p:txBody>
          <a:bodyPr wrap="square" rtlCol="0">
            <a:spAutoFit/>
          </a:bodyPr>
          <a:lstStyle/>
          <a:p>
            <a:r>
              <a:rPr lang="it-IT" dirty="0"/>
              <a:t>L’azione che viene conclusa, fa sì che l’utente percepisca lo svuotarsi della mente</a:t>
            </a:r>
          </a:p>
        </p:txBody>
      </p:sp>
      <p:pic>
        <p:nvPicPr>
          <p:cNvPr id="19" name="Immagine 18">
            <a:extLst>
              <a:ext uri="{FF2B5EF4-FFF2-40B4-BE49-F238E27FC236}">
                <a16:creationId xmlns:a16="http://schemas.microsoft.com/office/drawing/2014/main" id="{E33A3CDD-C291-E479-E0C3-FCA0226B76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4375" y="4013507"/>
            <a:ext cx="1251108" cy="1095270"/>
          </a:xfrm>
          <a:prstGeom prst="rect">
            <a:avLst/>
          </a:prstGeom>
        </p:spPr>
      </p:pic>
      <p:sp>
        <p:nvSpPr>
          <p:cNvPr id="21" name="Rettangolo con angoli arrotondati 20">
            <a:extLst>
              <a:ext uri="{FF2B5EF4-FFF2-40B4-BE49-F238E27FC236}">
                <a16:creationId xmlns:a16="http://schemas.microsoft.com/office/drawing/2014/main" id="{3E900351-A7C0-C4ED-68E8-5A8A0BBE2D43}"/>
              </a:ext>
            </a:extLst>
          </p:cNvPr>
          <p:cNvSpPr/>
          <p:nvPr/>
        </p:nvSpPr>
        <p:spPr>
          <a:xfrm>
            <a:off x="6512884" y="1157314"/>
            <a:ext cx="2015231" cy="2501282"/>
          </a:xfrm>
          <a:prstGeom prst="roundRect">
            <a:avLst>
              <a:gd name="adj" fmla="val 24859"/>
            </a:avLst>
          </a:prstGeom>
          <a:solidFill>
            <a:schemeClr val="accent1">
              <a:alpha val="50000"/>
            </a:schemeClr>
          </a:solidFill>
          <a:ln>
            <a:solidFill>
              <a:schemeClr val="accent1"/>
            </a:solidFill>
          </a:ln>
          <a:scene3d>
            <a:camera prst="orthographicFront"/>
            <a:lightRig rig="threePt" dir="t"/>
          </a:scene3d>
          <a:sp3d>
            <a:bevelT prst="slope"/>
          </a:sp3d>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lang="it-IT" dirty="0">
              <a:solidFill>
                <a:prstClr val="black"/>
              </a:solidFill>
              <a:latin typeface="Calibri" panose="020F0502020204030204"/>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lang="it-IT" dirty="0">
              <a:solidFill>
                <a:prstClr val="black"/>
              </a:solidFill>
              <a:latin typeface="Calibri" panose="020F0502020204030204"/>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Offrire feedback</a:t>
            </a:r>
          </a:p>
        </p:txBody>
      </p:sp>
      <p:pic>
        <p:nvPicPr>
          <p:cNvPr id="25" name="Immagine 24">
            <a:extLst>
              <a:ext uri="{FF2B5EF4-FFF2-40B4-BE49-F238E27FC236}">
                <a16:creationId xmlns:a16="http://schemas.microsoft.com/office/drawing/2014/main" id="{EB94E711-E9AA-DB40-59E6-F679B7704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9206" y="1157314"/>
            <a:ext cx="2242585" cy="1658184"/>
          </a:xfrm>
          <a:prstGeom prst="rect">
            <a:avLst/>
          </a:prstGeom>
        </p:spPr>
      </p:pic>
      <p:sp>
        <p:nvSpPr>
          <p:cNvPr id="27" name="Rettangolo con angoli arrotondati 26">
            <a:extLst>
              <a:ext uri="{FF2B5EF4-FFF2-40B4-BE49-F238E27FC236}">
                <a16:creationId xmlns:a16="http://schemas.microsoft.com/office/drawing/2014/main" id="{4886DAEF-33F6-905F-198A-1E4EE95D72C0}"/>
              </a:ext>
            </a:extLst>
          </p:cNvPr>
          <p:cNvSpPr/>
          <p:nvPr/>
        </p:nvSpPr>
        <p:spPr>
          <a:xfrm>
            <a:off x="284403" y="1157314"/>
            <a:ext cx="2045189" cy="2062794"/>
          </a:xfrm>
          <a:prstGeom prst="roundRect">
            <a:avLst>
              <a:gd name="adj" fmla="val 24859"/>
            </a:avLst>
          </a:prstGeom>
          <a:solidFill>
            <a:schemeClr val="accent1">
              <a:alpha val="50000"/>
            </a:schemeClr>
          </a:solidFill>
          <a:ln>
            <a:solidFill>
              <a:schemeClr val="accent1"/>
            </a:solidFill>
          </a:ln>
          <a:scene3d>
            <a:camera prst="orthographicFront"/>
            <a:lightRig rig="threePt" dir="t"/>
          </a:scene3d>
          <a:sp3d>
            <a:bevelT prst="slope"/>
          </a:sp3d>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Coerenza</a:t>
            </a:r>
          </a:p>
        </p:txBody>
      </p:sp>
      <p:sp>
        <p:nvSpPr>
          <p:cNvPr id="29" name="Rettangolo con angoli arrotondati 28">
            <a:extLst>
              <a:ext uri="{FF2B5EF4-FFF2-40B4-BE49-F238E27FC236}">
                <a16:creationId xmlns:a16="http://schemas.microsoft.com/office/drawing/2014/main" id="{B1C79036-7B3E-68E0-3C71-3771266F0E08}"/>
              </a:ext>
            </a:extLst>
          </p:cNvPr>
          <p:cNvSpPr/>
          <p:nvPr/>
        </p:nvSpPr>
        <p:spPr>
          <a:xfrm>
            <a:off x="7121689" y="3903954"/>
            <a:ext cx="2045189" cy="2062794"/>
          </a:xfrm>
          <a:prstGeom prst="roundRect">
            <a:avLst>
              <a:gd name="adj" fmla="val 24859"/>
            </a:avLst>
          </a:prstGeom>
          <a:solidFill>
            <a:schemeClr val="accent1">
              <a:alpha val="50000"/>
            </a:schemeClr>
          </a:solidFill>
          <a:ln>
            <a:solidFill>
              <a:schemeClr val="accent1"/>
            </a:solidFill>
          </a:ln>
          <a:scene3d>
            <a:camera prst="orthographicFront"/>
            <a:lightRig rig="threePt" dir="t"/>
          </a:scene3d>
          <a:sp3d>
            <a:bevelT prst="slope"/>
          </a:sp3d>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Chiusura</a:t>
            </a:r>
          </a:p>
        </p:txBody>
      </p:sp>
    </p:spTree>
    <p:extLst>
      <p:ext uri="{BB962C8B-B14F-4D97-AF65-F5344CB8AC3E}">
        <p14:creationId xmlns:p14="http://schemas.microsoft.com/office/powerpoint/2010/main" val="1800739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52000">
              <a:srgbClr val="A6D6ED"/>
            </a:gs>
            <a:gs pos="75000">
              <a:schemeClr val="accent1">
                <a:lumMod val="45000"/>
                <a:lumOff val="55000"/>
              </a:schemeClr>
            </a:gs>
            <a:gs pos="69000">
              <a:schemeClr val="accent1">
                <a:lumMod val="45000"/>
                <a:lumOff val="55000"/>
              </a:schemeClr>
            </a:gs>
            <a:gs pos="99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BC3C43-A9CC-D6E5-95B9-11B8DA6ADFB3}"/>
              </a:ext>
            </a:extLst>
          </p:cNvPr>
          <p:cNvSpPr>
            <a:spLocks noGrp="1"/>
          </p:cNvSpPr>
          <p:nvPr>
            <p:ph type="title"/>
          </p:nvPr>
        </p:nvSpPr>
        <p:spPr>
          <a:xfrm>
            <a:off x="5166360" y="1"/>
            <a:ext cx="6187440" cy="1310639"/>
          </a:xfrm>
        </p:spPr>
        <p:txBody>
          <a:bodyPr>
            <a:normAutofit/>
          </a:bodyPr>
          <a:lstStyle/>
          <a:p>
            <a:r>
              <a:rPr lang="it-IT" sz="4000" b="1" i="0" u="none" strike="noStrike" dirty="0">
                <a:solidFill>
                  <a:srgbClr val="000000"/>
                </a:solidFill>
                <a:effectLst/>
                <a:latin typeface="Franklin Gothic Book" panose="020B0503020102020204" pitchFamily="34" charset="0"/>
              </a:rPr>
              <a:t>IL PROBLEMA AFFRONTATO</a:t>
            </a:r>
            <a:r>
              <a:rPr lang="it-IT" sz="4000" b="0" i="0" dirty="0">
                <a:solidFill>
                  <a:srgbClr val="000000"/>
                </a:solidFill>
                <a:effectLst/>
                <a:latin typeface="Franklin Gothic Book" panose="020B0503020102020204" pitchFamily="34" charset="0"/>
              </a:rPr>
              <a:t>​</a:t>
            </a:r>
            <a:endParaRPr lang="it-IT" sz="4000" dirty="0"/>
          </a:p>
        </p:txBody>
      </p:sp>
      <p:sp>
        <p:nvSpPr>
          <p:cNvPr id="3" name="Segnaposto contenuto 2">
            <a:extLst>
              <a:ext uri="{FF2B5EF4-FFF2-40B4-BE49-F238E27FC236}">
                <a16:creationId xmlns:a16="http://schemas.microsoft.com/office/drawing/2014/main" id="{29CBF227-1DCB-A724-A1E9-CC53F68F2D91}"/>
              </a:ext>
            </a:extLst>
          </p:cNvPr>
          <p:cNvSpPr>
            <a:spLocks noGrp="1"/>
          </p:cNvSpPr>
          <p:nvPr>
            <p:ph idx="1"/>
          </p:nvPr>
        </p:nvSpPr>
        <p:spPr>
          <a:xfrm>
            <a:off x="4709160" y="1310640"/>
            <a:ext cx="7101840" cy="5364479"/>
          </a:xfrm>
        </p:spPr>
        <p:txBody>
          <a:bodyPr>
            <a:normAutofit lnSpcReduction="10000"/>
          </a:bodyPr>
          <a:lstStyle/>
          <a:p>
            <a:r>
              <a:rPr lang="it-IT" b="0" i="0" u="none" strike="noStrike" dirty="0">
                <a:solidFill>
                  <a:srgbClr val="191B0E"/>
                </a:solidFill>
                <a:effectLst/>
                <a:latin typeface="Franklin Gothic Book" panose="020B0503020102020204" pitchFamily="34" charset="0"/>
              </a:rPr>
              <a:t>Il sistema che si intende progettare è rivolto a persone che migrano verso il nostro paese alla ricerca di ciò che gli è stato negato nel loro paese di origine. Purtroppo la disorganizzazione e la burocrazia è troppa, ciò provoca rallentamenti nella gestione, disagi nei centri d’accoglienza e difficoltà per le associazioni che dovrebbero gestire il loro inserimento nella comunità. Per risolvere questa problematica vogliamo sviluppare una piattaforma che permetterà una più facile e organizzata integrazione, come trovare lavoro e garantire i diritti umani.</a:t>
            </a:r>
            <a:r>
              <a:rPr lang="it-IT" b="0" i="0" dirty="0">
                <a:solidFill>
                  <a:srgbClr val="000000"/>
                </a:solidFill>
                <a:effectLst/>
                <a:latin typeface="Franklin Gothic Book" panose="020B0503020102020204" pitchFamily="34" charset="0"/>
              </a:rPr>
              <a:t>​</a:t>
            </a:r>
            <a:endParaRPr lang="it-IT" dirty="0"/>
          </a:p>
        </p:txBody>
      </p:sp>
      <p:pic>
        <p:nvPicPr>
          <p:cNvPr id="1026" name="Picture 2">
            <a:extLst>
              <a:ext uri="{FF2B5EF4-FFF2-40B4-BE49-F238E27FC236}">
                <a16:creationId xmlns:a16="http://schemas.microsoft.com/office/drawing/2014/main" id="{D3233119-1CA3-44AD-CC75-EF262E7B3A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385094" cy="6858000"/>
          </a:xfrm>
          <a:prstGeom prst="rect">
            <a:avLst/>
          </a:prstGeom>
          <a:gradFill>
            <a:gsLst>
              <a:gs pos="0">
                <a:schemeClr val="accent1">
                  <a:lumMod val="5000"/>
                  <a:lumOff val="95000"/>
                </a:schemeClr>
              </a:gs>
              <a:gs pos="6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p:spPr>
      </p:pic>
      <p:cxnSp>
        <p:nvCxnSpPr>
          <p:cNvPr id="5" name="Connettore diritto 4">
            <a:extLst>
              <a:ext uri="{FF2B5EF4-FFF2-40B4-BE49-F238E27FC236}">
                <a16:creationId xmlns:a16="http://schemas.microsoft.com/office/drawing/2014/main" id="{953C154C-B8EB-30AB-EA58-A1256A749D33}"/>
              </a:ext>
            </a:extLst>
          </p:cNvPr>
          <p:cNvCxnSpPr/>
          <p:nvPr/>
        </p:nvCxnSpPr>
        <p:spPr>
          <a:xfrm>
            <a:off x="438509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3855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A6D6ED"/>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26AC04-C231-E930-874C-CD21D0F5E337}"/>
              </a:ext>
            </a:extLst>
          </p:cNvPr>
          <p:cNvSpPr>
            <a:spLocks noGrp="1"/>
          </p:cNvSpPr>
          <p:nvPr>
            <p:ph type="title"/>
          </p:nvPr>
        </p:nvSpPr>
        <p:spPr>
          <a:xfrm>
            <a:off x="838200" y="1"/>
            <a:ext cx="10515600" cy="1507066"/>
          </a:xfrm>
        </p:spPr>
        <p:txBody>
          <a:bodyPr>
            <a:normAutofit/>
          </a:bodyPr>
          <a:lstStyle/>
          <a:p>
            <a:pPr algn="ctr"/>
            <a:r>
              <a:rPr lang="it-IT" sz="4000" b="1" dirty="0">
                <a:latin typeface="Franklin Gothic Book" panose="020B0503020102020204" pitchFamily="34" charset="0"/>
              </a:rPr>
              <a:t>VALUTAZIONE EURISTICA (2/2)</a:t>
            </a:r>
          </a:p>
        </p:txBody>
      </p:sp>
      <p:sp>
        <p:nvSpPr>
          <p:cNvPr id="3" name="Segnaposto contenuto 2">
            <a:extLst>
              <a:ext uri="{FF2B5EF4-FFF2-40B4-BE49-F238E27FC236}">
                <a16:creationId xmlns:a16="http://schemas.microsoft.com/office/drawing/2014/main" id="{1A850603-6C2C-947F-C07E-BCAD7729CD6A}"/>
              </a:ext>
            </a:extLst>
          </p:cNvPr>
          <p:cNvSpPr>
            <a:spLocks noGrp="1"/>
          </p:cNvSpPr>
          <p:nvPr>
            <p:ph idx="1"/>
          </p:nvPr>
        </p:nvSpPr>
        <p:spPr>
          <a:xfrm>
            <a:off x="2530509" y="1115413"/>
            <a:ext cx="2290066" cy="2062794"/>
          </a:xfrm>
        </p:spPr>
        <p:txBody>
          <a:bodyPr>
            <a:normAutofit/>
          </a:bodyPr>
          <a:lstStyle/>
          <a:p>
            <a:pPr marL="0" indent="0">
              <a:buNone/>
            </a:pPr>
            <a:r>
              <a:rPr lang="it-IT" sz="1900" b="0" i="0" dirty="0">
                <a:effectLst/>
                <a:latin typeface="+mj-lt"/>
              </a:rPr>
              <a:t>L’interfaccia è strutturata in modo che non induca l’utente in eventuali errori.</a:t>
            </a:r>
            <a:br>
              <a:rPr lang="it-IT" sz="1900" b="0" i="0" dirty="0">
                <a:effectLst/>
                <a:latin typeface="+mj-lt"/>
              </a:rPr>
            </a:br>
            <a:endParaRPr lang="it-IT" sz="1900" dirty="0">
              <a:latin typeface="+mj-lt"/>
            </a:endParaRPr>
          </a:p>
        </p:txBody>
      </p:sp>
      <p:sp>
        <p:nvSpPr>
          <p:cNvPr id="4" name="Rettangolo con angoli arrotondati 3">
            <a:extLst>
              <a:ext uri="{FF2B5EF4-FFF2-40B4-BE49-F238E27FC236}">
                <a16:creationId xmlns:a16="http://schemas.microsoft.com/office/drawing/2014/main" id="{7C479C10-C4B0-3A9F-72FE-4E3392592438}"/>
              </a:ext>
            </a:extLst>
          </p:cNvPr>
          <p:cNvSpPr/>
          <p:nvPr/>
        </p:nvSpPr>
        <p:spPr>
          <a:xfrm>
            <a:off x="1682314" y="3846252"/>
            <a:ext cx="2015231" cy="2120496"/>
          </a:xfrm>
          <a:prstGeom prst="roundRect">
            <a:avLst>
              <a:gd name="adj" fmla="val 24859"/>
            </a:avLst>
          </a:prstGeom>
          <a:solidFill>
            <a:schemeClr val="accent1">
              <a:alpha val="50000"/>
            </a:schemeClr>
          </a:solidFill>
          <a:ln>
            <a:solidFill>
              <a:schemeClr val="accent1"/>
            </a:solidFill>
          </a:ln>
          <a:scene3d>
            <a:camera prst="orthographicFront"/>
            <a:lightRig rig="threePt" dir="t"/>
          </a:scene3d>
          <a:sp3d>
            <a:bevelT prst="slope"/>
          </a:sp3d>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Reversibilità</a:t>
            </a:r>
          </a:p>
        </p:txBody>
      </p:sp>
      <p:sp>
        <p:nvSpPr>
          <p:cNvPr id="13" name="CasellaDiTesto 12">
            <a:extLst>
              <a:ext uri="{FF2B5EF4-FFF2-40B4-BE49-F238E27FC236}">
                <a16:creationId xmlns:a16="http://schemas.microsoft.com/office/drawing/2014/main" id="{ED6B7B8A-B452-5CB1-8426-8E3B267BD846}"/>
              </a:ext>
            </a:extLst>
          </p:cNvPr>
          <p:cNvSpPr txBox="1"/>
          <p:nvPr/>
        </p:nvSpPr>
        <p:spPr>
          <a:xfrm>
            <a:off x="3969790" y="4138985"/>
            <a:ext cx="2560473" cy="147732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b="0" i="0" dirty="0">
                <a:effectLst/>
                <a:latin typeface="Franklin Gothic Book" panose="020B0503020102020204" pitchFamily="34" charset="0"/>
              </a:rPr>
              <a:t>In ogni schermata l’utente può esplorare le funzionalità nascoste e ritornare indietro senza alcun tipo di errore.</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CasellaDiTesto 13">
            <a:extLst>
              <a:ext uri="{FF2B5EF4-FFF2-40B4-BE49-F238E27FC236}">
                <a16:creationId xmlns:a16="http://schemas.microsoft.com/office/drawing/2014/main" id="{8BFA4E30-F355-58ED-782E-B5CAFAAC0DE0}"/>
              </a:ext>
            </a:extLst>
          </p:cNvPr>
          <p:cNvSpPr txBox="1"/>
          <p:nvPr/>
        </p:nvSpPr>
        <p:spPr>
          <a:xfrm>
            <a:off x="8558074" y="1402672"/>
            <a:ext cx="3090911" cy="147732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b="0" i="0" dirty="0">
                <a:effectLst/>
                <a:latin typeface="Franklin Gothic Book" panose="020B0503020102020204" pitchFamily="34" charset="0"/>
              </a:rPr>
              <a:t>L’utente riesce a gestire le funzionalità all’interno del nostro sistema, in modo che percepisce che sia lui a controllare il dialogo.</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CasellaDiTesto 14">
            <a:extLst>
              <a:ext uri="{FF2B5EF4-FFF2-40B4-BE49-F238E27FC236}">
                <a16:creationId xmlns:a16="http://schemas.microsoft.com/office/drawing/2014/main" id="{CF5C4BDD-DAFA-3DA7-2758-4ECAAA1070B0}"/>
              </a:ext>
            </a:extLst>
          </p:cNvPr>
          <p:cNvSpPr txBox="1"/>
          <p:nvPr/>
        </p:nvSpPr>
        <p:spPr>
          <a:xfrm>
            <a:off x="9322296" y="3846252"/>
            <a:ext cx="2706947" cy="2554545"/>
          </a:xfrm>
          <a:prstGeom prst="rect">
            <a:avLst/>
          </a:prstGeom>
          <a:noFill/>
        </p:spPr>
        <p:txBody>
          <a:bodyPr wrap="square" rtlCol="0">
            <a:spAutoFit/>
          </a:bodyPr>
          <a:lstStyle/>
          <a:p>
            <a:pPr marL="0" indent="0" algn="ctr">
              <a:buNone/>
            </a:pPr>
            <a:r>
              <a:rPr lang="it-IT" sz="1600" b="0" i="0" dirty="0">
                <a:effectLst/>
                <a:latin typeface="Franklin Gothic Book" panose="020B0503020102020204" pitchFamily="34" charset="0"/>
              </a:rPr>
              <a:t>Il nostro sistema presenta una schermata, contenente solo i componenti essenziali, in modo da garantire una scelta facile per l’utente.</a:t>
            </a:r>
            <a:br>
              <a:rPr lang="it-IT" sz="1600" b="0" i="0" dirty="0">
                <a:effectLst/>
                <a:latin typeface="Franklin Gothic Book" panose="020B0503020102020204" pitchFamily="34" charset="0"/>
              </a:rPr>
            </a:br>
            <a:r>
              <a:rPr lang="it-IT" sz="1600" b="0" i="0" dirty="0">
                <a:effectLst/>
                <a:latin typeface="Franklin Gothic Book" panose="020B0503020102020204" pitchFamily="34" charset="0"/>
              </a:rPr>
              <a:t>La frequenza degli scambi di schermate, sono relativamente bassi così da permettere la navigazione in modo veloce tra esse.</a:t>
            </a:r>
          </a:p>
        </p:txBody>
      </p:sp>
      <p:sp>
        <p:nvSpPr>
          <p:cNvPr id="21" name="Rettangolo con angoli arrotondati 20">
            <a:extLst>
              <a:ext uri="{FF2B5EF4-FFF2-40B4-BE49-F238E27FC236}">
                <a16:creationId xmlns:a16="http://schemas.microsoft.com/office/drawing/2014/main" id="{3E900351-A7C0-C4ED-68E8-5A8A0BBE2D43}"/>
              </a:ext>
            </a:extLst>
          </p:cNvPr>
          <p:cNvSpPr/>
          <p:nvPr/>
        </p:nvSpPr>
        <p:spPr>
          <a:xfrm>
            <a:off x="6512884" y="1157314"/>
            <a:ext cx="2015231" cy="2501282"/>
          </a:xfrm>
          <a:prstGeom prst="roundRect">
            <a:avLst>
              <a:gd name="adj" fmla="val 24859"/>
            </a:avLst>
          </a:prstGeom>
          <a:solidFill>
            <a:schemeClr val="accent1">
              <a:alpha val="50000"/>
            </a:schemeClr>
          </a:solidFill>
          <a:ln>
            <a:solidFill>
              <a:schemeClr val="accent1"/>
            </a:solidFill>
          </a:ln>
          <a:scene3d>
            <a:camera prst="orthographicFront"/>
            <a:lightRig rig="threePt" dir="t"/>
          </a:scene3d>
          <a:sp3d>
            <a:bevelT prst="slope"/>
          </a:sp3d>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prstClr val="black"/>
                </a:solidFill>
                <a:latin typeface="Calibri" panose="020F0502020204030204"/>
              </a:rPr>
              <a:t>Controllo</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Rettangolo con angoli arrotondati 26">
            <a:extLst>
              <a:ext uri="{FF2B5EF4-FFF2-40B4-BE49-F238E27FC236}">
                <a16:creationId xmlns:a16="http://schemas.microsoft.com/office/drawing/2014/main" id="{4886DAEF-33F6-905F-198A-1E4EE95D72C0}"/>
              </a:ext>
            </a:extLst>
          </p:cNvPr>
          <p:cNvSpPr/>
          <p:nvPr/>
        </p:nvSpPr>
        <p:spPr>
          <a:xfrm>
            <a:off x="284403" y="1157314"/>
            <a:ext cx="2045189" cy="2062794"/>
          </a:xfrm>
          <a:prstGeom prst="roundRect">
            <a:avLst>
              <a:gd name="adj" fmla="val 24859"/>
            </a:avLst>
          </a:prstGeom>
          <a:solidFill>
            <a:schemeClr val="accent1">
              <a:alpha val="50000"/>
            </a:schemeClr>
          </a:solidFill>
          <a:ln>
            <a:solidFill>
              <a:schemeClr val="accent1"/>
            </a:solidFill>
          </a:ln>
          <a:scene3d>
            <a:camera prst="orthographicFront"/>
            <a:lightRig rig="threePt" dir="t"/>
          </a:scene3d>
          <a:sp3d>
            <a:bevelT prst="slope"/>
          </a:sp3d>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Rettangolo con angoli arrotondati 28">
            <a:extLst>
              <a:ext uri="{FF2B5EF4-FFF2-40B4-BE49-F238E27FC236}">
                <a16:creationId xmlns:a16="http://schemas.microsoft.com/office/drawing/2014/main" id="{B1C79036-7B3E-68E0-3C71-3771266F0E08}"/>
              </a:ext>
            </a:extLst>
          </p:cNvPr>
          <p:cNvSpPr/>
          <p:nvPr/>
        </p:nvSpPr>
        <p:spPr>
          <a:xfrm>
            <a:off x="7121689" y="3903954"/>
            <a:ext cx="2045189" cy="2062794"/>
          </a:xfrm>
          <a:prstGeom prst="roundRect">
            <a:avLst>
              <a:gd name="adj" fmla="val 24859"/>
            </a:avLst>
          </a:prstGeom>
          <a:solidFill>
            <a:schemeClr val="accent1">
              <a:alpha val="50000"/>
            </a:schemeClr>
          </a:solidFill>
          <a:ln>
            <a:solidFill>
              <a:schemeClr val="accent1"/>
            </a:solidFill>
          </a:ln>
          <a:scene3d>
            <a:camera prst="orthographicFront"/>
            <a:lightRig rig="threePt" dir="t"/>
          </a:scene3d>
          <a:sp3d>
            <a:bevelT prst="slope"/>
          </a:sp3d>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Memoria</a:t>
            </a:r>
          </a:p>
        </p:txBody>
      </p:sp>
      <p:pic>
        <p:nvPicPr>
          <p:cNvPr id="6" name="Immagine 5">
            <a:extLst>
              <a:ext uri="{FF2B5EF4-FFF2-40B4-BE49-F238E27FC236}">
                <a16:creationId xmlns:a16="http://schemas.microsoft.com/office/drawing/2014/main" id="{81FC00A6-431C-4D3E-3F8F-B1ED49ACAE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777" y="1336091"/>
            <a:ext cx="883889" cy="883889"/>
          </a:xfrm>
          <a:prstGeom prst="rect">
            <a:avLst/>
          </a:prstGeom>
          <a:ln>
            <a:solidFill>
              <a:schemeClr val="accent1"/>
            </a:solidFill>
          </a:ln>
        </p:spPr>
      </p:pic>
      <p:sp>
        <p:nvSpPr>
          <p:cNvPr id="8" name="CasellaDiTesto 7">
            <a:extLst>
              <a:ext uri="{FF2B5EF4-FFF2-40B4-BE49-F238E27FC236}">
                <a16:creationId xmlns:a16="http://schemas.microsoft.com/office/drawing/2014/main" id="{2E50C154-5A04-1B2A-535D-C7FC13B5F534}"/>
              </a:ext>
            </a:extLst>
          </p:cNvPr>
          <p:cNvSpPr txBox="1"/>
          <p:nvPr/>
        </p:nvSpPr>
        <p:spPr>
          <a:xfrm>
            <a:off x="724524" y="2530136"/>
            <a:ext cx="1228563" cy="369332"/>
          </a:xfrm>
          <a:prstGeom prst="rect">
            <a:avLst/>
          </a:prstGeom>
          <a:noFill/>
        </p:spPr>
        <p:txBody>
          <a:bodyPr wrap="square" rtlCol="0">
            <a:spAutoFit/>
          </a:bodyPr>
          <a:lstStyle/>
          <a:p>
            <a:pPr algn="ctr"/>
            <a:r>
              <a:rPr lang="it-IT" dirty="0"/>
              <a:t>Errori</a:t>
            </a:r>
          </a:p>
        </p:txBody>
      </p:sp>
      <p:pic>
        <p:nvPicPr>
          <p:cNvPr id="10" name="Immagine 9">
            <a:extLst>
              <a:ext uri="{FF2B5EF4-FFF2-40B4-BE49-F238E27FC236}">
                <a16:creationId xmlns:a16="http://schemas.microsoft.com/office/drawing/2014/main" id="{E7807173-9C92-3AE0-8794-700E8BC450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8211" y="1157314"/>
            <a:ext cx="1824575" cy="1824575"/>
          </a:xfrm>
          <a:prstGeom prst="rect">
            <a:avLst/>
          </a:prstGeom>
        </p:spPr>
      </p:pic>
    </p:spTree>
    <p:extLst>
      <p:ext uri="{BB962C8B-B14F-4D97-AF65-F5344CB8AC3E}">
        <p14:creationId xmlns:p14="http://schemas.microsoft.com/office/powerpoint/2010/main" val="2957324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A6D6ED"/>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CBCEAD8-B052-799E-BEBA-38E5DFC0C30B}"/>
              </a:ext>
            </a:extLst>
          </p:cNvPr>
          <p:cNvSpPr>
            <a:spLocks noGrp="1"/>
          </p:cNvSpPr>
          <p:nvPr>
            <p:ph type="title"/>
          </p:nvPr>
        </p:nvSpPr>
        <p:spPr>
          <a:xfrm>
            <a:off x="838200" y="1"/>
            <a:ext cx="10515600" cy="1371599"/>
          </a:xfrm>
        </p:spPr>
        <p:txBody>
          <a:bodyPr>
            <a:normAutofit/>
          </a:bodyPr>
          <a:lstStyle/>
          <a:p>
            <a:pPr algn="ctr"/>
            <a:r>
              <a:rPr lang="it-IT" sz="4000" b="1" dirty="0">
                <a:latin typeface="Franklin Gothic Book" panose="020B0503020102020204" pitchFamily="34" charset="0"/>
              </a:rPr>
              <a:t>MODIFICHE</a:t>
            </a:r>
          </a:p>
        </p:txBody>
      </p:sp>
      <p:sp>
        <p:nvSpPr>
          <p:cNvPr id="3" name="Segnaposto contenuto 2">
            <a:extLst>
              <a:ext uri="{FF2B5EF4-FFF2-40B4-BE49-F238E27FC236}">
                <a16:creationId xmlns:a16="http://schemas.microsoft.com/office/drawing/2014/main" id="{8E47E0DD-CF0C-340E-F959-D8AC86C857B4}"/>
              </a:ext>
            </a:extLst>
          </p:cNvPr>
          <p:cNvSpPr>
            <a:spLocks noGrp="1"/>
          </p:cNvSpPr>
          <p:nvPr>
            <p:ph idx="1"/>
          </p:nvPr>
        </p:nvSpPr>
        <p:spPr/>
        <p:txBody>
          <a:bodyPr>
            <a:normAutofit fontScale="92500" lnSpcReduction="10000"/>
          </a:bodyPr>
          <a:lstStyle/>
          <a:p>
            <a:pPr marL="0" indent="0">
              <a:buNone/>
            </a:pPr>
            <a:r>
              <a:rPr lang="it-IT" dirty="0">
                <a:latin typeface="Franklin Gothic Book" panose="020B0503020102020204" pitchFamily="34" charset="0"/>
              </a:rPr>
              <a:t>In base a ciò che abbiamo identificato tramite la tecnica del mago di Oz, le cognitive di walkthrough e la valutazione euristica.</a:t>
            </a:r>
          </a:p>
          <a:p>
            <a:pPr marL="0" indent="0">
              <a:buNone/>
            </a:pPr>
            <a:r>
              <a:rPr lang="it-IT" dirty="0">
                <a:latin typeface="Franklin Gothic Book" panose="020B0503020102020204" pitchFamily="34" charset="0"/>
              </a:rPr>
              <a:t>Abbiamo preso nota di quali modifiche dobbiamo effettuare al sistema, le modifiche comprendono:</a:t>
            </a:r>
          </a:p>
          <a:p>
            <a:pPr marL="514350" indent="-514350">
              <a:buAutoNum type="arabicPeriod"/>
            </a:pPr>
            <a:r>
              <a:rPr lang="it-IT" dirty="0">
                <a:latin typeface="Franklin Gothic Book" panose="020B0503020102020204" pitchFamily="34" charset="0"/>
              </a:rPr>
              <a:t>Modifica numero di telefono e il grado di istruzione dell’utente (info utente).</a:t>
            </a:r>
          </a:p>
          <a:p>
            <a:pPr marL="514350" indent="-514350">
              <a:buAutoNum type="arabicPeriod"/>
            </a:pPr>
            <a:r>
              <a:rPr lang="it-IT" dirty="0">
                <a:latin typeface="Franklin Gothic Book" panose="020B0503020102020204" pitchFamily="34" charset="0"/>
              </a:rPr>
              <a:t>Possibilità da parte dell’azienda lavoro di inserire un messaggio/una nota del perché l’utente è stato rifiutato.</a:t>
            </a:r>
          </a:p>
          <a:p>
            <a:pPr marL="514350" indent="-514350">
              <a:buAutoNum type="arabicPeriod"/>
            </a:pPr>
            <a:r>
              <a:rPr lang="it-IT" dirty="0">
                <a:latin typeface="Franklin Gothic Book" panose="020B0503020102020204" pitchFamily="34" charset="0"/>
              </a:rPr>
              <a:t>Possibilità di eliminare le prenotazioni effettuate dall’utente sia per gli alloggi che per il lavoro.</a:t>
            </a:r>
          </a:p>
          <a:p>
            <a:pPr marL="514350" indent="-514350">
              <a:buAutoNum type="arabicPeriod"/>
            </a:pPr>
            <a:r>
              <a:rPr lang="it-IT" dirty="0">
                <a:latin typeface="Franklin Gothic Book" panose="020B0503020102020204" pitchFamily="34" charset="0"/>
              </a:rPr>
              <a:t>Descrizione della parte svolta da ciascun componente del gruppo.</a:t>
            </a:r>
          </a:p>
        </p:txBody>
      </p:sp>
    </p:spTree>
    <p:extLst>
      <p:ext uri="{BB962C8B-B14F-4D97-AF65-F5344CB8AC3E}">
        <p14:creationId xmlns:p14="http://schemas.microsoft.com/office/powerpoint/2010/main" val="2794153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A6D6ED"/>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2D9EE8-0089-D8E4-FD36-B1F651BFC14A}"/>
              </a:ext>
            </a:extLst>
          </p:cNvPr>
          <p:cNvSpPr>
            <a:spLocks noGrp="1"/>
          </p:cNvSpPr>
          <p:nvPr>
            <p:ph type="title"/>
          </p:nvPr>
        </p:nvSpPr>
        <p:spPr>
          <a:xfrm>
            <a:off x="838200" y="1"/>
            <a:ext cx="10515600" cy="1473199"/>
          </a:xfrm>
        </p:spPr>
        <p:txBody>
          <a:bodyPr>
            <a:normAutofit/>
          </a:bodyPr>
          <a:lstStyle/>
          <a:p>
            <a:pPr algn="ctr"/>
            <a:r>
              <a:rPr lang="it-IT" sz="4000" b="1" dirty="0">
                <a:latin typeface="Franklin Gothic Book" panose="020B0503020102020204" pitchFamily="34" charset="0"/>
              </a:rPr>
              <a:t>TECNICA DEL MAGO DI OZ</a:t>
            </a:r>
          </a:p>
        </p:txBody>
      </p:sp>
      <p:sp>
        <p:nvSpPr>
          <p:cNvPr id="3" name="Segnaposto contenuto 2">
            <a:extLst>
              <a:ext uri="{FF2B5EF4-FFF2-40B4-BE49-F238E27FC236}">
                <a16:creationId xmlns:a16="http://schemas.microsoft.com/office/drawing/2014/main" id="{7BEBEC0F-2E87-4FEC-932B-758FF491602D}"/>
              </a:ext>
            </a:extLst>
          </p:cNvPr>
          <p:cNvSpPr>
            <a:spLocks noGrp="1"/>
          </p:cNvSpPr>
          <p:nvPr>
            <p:ph idx="1"/>
          </p:nvPr>
        </p:nvSpPr>
        <p:spPr/>
        <p:txBody>
          <a:bodyPr/>
          <a:lstStyle/>
          <a:p>
            <a:pPr marL="0" indent="0">
              <a:buNone/>
            </a:pPr>
            <a:r>
              <a:rPr lang="it-IT" b="0" i="0" dirty="0">
                <a:effectLst/>
                <a:latin typeface="Franklin Gothic Book" panose="020B0503020102020204" pitchFamily="34" charset="0"/>
              </a:rPr>
              <a:t>Abbiamo fatto eseguire dei test sul prototipo dà alcuni utenti i quali hanno riscontrato poche difficoltà nell’esecuzione dei task.</a:t>
            </a:r>
            <a:br>
              <a:rPr lang="it-IT" b="0" i="0" dirty="0">
                <a:effectLst/>
                <a:latin typeface="Franklin Gothic Book" panose="020B0503020102020204" pitchFamily="34" charset="0"/>
              </a:rPr>
            </a:br>
            <a:r>
              <a:rPr lang="it-IT" b="0" i="0" dirty="0">
                <a:effectLst/>
                <a:latin typeface="Franklin Gothic Book" panose="020B0503020102020204" pitchFamily="34" charset="0"/>
              </a:rPr>
              <a:t>Sono emersi alcune difficoltà:</a:t>
            </a:r>
            <a:br>
              <a:rPr lang="it-IT" b="0" i="0" dirty="0">
                <a:effectLst/>
                <a:latin typeface="Franklin Gothic Book" panose="020B0503020102020204" pitchFamily="34" charset="0"/>
              </a:rPr>
            </a:br>
            <a:r>
              <a:rPr lang="it-IT" b="0" i="0" dirty="0">
                <a:effectLst/>
                <a:latin typeface="Franklin Gothic Book" panose="020B0503020102020204" pitchFamily="34" charset="0"/>
              </a:rPr>
              <a:t>1. L’utente desiderava modificare, il suo recapito telefonico e l’istruzione.</a:t>
            </a:r>
            <a:br>
              <a:rPr lang="it-IT" b="0" i="0" dirty="0">
                <a:effectLst/>
                <a:latin typeface="Franklin Gothic Book" panose="020B0503020102020204" pitchFamily="34" charset="0"/>
              </a:rPr>
            </a:br>
            <a:r>
              <a:rPr lang="it-IT" b="0" i="0" dirty="0">
                <a:effectLst/>
                <a:latin typeface="Franklin Gothic Book" panose="020B0503020102020204" pitchFamily="34" charset="0"/>
              </a:rPr>
              <a:t>2. L’azienda vorrebbe comunicare attraverso un canale di messagistica il perché la candidatura dell’utente è stata rifiutata.</a:t>
            </a:r>
            <a:br>
              <a:rPr lang="it-IT" b="0" i="0" dirty="0">
                <a:effectLst/>
                <a:latin typeface="Franklin Gothic Book" panose="020B0503020102020204" pitchFamily="34" charset="0"/>
              </a:rPr>
            </a:br>
            <a:r>
              <a:rPr lang="it-IT" b="0" i="0" dirty="0">
                <a:effectLst/>
                <a:latin typeface="Franklin Gothic Book" panose="020B0503020102020204" pitchFamily="34" charset="0"/>
              </a:rPr>
              <a:t>3. L’utente desidera poter eliminare le prenotazioni degli alloggi o della candidatura per il lavoro, nel caso in cui abbia cliccato per sbaglio il pulsante.</a:t>
            </a:r>
          </a:p>
          <a:p>
            <a:endParaRPr lang="it-IT" dirty="0"/>
          </a:p>
        </p:txBody>
      </p:sp>
    </p:spTree>
    <p:extLst>
      <p:ext uri="{BB962C8B-B14F-4D97-AF65-F5344CB8AC3E}">
        <p14:creationId xmlns:p14="http://schemas.microsoft.com/office/powerpoint/2010/main" val="3395918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A6D6ED"/>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8" name="Immagine 17">
            <a:extLst>
              <a:ext uri="{FF2B5EF4-FFF2-40B4-BE49-F238E27FC236}">
                <a16:creationId xmlns:a16="http://schemas.microsoft.com/office/drawing/2014/main" id="{7D736742-DDD6-7981-56C0-17DE1F136774}"/>
              </a:ext>
            </a:extLst>
          </p:cNvPr>
          <p:cNvPicPr>
            <a:picLocks noChangeAspect="1"/>
          </p:cNvPicPr>
          <p:nvPr/>
        </p:nvPicPr>
        <p:blipFill>
          <a:blip r:embed="rId2"/>
          <a:stretch>
            <a:fillRect/>
          </a:stretch>
        </p:blipFill>
        <p:spPr>
          <a:xfrm>
            <a:off x="1950719" y="0"/>
            <a:ext cx="8290561" cy="6858000"/>
          </a:xfrm>
          <a:prstGeom prst="rect">
            <a:avLst/>
          </a:prstGeom>
        </p:spPr>
      </p:pic>
      <p:sp>
        <p:nvSpPr>
          <p:cNvPr id="2" name="Titolo 1">
            <a:extLst>
              <a:ext uri="{FF2B5EF4-FFF2-40B4-BE49-F238E27FC236}">
                <a16:creationId xmlns:a16="http://schemas.microsoft.com/office/drawing/2014/main" id="{7FAB2B9B-5FD1-E3EC-83D5-E6128B9447F2}"/>
              </a:ext>
            </a:extLst>
          </p:cNvPr>
          <p:cNvSpPr>
            <a:spLocks noGrp="1"/>
          </p:cNvSpPr>
          <p:nvPr>
            <p:ph type="title"/>
          </p:nvPr>
        </p:nvSpPr>
        <p:spPr>
          <a:xfrm>
            <a:off x="838200" y="0"/>
            <a:ext cx="10515600" cy="1690688"/>
          </a:xfrm>
        </p:spPr>
        <p:txBody>
          <a:bodyPr>
            <a:normAutofit/>
          </a:bodyPr>
          <a:lstStyle/>
          <a:p>
            <a:pPr algn="ctr"/>
            <a:r>
              <a:rPr lang="it-IT" sz="4000" b="1" dirty="0">
                <a:effectLst>
                  <a:outerShdw blurRad="38100" dist="38100" dir="2700000" algn="tl">
                    <a:srgbClr val="000000">
                      <a:alpha val="43137"/>
                    </a:srgbClr>
                  </a:outerShdw>
                </a:effectLst>
                <a:latin typeface="Franklin Gothic Book" panose="020B0503020102020204" pitchFamily="34" charset="0"/>
              </a:rPr>
              <a:t>PROTOTIPO</a:t>
            </a:r>
          </a:p>
        </p:txBody>
      </p:sp>
      <p:sp>
        <p:nvSpPr>
          <p:cNvPr id="14" name="Segnaposto contenuto 13">
            <a:extLst>
              <a:ext uri="{FF2B5EF4-FFF2-40B4-BE49-F238E27FC236}">
                <a16:creationId xmlns:a16="http://schemas.microsoft.com/office/drawing/2014/main" id="{7527B094-16E2-7DD0-65BE-FDA4BA9FE9D6}"/>
              </a:ext>
            </a:extLst>
          </p:cNvPr>
          <p:cNvSpPr>
            <a:spLocks noGrp="1"/>
          </p:cNvSpPr>
          <p:nvPr>
            <p:ph idx="1"/>
          </p:nvPr>
        </p:nvSpPr>
        <p:spPr>
          <a:xfrm>
            <a:off x="10877266" y="5923127"/>
            <a:ext cx="476534" cy="253835"/>
          </a:xfrm>
        </p:spPr>
        <p:txBody>
          <a:bodyPr>
            <a:normAutofit fontScale="55000" lnSpcReduction="20000"/>
          </a:bodyPr>
          <a:lstStyle/>
          <a:p>
            <a:endParaRPr lang="it-IT" dirty="0"/>
          </a:p>
          <a:p>
            <a:endParaRPr lang="it-IT" dirty="0"/>
          </a:p>
        </p:txBody>
      </p:sp>
      <p:pic>
        <p:nvPicPr>
          <p:cNvPr id="16" name="Immagine 15">
            <a:extLst>
              <a:ext uri="{FF2B5EF4-FFF2-40B4-BE49-F238E27FC236}">
                <a16:creationId xmlns:a16="http://schemas.microsoft.com/office/drawing/2014/main" id="{DC47CA04-1F86-47EB-2A22-D2FA8077FF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4133" y="1204718"/>
            <a:ext cx="1048761" cy="790990"/>
          </a:xfrm>
          <a:prstGeom prst="rect">
            <a:avLst/>
          </a:prstGeom>
        </p:spPr>
      </p:pic>
      <p:sp>
        <p:nvSpPr>
          <p:cNvPr id="17" name="CasellaDiTesto 16">
            <a:extLst>
              <a:ext uri="{FF2B5EF4-FFF2-40B4-BE49-F238E27FC236}">
                <a16:creationId xmlns:a16="http://schemas.microsoft.com/office/drawing/2014/main" id="{77B0E45B-DDC6-6F81-3786-A37855B0B8E2}"/>
              </a:ext>
            </a:extLst>
          </p:cNvPr>
          <p:cNvSpPr txBox="1"/>
          <p:nvPr/>
        </p:nvSpPr>
        <p:spPr>
          <a:xfrm>
            <a:off x="2497113" y="4107245"/>
            <a:ext cx="7162800" cy="1815882"/>
          </a:xfrm>
          <a:prstGeom prst="rect">
            <a:avLst/>
          </a:prstGeom>
          <a:gradFill>
            <a:gsLst>
              <a:gs pos="100000">
                <a:srgbClr val="AAC2E5"/>
              </a:gs>
              <a:gs pos="100000">
                <a:schemeClr val="accent5">
                  <a:satMod val="110000"/>
                  <a:lumMod val="100000"/>
                  <a:shade val="100000"/>
                </a:schemeClr>
              </a:gs>
            </a:gsLst>
          </a:gradFill>
          <a:ln>
            <a:solidFill>
              <a:srgbClr val="ABC2E5"/>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it-IT" sz="4400" dirty="0">
                <a:solidFill>
                  <a:schemeClr val="tx1"/>
                </a:solidFill>
                <a:effectLst>
                  <a:outerShdw blurRad="38100" dist="38100" dir="2700000" algn="tl">
                    <a:srgbClr val="000000">
                      <a:alpha val="43137"/>
                    </a:srgbClr>
                  </a:outerShdw>
                </a:effectLst>
              </a:rPr>
              <a:t>IMMIGRATION</a:t>
            </a:r>
          </a:p>
          <a:p>
            <a:pPr algn="ctr"/>
            <a:r>
              <a:rPr lang="it-IT" sz="2400" dirty="0">
                <a:solidFill>
                  <a:schemeClr val="tx1"/>
                </a:solidFill>
                <a:effectLst>
                  <a:outerShdw blurRad="38100" dist="38100" dir="2700000" algn="tl">
                    <a:srgbClr val="000000">
                      <a:alpha val="43137"/>
                    </a:srgbClr>
                  </a:outerShdw>
                </a:effectLst>
              </a:rPr>
              <a:t>WEB APP</a:t>
            </a:r>
          </a:p>
          <a:p>
            <a:pPr algn="ctr"/>
            <a:r>
              <a:rPr lang="it-IT" sz="4400" u="sng" dirty="0">
                <a:solidFill>
                  <a:schemeClr val="tx1"/>
                </a:solidFill>
                <a:effectLst>
                  <a:outerShdw blurRad="38100" dist="38100" dir="2700000" algn="tl">
                    <a:srgbClr val="000000">
                      <a:alpha val="43137"/>
                    </a:srgbClr>
                  </a:outerShdw>
                </a:effectLst>
                <a:hlinkClick r:id="rId4"/>
              </a:rPr>
              <a:t>PROTOTIPO</a:t>
            </a:r>
            <a:endParaRPr lang="it-IT" sz="4400" u="sng"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56804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52000">
              <a:srgbClr val="A6D6ED"/>
            </a:gs>
            <a:gs pos="75000">
              <a:schemeClr val="accent1">
                <a:lumMod val="45000"/>
                <a:lumOff val="55000"/>
              </a:schemeClr>
            </a:gs>
            <a:gs pos="69000">
              <a:schemeClr val="accent1">
                <a:lumMod val="45000"/>
                <a:lumOff val="55000"/>
              </a:schemeClr>
            </a:gs>
            <a:gs pos="99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F4559B-4F30-1DFC-AA04-4FBFF8BA6484}"/>
              </a:ext>
            </a:extLst>
          </p:cNvPr>
          <p:cNvSpPr>
            <a:spLocks noGrp="1"/>
          </p:cNvSpPr>
          <p:nvPr>
            <p:ph type="title"/>
          </p:nvPr>
        </p:nvSpPr>
        <p:spPr>
          <a:xfrm>
            <a:off x="838200" y="534968"/>
            <a:ext cx="10515600" cy="894418"/>
          </a:xfrm>
        </p:spPr>
        <p:txBody>
          <a:bodyPr>
            <a:normAutofit fontScale="90000"/>
          </a:bodyPr>
          <a:lstStyle/>
          <a:p>
            <a:r>
              <a:rPr lang="it-IT" b="1" dirty="0">
                <a:latin typeface="Franklin Gothic Book" panose="020B0503020102020204" pitchFamily="34" charset="0"/>
              </a:rPr>
              <a:t>IL PROFILO UTENTE - </a:t>
            </a:r>
            <a:r>
              <a:rPr lang="it-IT" dirty="0"/>
              <a:t>“Direttrice Associazione”</a:t>
            </a:r>
            <a:br>
              <a:rPr lang="it-IT" dirty="0"/>
            </a:br>
            <a:br>
              <a:rPr lang="it-IT" b="1" dirty="0">
                <a:latin typeface="Franklin Gothic Book" panose="020B0503020102020204" pitchFamily="34" charset="0"/>
              </a:rPr>
            </a:br>
            <a:endParaRPr lang="it-IT" b="1" dirty="0">
              <a:latin typeface="Franklin Gothic Book" panose="020B0503020102020204" pitchFamily="34" charset="0"/>
            </a:endParaRPr>
          </a:p>
        </p:txBody>
      </p:sp>
      <p:sp>
        <p:nvSpPr>
          <p:cNvPr id="3" name="Segnaposto contenuto 2">
            <a:extLst>
              <a:ext uri="{FF2B5EF4-FFF2-40B4-BE49-F238E27FC236}">
                <a16:creationId xmlns:a16="http://schemas.microsoft.com/office/drawing/2014/main" id="{BCDA5682-D48E-3963-67B7-FED695C9600E}"/>
              </a:ext>
            </a:extLst>
          </p:cNvPr>
          <p:cNvSpPr>
            <a:spLocks noGrp="1"/>
          </p:cNvSpPr>
          <p:nvPr>
            <p:ph idx="1"/>
          </p:nvPr>
        </p:nvSpPr>
        <p:spPr>
          <a:xfrm>
            <a:off x="5257800" y="1429385"/>
            <a:ext cx="6416040" cy="4351338"/>
          </a:xfrm>
        </p:spPr>
        <p:txBody>
          <a:bodyPr>
            <a:normAutofit fontScale="92500" lnSpcReduction="10000"/>
          </a:bodyPr>
          <a:lstStyle/>
          <a:p>
            <a:pPr marL="0" indent="0">
              <a:buNone/>
            </a:pPr>
            <a:r>
              <a:rPr lang="it-IT" b="1" dirty="0">
                <a:latin typeface="Franklin Gothic Book" panose="020B0503020102020204" pitchFamily="34" charset="0"/>
              </a:rPr>
              <a:t>Giovanna Lauro</a:t>
            </a:r>
            <a:r>
              <a:rPr lang="it-IT" dirty="0">
                <a:latin typeface="Franklin Gothic Book" panose="020B0503020102020204" pitchFamily="34" charset="0"/>
              </a:rPr>
              <a:t> ha 50 anni ed la direttrice dell’associazione “Centro Astalli sud "la quale è situata a Napoli. Si occupa di andare a creare un canale di comunicazione tra la sua associazione e le varie aziende che sono situate per l’Italia, che richiedono del personale e che forniscono bene di prima necessità come cibo, e vestiti. Ci tiene ad avere un buon rapporto con le aziende con cui ha degli accordi e inoltre ha cuore la causa che sta portando avanti.</a:t>
            </a:r>
          </a:p>
          <a:p>
            <a:pPr marL="0" indent="0">
              <a:buNone/>
            </a:pPr>
            <a:r>
              <a:rPr lang="it-IT" b="1" dirty="0">
                <a:latin typeface="Franklin Gothic Book" panose="020B0503020102020204" pitchFamily="34" charset="0"/>
              </a:rPr>
              <a:t>Obbiettivo</a:t>
            </a:r>
            <a:r>
              <a:rPr lang="it-IT" dirty="0">
                <a:latin typeface="Franklin Gothic Book" panose="020B0503020102020204" pitchFamily="34" charset="0"/>
              </a:rPr>
              <a:t>: Prendere accordi con le aziende (cibo, vestiti, lavoro).</a:t>
            </a:r>
          </a:p>
          <a:p>
            <a:pPr marL="0" indent="0">
              <a:buNone/>
            </a:pPr>
            <a:endParaRPr lang="it-IT" dirty="0"/>
          </a:p>
        </p:txBody>
      </p:sp>
      <p:sp>
        <p:nvSpPr>
          <p:cNvPr id="4" name="CasellaDiTesto 3">
            <a:extLst>
              <a:ext uri="{FF2B5EF4-FFF2-40B4-BE49-F238E27FC236}">
                <a16:creationId xmlns:a16="http://schemas.microsoft.com/office/drawing/2014/main" id="{A2410558-F907-3DDD-3679-AF0F1200FBEB}"/>
              </a:ext>
            </a:extLst>
          </p:cNvPr>
          <p:cNvSpPr txBox="1"/>
          <p:nvPr/>
        </p:nvSpPr>
        <p:spPr>
          <a:xfrm>
            <a:off x="335281" y="1429385"/>
            <a:ext cx="4754880" cy="4893647"/>
          </a:xfrm>
          <a:prstGeom prst="rect">
            <a:avLst/>
          </a:prstGeom>
          <a:noFill/>
        </p:spPr>
        <p:txBody>
          <a:bodyPr wrap="square" rtlCol="0">
            <a:spAutoFit/>
          </a:bodyPr>
          <a:lstStyle/>
          <a:p>
            <a:r>
              <a:rPr lang="it-IT" sz="2400" dirty="0">
                <a:latin typeface="Franklin Gothic Book" panose="020B0503020102020204" pitchFamily="34" charset="0"/>
              </a:rPr>
              <a:t>Siamo riusciti a contattare un dipendente dell’associazione “Centro Astalli Sud” che si occupa dell’accoglienza degli immigrati nel territorio di Napoli. Tramite l’intervista fatta siamo riusciti a ricavare informazioni utili per identificare tre personas, la direttrice dell’associazione, e due dipendenti.</a:t>
            </a:r>
          </a:p>
          <a:p>
            <a:r>
              <a:rPr lang="it-IT" sz="2400" dirty="0">
                <a:latin typeface="Franklin Gothic Book" panose="020B0503020102020204" pitchFamily="34" charset="0"/>
              </a:rPr>
              <a:t>Di seguito abbiamo rappresentato una delle tre personas ossia la Direttrice Giovanna Lauro.</a:t>
            </a:r>
          </a:p>
        </p:txBody>
      </p:sp>
      <p:cxnSp>
        <p:nvCxnSpPr>
          <p:cNvPr id="6" name="Connettore diritto 5">
            <a:extLst>
              <a:ext uri="{FF2B5EF4-FFF2-40B4-BE49-F238E27FC236}">
                <a16:creationId xmlns:a16="http://schemas.microsoft.com/office/drawing/2014/main" id="{0C15F8C2-F87B-5042-9CE7-9B6B609F5845}"/>
              </a:ext>
            </a:extLst>
          </p:cNvPr>
          <p:cNvCxnSpPr>
            <a:cxnSpLocks/>
          </p:cNvCxnSpPr>
          <p:nvPr/>
        </p:nvCxnSpPr>
        <p:spPr>
          <a:xfrm>
            <a:off x="5090161" y="1429385"/>
            <a:ext cx="0" cy="4893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1515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52000">
              <a:srgbClr val="A6D6ED"/>
            </a:gs>
            <a:gs pos="75000">
              <a:schemeClr val="accent1">
                <a:lumMod val="45000"/>
                <a:lumOff val="55000"/>
              </a:schemeClr>
            </a:gs>
            <a:gs pos="69000">
              <a:schemeClr val="accent1">
                <a:lumMod val="45000"/>
                <a:lumOff val="55000"/>
              </a:schemeClr>
            </a:gs>
            <a:gs pos="99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17E970-6F02-FDCC-1B75-B13FB7E79E2D}"/>
              </a:ext>
            </a:extLst>
          </p:cNvPr>
          <p:cNvSpPr>
            <a:spLocks noGrp="1"/>
          </p:cNvSpPr>
          <p:nvPr>
            <p:ph type="title"/>
          </p:nvPr>
        </p:nvSpPr>
        <p:spPr>
          <a:xfrm>
            <a:off x="838200" y="1"/>
            <a:ext cx="10515600" cy="1523999"/>
          </a:xfrm>
        </p:spPr>
        <p:txBody>
          <a:bodyPr>
            <a:normAutofit/>
          </a:bodyPr>
          <a:lstStyle/>
          <a:p>
            <a:pPr algn="ctr"/>
            <a:r>
              <a:rPr lang="it-IT" sz="4000" b="1" dirty="0">
                <a:latin typeface="Franklin Gothic Book" panose="020B0503020102020204" pitchFamily="34" charset="0"/>
              </a:rPr>
              <a:t>DESCRIZIONE DEI TASK</a:t>
            </a:r>
          </a:p>
        </p:txBody>
      </p:sp>
      <p:graphicFrame>
        <p:nvGraphicFramePr>
          <p:cNvPr id="8" name="Tabella 8">
            <a:extLst>
              <a:ext uri="{FF2B5EF4-FFF2-40B4-BE49-F238E27FC236}">
                <a16:creationId xmlns:a16="http://schemas.microsoft.com/office/drawing/2014/main" id="{1352FA57-5D24-C84A-FD8C-A807AFE95635}"/>
              </a:ext>
            </a:extLst>
          </p:cNvPr>
          <p:cNvGraphicFramePr>
            <a:graphicFrameLocks noGrp="1"/>
          </p:cNvGraphicFramePr>
          <p:nvPr>
            <p:ph idx="1"/>
            <p:extLst>
              <p:ext uri="{D42A27DB-BD31-4B8C-83A1-F6EECF244321}">
                <p14:modId xmlns:p14="http://schemas.microsoft.com/office/powerpoint/2010/main" val="3855698127"/>
              </p:ext>
            </p:extLst>
          </p:nvPr>
        </p:nvGraphicFramePr>
        <p:xfrm>
          <a:off x="838200" y="1273946"/>
          <a:ext cx="10515597" cy="254789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467191076"/>
                    </a:ext>
                  </a:extLst>
                </a:gridCol>
                <a:gridCol w="3505199">
                  <a:extLst>
                    <a:ext uri="{9D8B030D-6E8A-4147-A177-3AD203B41FA5}">
                      <a16:colId xmlns:a16="http://schemas.microsoft.com/office/drawing/2014/main" val="3464710401"/>
                    </a:ext>
                  </a:extLst>
                </a:gridCol>
                <a:gridCol w="3505199">
                  <a:extLst>
                    <a:ext uri="{9D8B030D-6E8A-4147-A177-3AD203B41FA5}">
                      <a16:colId xmlns:a16="http://schemas.microsoft.com/office/drawing/2014/main" val="388120103"/>
                    </a:ext>
                  </a:extLst>
                </a:gridCol>
              </a:tblGrid>
              <a:tr h="509578">
                <a:tc>
                  <a:txBody>
                    <a:bodyPr/>
                    <a:lstStyle/>
                    <a:p>
                      <a:pPr algn="ctr"/>
                      <a:r>
                        <a:rPr lang="it-IT" dirty="0"/>
                        <a:t>TASK</a:t>
                      </a:r>
                    </a:p>
                  </a:txBody>
                  <a:tcPr/>
                </a:tc>
                <a:tc>
                  <a:txBody>
                    <a:bodyPr/>
                    <a:lstStyle/>
                    <a:p>
                      <a:pPr algn="ctr"/>
                      <a:r>
                        <a:rPr lang="it-IT" dirty="0"/>
                        <a:t>FREQUENZA</a:t>
                      </a:r>
                    </a:p>
                  </a:txBody>
                  <a:tcPr/>
                </a:tc>
                <a:tc>
                  <a:txBody>
                    <a:bodyPr/>
                    <a:lstStyle/>
                    <a:p>
                      <a:pPr algn="ctr"/>
                      <a:r>
                        <a:rPr lang="it-IT" dirty="0"/>
                        <a:t>IMPORTANZA</a:t>
                      </a:r>
                    </a:p>
                  </a:txBody>
                  <a:tcPr/>
                </a:tc>
                <a:extLst>
                  <a:ext uri="{0D108BD9-81ED-4DB2-BD59-A6C34878D82A}">
                    <a16:rowId xmlns:a16="http://schemas.microsoft.com/office/drawing/2014/main" val="2730558267"/>
                  </a:ext>
                </a:extLst>
              </a:tr>
              <a:tr h="509578">
                <a:tc>
                  <a:txBody>
                    <a:bodyPr/>
                    <a:lstStyle/>
                    <a:p>
                      <a:r>
                        <a:rPr lang="it-IT" dirty="0"/>
                        <a:t>Accordi con le aziende</a:t>
                      </a:r>
                    </a:p>
                  </a:txBody>
                  <a:tcPr/>
                </a:tc>
                <a:tc>
                  <a:txBody>
                    <a:bodyPr/>
                    <a:lstStyle/>
                    <a:p>
                      <a:r>
                        <a:rPr lang="it-IT" dirty="0"/>
                        <a:t>5 volte al giorno</a:t>
                      </a:r>
                    </a:p>
                  </a:txBody>
                  <a:tcPr/>
                </a:tc>
                <a:tc>
                  <a:txBody>
                    <a:bodyPr/>
                    <a:lstStyle/>
                    <a:p>
                      <a:r>
                        <a:rPr lang="it-IT" dirty="0"/>
                        <a:t>10 su 10</a:t>
                      </a:r>
                    </a:p>
                  </a:txBody>
                  <a:tcPr/>
                </a:tc>
                <a:extLst>
                  <a:ext uri="{0D108BD9-81ED-4DB2-BD59-A6C34878D82A}">
                    <a16:rowId xmlns:a16="http://schemas.microsoft.com/office/drawing/2014/main" val="2347886242"/>
                  </a:ext>
                </a:extLst>
              </a:tr>
              <a:tr h="509578">
                <a:tc>
                  <a:txBody>
                    <a:bodyPr/>
                    <a:lstStyle/>
                    <a:p>
                      <a:r>
                        <a:rPr lang="it-IT" dirty="0"/>
                        <a:t>Ricerca lavoro</a:t>
                      </a:r>
                    </a:p>
                  </a:txBody>
                  <a:tcPr/>
                </a:tc>
                <a:tc>
                  <a:txBody>
                    <a:bodyPr/>
                    <a:lstStyle/>
                    <a:p>
                      <a:r>
                        <a:rPr lang="it-IT" dirty="0"/>
                        <a:t>Ad ogni richiesta</a:t>
                      </a:r>
                    </a:p>
                  </a:txBody>
                  <a:tcPr/>
                </a:tc>
                <a:tc>
                  <a:txBody>
                    <a:bodyPr/>
                    <a:lstStyle/>
                    <a:p>
                      <a:r>
                        <a:rPr lang="it-IT" dirty="0"/>
                        <a:t>8 su 10</a:t>
                      </a:r>
                    </a:p>
                  </a:txBody>
                  <a:tcPr/>
                </a:tc>
                <a:extLst>
                  <a:ext uri="{0D108BD9-81ED-4DB2-BD59-A6C34878D82A}">
                    <a16:rowId xmlns:a16="http://schemas.microsoft.com/office/drawing/2014/main" val="2531585990"/>
                  </a:ext>
                </a:extLst>
              </a:tr>
              <a:tr h="509578">
                <a:tc>
                  <a:txBody>
                    <a:bodyPr/>
                    <a:lstStyle/>
                    <a:p>
                      <a:r>
                        <a:rPr lang="it-IT" dirty="0"/>
                        <a:t>Creazione profilo utente</a:t>
                      </a:r>
                    </a:p>
                  </a:txBody>
                  <a:tcPr/>
                </a:tc>
                <a:tc>
                  <a:txBody>
                    <a:bodyPr/>
                    <a:lstStyle/>
                    <a:p>
                      <a:r>
                        <a:rPr lang="it-IT" dirty="0"/>
                        <a:t>Ad ogni richiesta</a:t>
                      </a:r>
                    </a:p>
                  </a:txBody>
                  <a:tcPr/>
                </a:tc>
                <a:tc>
                  <a:txBody>
                    <a:bodyPr/>
                    <a:lstStyle/>
                    <a:p>
                      <a:r>
                        <a:rPr lang="it-IT" dirty="0"/>
                        <a:t>8 su 10</a:t>
                      </a:r>
                    </a:p>
                  </a:txBody>
                  <a:tcPr/>
                </a:tc>
                <a:extLst>
                  <a:ext uri="{0D108BD9-81ED-4DB2-BD59-A6C34878D82A}">
                    <a16:rowId xmlns:a16="http://schemas.microsoft.com/office/drawing/2014/main" val="350681649"/>
                  </a:ext>
                </a:extLst>
              </a:tr>
              <a:tr h="509578">
                <a:tc>
                  <a:txBody>
                    <a:bodyPr/>
                    <a:lstStyle/>
                    <a:p>
                      <a:r>
                        <a:rPr lang="it-IT" dirty="0"/>
                        <a:t>Ricerca di alloggi</a:t>
                      </a:r>
                    </a:p>
                  </a:txBody>
                  <a:tcPr/>
                </a:tc>
                <a:tc>
                  <a:txBody>
                    <a:bodyPr/>
                    <a:lstStyle/>
                    <a:p>
                      <a:r>
                        <a:rPr lang="it-IT" dirty="0"/>
                        <a:t>Ad ogni richiesta</a:t>
                      </a:r>
                    </a:p>
                  </a:txBody>
                  <a:tcPr/>
                </a:tc>
                <a:tc>
                  <a:txBody>
                    <a:bodyPr/>
                    <a:lstStyle/>
                    <a:p>
                      <a:r>
                        <a:rPr lang="it-IT" dirty="0"/>
                        <a:t>8 su 10</a:t>
                      </a:r>
                    </a:p>
                  </a:txBody>
                  <a:tcPr/>
                </a:tc>
                <a:extLst>
                  <a:ext uri="{0D108BD9-81ED-4DB2-BD59-A6C34878D82A}">
                    <a16:rowId xmlns:a16="http://schemas.microsoft.com/office/drawing/2014/main" val="756844154"/>
                  </a:ext>
                </a:extLst>
              </a:tr>
            </a:tbl>
          </a:graphicData>
        </a:graphic>
      </p:graphicFrame>
      <p:graphicFrame>
        <p:nvGraphicFramePr>
          <p:cNvPr id="5" name="Grafico 4">
            <a:extLst>
              <a:ext uri="{FF2B5EF4-FFF2-40B4-BE49-F238E27FC236}">
                <a16:creationId xmlns:a16="http://schemas.microsoft.com/office/drawing/2014/main" id="{8A77CE74-53A2-9D23-CEE4-B21206099189}"/>
              </a:ext>
            </a:extLst>
          </p:cNvPr>
          <p:cNvGraphicFramePr/>
          <p:nvPr>
            <p:extLst>
              <p:ext uri="{D42A27DB-BD31-4B8C-83A1-F6EECF244321}">
                <p14:modId xmlns:p14="http://schemas.microsoft.com/office/powerpoint/2010/main" val="2066131112"/>
              </p:ext>
            </p:extLst>
          </p:nvPr>
        </p:nvGraphicFramePr>
        <p:xfrm>
          <a:off x="3737500" y="4026022"/>
          <a:ext cx="5521910" cy="25478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86615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52000">
              <a:srgbClr val="A6D6ED"/>
            </a:gs>
            <a:gs pos="75000">
              <a:schemeClr val="accent1">
                <a:lumMod val="45000"/>
                <a:lumOff val="55000"/>
              </a:schemeClr>
            </a:gs>
            <a:gs pos="69000">
              <a:schemeClr val="accent1">
                <a:lumMod val="45000"/>
                <a:lumOff val="55000"/>
              </a:schemeClr>
            </a:gs>
            <a:gs pos="99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C009DA-BA91-D19F-5459-3E4638EEEE10}"/>
              </a:ext>
            </a:extLst>
          </p:cNvPr>
          <p:cNvSpPr>
            <a:spLocks noGrp="1"/>
          </p:cNvSpPr>
          <p:nvPr>
            <p:ph type="title"/>
          </p:nvPr>
        </p:nvSpPr>
        <p:spPr>
          <a:xfrm>
            <a:off x="838199" y="1"/>
            <a:ext cx="10942455" cy="1523999"/>
          </a:xfrm>
        </p:spPr>
        <p:txBody>
          <a:bodyPr>
            <a:normAutofit/>
          </a:bodyPr>
          <a:lstStyle/>
          <a:p>
            <a:pPr algn="ctr"/>
            <a:r>
              <a:rPr lang="it-IT" sz="4000" b="1" dirty="0">
                <a:latin typeface="Franklin Gothic Book" panose="020B0503020102020204" pitchFamily="34" charset="0"/>
              </a:rPr>
              <a:t>ANALISI CONTESTO – TABELLA QUESTIONARI</a:t>
            </a:r>
          </a:p>
        </p:txBody>
      </p:sp>
      <p:pic>
        <p:nvPicPr>
          <p:cNvPr id="5" name="Segnaposto contenuto 4">
            <a:extLst>
              <a:ext uri="{FF2B5EF4-FFF2-40B4-BE49-F238E27FC236}">
                <a16:creationId xmlns:a16="http://schemas.microsoft.com/office/drawing/2014/main" id="{A0BF504E-2EC4-66B2-0F9B-E96D4624DD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8055" y="1960891"/>
            <a:ext cx="7355890" cy="2464486"/>
          </a:xfrm>
          <a:effectLst/>
        </p:spPr>
      </p:pic>
    </p:spTree>
    <p:extLst>
      <p:ext uri="{BB962C8B-B14F-4D97-AF65-F5344CB8AC3E}">
        <p14:creationId xmlns:p14="http://schemas.microsoft.com/office/powerpoint/2010/main" val="4138107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52000">
              <a:srgbClr val="A6D6ED"/>
            </a:gs>
            <a:gs pos="75000">
              <a:schemeClr val="accent1">
                <a:lumMod val="45000"/>
                <a:lumOff val="55000"/>
              </a:schemeClr>
            </a:gs>
            <a:gs pos="69000">
              <a:schemeClr val="accent1">
                <a:lumMod val="45000"/>
                <a:lumOff val="55000"/>
              </a:schemeClr>
            </a:gs>
            <a:gs pos="99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FC3E27-A363-3142-78E4-D7D4CB6E946F}"/>
              </a:ext>
            </a:extLst>
          </p:cNvPr>
          <p:cNvSpPr>
            <a:spLocks noGrp="1"/>
          </p:cNvSpPr>
          <p:nvPr>
            <p:ph type="title"/>
          </p:nvPr>
        </p:nvSpPr>
        <p:spPr>
          <a:xfrm>
            <a:off x="838200" y="1"/>
            <a:ext cx="10515600" cy="1574799"/>
          </a:xfrm>
        </p:spPr>
        <p:txBody>
          <a:bodyPr>
            <a:normAutofit/>
          </a:bodyPr>
          <a:lstStyle/>
          <a:p>
            <a:pPr algn="ctr"/>
            <a:r>
              <a:rPr lang="it-IT" sz="4000" b="1" dirty="0">
                <a:latin typeface="Franklin Gothic Book" panose="020B0503020102020204" pitchFamily="34" charset="0"/>
              </a:rPr>
              <a:t>ELENCO DEI REQUISITI DERIVATI PER IL SISTEMA DA PROGETTARE</a:t>
            </a:r>
          </a:p>
        </p:txBody>
      </p:sp>
      <p:sp>
        <p:nvSpPr>
          <p:cNvPr id="3" name="Segnaposto contenuto 2">
            <a:extLst>
              <a:ext uri="{FF2B5EF4-FFF2-40B4-BE49-F238E27FC236}">
                <a16:creationId xmlns:a16="http://schemas.microsoft.com/office/drawing/2014/main" id="{EFC119C0-5515-C5A1-D01D-62D3CBFB9EFF}"/>
              </a:ext>
            </a:extLst>
          </p:cNvPr>
          <p:cNvSpPr>
            <a:spLocks noGrp="1"/>
          </p:cNvSpPr>
          <p:nvPr>
            <p:ph idx="1"/>
          </p:nvPr>
        </p:nvSpPr>
        <p:spPr/>
        <p:txBody>
          <a:bodyPr/>
          <a:lstStyle/>
          <a:p>
            <a:pPr marL="0" indent="0">
              <a:buNone/>
            </a:pPr>
            <a:endParaRPr lang="it-IT" dirty="0"/>
          </a:p>
        </p:txBody>
      </p:sp>
    </p:spTree>
    <p:extLst>
      <p:ext uri="{BB962C8B-B14F-4D97-AF65-F5344CB8AC3E}">
        <p14:creationId xmlns:p14="http://schemas.microsoft.com/office/powerpoint/2010/main" val="2156521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52000">
              <a:srgbClr val="A6D6ED"/>
            </a:gs>
            <a:gs pos="75000">
              <a:schemeClr val="accent1">
                <a:lumMod val="45000"/>
                <a:lumOff val="55000"/>
              </a:schemeClr>
            </a:gs>
            <a:gs pos="69000">
              <a:schemeClr val="accent1">
                <a:lumMod val="45000"/>
                <a:lumOff val="55000"/>
              </a:schemeClr>
            </a:gs>
            <a:gs pos="99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0BD402-3094-68BB-85C8-11EF5287C223}"/>
              </a:ext>
            </a:extLst>
          </p:cNvPr>
          <p:cNvSpPr>
            <a:spLocks noGrp="1"/>
          </p:cNvSpPr>
          <p:nvPr>
            <p:ph type="title"/>
          </p:nvPr>
        </p:nvSpPr>
        <p:spPr/>
        <p:txBody>
          <a:bodyPr/>
          <a:lstStyle/>
          <a:p>
            <a:pPr algn="ctr"/>
            <a:r>
              <a:rPr lang="it-IT" sz="4400" b="1" dirty="0">
                <a:latin typeface="Franklin Gothic Book" panose="020B0503020102020204" pitchFamily="34" charset="0"/>
              </a:rPr>
              <a:t>PRO E CONTRO DI UN SISTEMA</a:t>
            </a:r>
            <a:endParaRPr lang="it-IT" dirty="0"/>
          </a:p>
        </p:txBody>
      </p:sp>
      <p:sp>
        <p:nvSpPr>
          <p:cNvPr id="4" name="Segnaposto contenuto 3">
            <a:extLst>
              <a:ext uri="{FF2B5EF4-FFF2-40B4-BE49-F238E27FC236}">
                <a16:creationId xmlns:a16="http://schemas.microsoft.com/office/drawing/2014/main" id="{B45B9486-CD7E-EA05-E456-C563A3098FFD}"/>
              </a:ext>
            </a:extLst>
          </p:cNvPr>
          <p:cNvSpPr>
            <a:spLocks noGrp="1"/>
          </p:cNvSpPr>
          <p:nvPr>
            <p:ph sz="half" idx="2"/>
          </p:nvPr>
        </p:nvSpPr>
        <p:spPr>
          <a:xfrm>
            <a:off x="6514854" y="1878891"/>
            <a:ext cx="5181600" cy="3421078"/>
          </a:xfrm>
        </p:spPr>
        <p:txBody>
          <a:bodyPr/>
          <a:lstStyle/>
          <a:p>
            <a:pPr marL="0" indent="0" algn="ctr">
              <a:buNone/>
            </a:pPr>
            <a:r>
              <a:rPr lang="it-IT" sz="2400" dirty="0">
                <a:latin typeface="Franklin Gothic Book" panose="020B0503020102020204" pitchFamily="34" charset="0"/>
              </a:rPr>
              <a:t>I punti di debolezza che abbiamo riscontrato è che non aiuta il lato gestionale delle associazioni ma è solo una descrizione dei servizi da loro offerti.</a:t>
            </a:r>
          </a:p>
          <a:p>
            <a:pPr marL="0" indent="0">
              <a:buNone/>
            </a:pPr>
            <a:endParaRPr lang="it-IT" sz="2400" dirty="0"/>
          </a:p>
        </p:txBody>
      </p:sp>
      <mc:AlternateContent xmlns:mc="http://schemas.openxmlformats.org/markup-compatibility/2006" xmlns:p14="http://schemas.microsoft.com/office/powerpoint/2010/main">
        <mc:Choice Requires="p14">
          <p:contentPart p14:bwMode="auto" r:id="rId2">
            <p14:nvContentPartPr>
              <p14:cNvPr id="5" name="Input penna 4">
                <a:extLst>
                  <a:ext uri="{FF2B5EF4-FFF2-40B4-BE49-F238E27FC236}">
                    <a16:creationId xmlns:a16="http://schemas.microsoft.com/office/drawing/2014/main" id="{60157F72-3470-1854-7AE6-51A694CE24D2}"/>
                  </a:ext>
                </a:extLst>
              </p14:cNvPr>
              <p14:cNvContentPartPr/>
              <p14:nvPr/>
            </p14:nvContentPartPr>
            <p14:xfrm>
              <a:off x="3550953" y="2263233"/>
              <a:ext cx="360" cy="360"/>
            </p14:xfrm>
          </p:contentPart>
        </mc:Choice>
        <mc:Fallback xmlns="">
          <p:pic>
            <p:nvPicPr>
              <p:cNvPr id="5" name="Input penna 4">
                <a:extLst>
                  <a:ext uri="{FF2B5EF4-FFF2-40B4-BE49-F238E27FC236}">
                    <a16:creationId xmlns:a16="http://schemas.microsoft.com/office/drawing/2014/main" id="{60157F72-3470-1854-7AE6-51A694CE24D2}"/>
                  </a:ext>
                </a:extLst>
              </p:cNvPr>
              <p:cNvPicPr/>
              <p:nvPr/>
            </p:nvPicPr>
            <p:blipFill>
              <a:blip r:embed="rId3"/>
              <a:stretch>
                <a:fillRect/>
              </a:stretch>
            </p:blipFill>
            <p:spPr>
              <a:xfrm>
                <a:off x="3541953" y="2254593"/>
                <a:ext cx="18000" cy="18000"/>
              </a:xfrm>
              <a:prstGeom prst="rect">
                <a:avLst/>
              </a:prstGeom>
            </p:spPr>
          </p:pic>
        </mc:Fallback>
      </mc:AlternateContent>
      <p:pic>
        <p:nvPicPr>
          <p:cNvPr id="15" name="Segnaposto contenuto 14">
            <a:extLst>
              <a:ext uri="{FF2B5EF4-FFF2-40B4-BE49-F238E27FC236}">
                <a16:creationId xmlns:a16="http://schemas.microsoft.com/office/drawing/2014/main" id="{4A2C17CA-618B-B33A-7908-82F2978AB745}"/>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4545860" y="1690688"/>
            <a:ext cx="2311648" cy="4351338"/>
          </a:xfrm>
        </p:spPr>
      </p:pic>
      <p:sp>
        <p:nvSpPr>
          <p:cNvPr id="17" name="CasellaDiTesto 16">
            <a:extLst>
              <a:ext uri="{FF2B5EF4-FFF2-40B4-BE49-F238E27FC236}">
                <a16:creationId xmlns:a16="http://schemas.microsoft.com/office/drawing/2014/main" id="{E7EF259B-DD4E-B9BD-952D-8BEB93901BD5}"/>
              </a:ext>
            </a:extLst>
          </p:cNvPr>
          <p:cNvSpPr txBox="1"/>
          <p:nvPr/>
        </p:nvSpPr>
        <p:spPr>
          <a:xfrm>
            <a:off x="420333" y="1961044"/>
            <a:ext cx="4453507" cy="3046988"/>
          </a:xfrm>
          <a:prstGeom prst="rect">
            <a:avLst/>
          </a:prstGeom>
          <a:noFill/>
        </p:spPr>
        <p:txBody>
          <a:bodyPr wrap="square">
            <a:spAutoFit/>
          </a:bodyPr>
          <a:lstStyle/>
          <a:p>
            <a:pPr marL="0" indent="0" algn="ctr">
              <a:buNone/>
            </a:pPr>
            <a:r>
              <a:rPr lang="it-IT" sz="2400" dirty="0">
                <a:latin typeface="Franklin Gothic Book" panose="020B0503020102020204" pitchFamily="34" charset="0"/>
              </a:rPr>
              <a:t>I punti di forza che abbiamo riscontrato  è quello della creazione di un progetto che prevede delle attività di inclusione attiva per i soggetti svantaggiati, percorsi e attività di coaching e di formazione delle idee.</a:t>
            </a:r>
            <a:endParaRPr lang="it-IT" sz="1600" dirty="0">
              <a:latin typeface="Franklin Gothic Book" panose="020B0503020102020204" pitchFamily="34" charset="0"/>
            </a:endParaRPr>
          </a:p>
        </p:txBody>
      </p:sp>
    </p:spTree>
    <p:extLst>
      <p:ext uri="{BB962C8B-B14F-4D97-AF65-F5344CB8AC3E}">
        <p14:creationId xmlns:p14="http://schemas.microsoft.com/office/powerpoint/2010/main" val="3410234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52000">
              <a:srgbClr val="A6D6ED"/>
            </a:gs>
            <a:gs pos="75000">
              <a:schemeClr val="accent1">
                <a:lumMod val="45000"/>
                <a:lumOff val="55000"/>
              </a:schemeClr>
            </a:gs>
            <a:gs pos="69000">
              <a:schemeClr val="accent1">
                <a:lumMod val="45000"/>
                <a:lumOff val="55000"/>
              </a:schemeClr>
            </a:gs>
            <a:gs pos="99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17E970-6F02-FDCC-1B75-B13FB7E79E2D}"/>
              </a:ext>
            </a:extLst>
          </p:cNvPr>
          <p:cNvSpPr>
            <a:spLocks noGrp="1"/>
          </p:cNvSpPr>
          <p:nvPr>
            <p:ph type="title"/>
          </p:nvPr>
        </p:nvSpPr>
        <p:spPr>
          <a:xfrm>
            <a:off x="838200" y="1"/>
            <a:ext cx="10515600" cy="1490132"/>
          </a:xfrm>
        </p:spPr>
        <p:txBody>
          <a:bodyPr>
            <a:normAutofit/>
          </a:bodyPr>
          <a:lstStyle/>
          <a:p>
            <a:pPr algn="ctr"/>
            <a:r>
              <a:rPr lang="it-IT" sz="4000" b="1" dirty="0">
                <a:latin typeface="Franklin Gothic Book" panose="020B0503020102020204" pitchFamily="34" charset="0"/>
              </a:rPr>
              <a:t>CASO D’USO – ACCORDI CON L’AZIENDA </a:t>
            </a:r>
          </a:p>
        </p:txBody>
      </p:sp>
      <p:sp>
        <p:nvSpPr>
          <p:cNvPr id="3" name="Segnaposto contenuto 2">
            <a:extLst>
              <a:ext uri="{FF2B5EF4-FFF2-40B4-BE49-F238E27FC236}">
                <a16:creationId xmlns:a16="http://schemas.microsoft.com/office/drawing/2014/main" id="{076CC338-C557-13DA-0860-90D84CFF6F55}"/>
              </a:ext>
            </a:extLst>
          </p:cNvPr>
          <p:cNvSpPr>
            <a:spLocks noGrp="1"/>
          </p:cNvSpPr>
          <p:nvPr>
            <p:ph idx="1"/>
          </p:nvPr>
        </p:nvSpPr>
        <p:spPr>
          <a:xfrm>
            <a:off x="838200" y="1825625"/>
            <a:ext cx="10515600" cy="4351338"/>
          </a:xfrm>
        </p:spPr>
        <p:txBody>
          <a:bodyPr>
            <a:noAutofit/>
          </a:bodyPr>
          <a:lstStyle/>
          <a:p>
            <a:pPr marL="0" indent="0">
              <a:buNone/>
            </a:pPr>
            <a:r>
              <a:rPr lang="it-IT" sz="2200" dirty="0">
                <a:latin typeface="Franklin Gothic Book" panose="020B0503020102020204" pitchFamily="34" charset="0"/>
              </a:rPr>
              <a:t>Le aziende possono iscriversi, alla piattaforma, offrendo un posto di lavoro oppure degli alloggi. Per fare ciò le aziende che cercano personale si ridirezionano sulla nostra pagina web, cliccano sul pulsante registrati e scelgono una delle due opzioni:</a:t>
            </a:r>
          </a:p>
          <a:p>
            <a:pPr marL="0" indent="0">
              <a:buNone/>
            </a:pPr>
            <a:r>
              <a:rPr lang="it-IT" sz="2200" dirty="0">
                <a:latin typeface="Franklin Gothic Book" panose="020B0503020102020204" pitchFamily="34" charset="0"/>
              </a:rPr>
              <a:t>1. Utente</a:t>
            </a:r>
          </a:p>
          <a:p>
            <a:pPr marL="0" indent="0">
              <a:buNone/>
            </a:pPr>
            <a:r>
              <a:rPr lang="it-IT" sz="2200" dirty="0">
                <a:latin typeface="Franklin Gothic Book" panose="020B0503020102020204" pitchFamily="34" charset="0"/>
              </a:rPr>
              <a:t>2. Azienda lavoro</a:t>
            </a:r>
          </a:p>
          <a:p>
            <a:pPr marL="0" indent="0">
              <a:buNone/>
            </a:pPr>
            <a:r>
              <a:rPr lang="it-IT" sz="2200" dirty="0">
                <a:latin typeface="Franklin Gothic Book" panose="020B0503020102020204" pitchFamily="34" charset="0"/>
              </a:rPr>
              <a:t>3. Azienda alloggio</a:t>
            </a:r>
          </a:p>
          <a:p>
            <a:pPr marL="0" indent="0">
              <a:buNone/>
            </a:pPr>
            <a:r>
              <a:rPr lang="it-IT" sz="2200" dirty="0">
                <a:latin typeface="Franklin Gothic Book" panose="020B0503020102020204" pitchFamily="34" charset="0"/>
              </a:rPr>
              <a:t>L’azienda potrà scegliere l’opzione 2 oppure 3, dove il sistema mostrerà una </a:t>
            </a:r>
            <a:r>
              <a:rPr lang="it-IT" sz="2200" dirty="0" err="1">
                <a:latin typeface="Franklin Gothic Book" panose="020B0503020102020204" pitchFamily="34" charset="0"/>
              </a:rPr>
              <a:t>form</a:t>
            </a:r>
            <a:r>
              <a:rPr lang="it-IT" sz="2200" dirty="0">
                <a:latin typeface="Franklin Gothic Book" panose="020B0503020102020204" pitchFamily="34" charset="0"/>
              </a:rPr>
              <a:t> dedicato, in cui verranno inserite le varie informazioni. Se l’iscrizione viene effettuata da un’azienda che offre un lavoro, oltre ad inserire i propri dati, dovrà inserire il titolo di studio minimo per assumere del personale.</a:t>
            </a:r>
          </a:p>
          <a:p>
            <a:pPr marL="0" indent="0">
              <a:buNone/>
            </a:pPr>
            <a:r>
              <a:rPr lang="it-IT" sz="2200" dirty="0">
                <a:latin typeface="Franklin Gothic Book" panose="020B0503020102020204" pitchFamily="34" charset="0"/>
              </a:rPr>
              <a:t>Per confermare l’iscrizione l’azienda selezionerà il pulsante “ISCRIVIMI” in caso contrario selezionerà il pulsante “ANNULLA”.</a:t>
            </a:r>
          </a:p>
        </p:txBody>
      </p:sp>
    </p:spTree>
    <p:extLst>
      <p:ext uri="{BB962C8B-B14F-4D97-AF65-F5344CB8AC3E}">
        <p14:creationId xmlns:p14="http://schemas.microsoft.com/office/powerpoint/2010/main" val="2819998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52000">
              <a:srgbClr val="A6D6ED"/>
            </a:gs>
            <a:gs pos="75000">
              <a:schemeClr val="accent1">
                <a:lumMod val="45000"/>
                <a:lumOff val="55000"/>
              </a:schemeClr>
            </a:gs>
            <a:gs pos="69000">
              <a:schemeClr val="accent1">
                <a:lumMod val="45000"/>
                <a:lumOff val="55000"/>
              </a:schemeClr>
            </a:gs>
            <a:gs pos="99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17E970-6F02-FDCC-1B75-B13FB7E79E2D}"/>
              </a:ext>
            </a:extLst>
          </p:cNvPr>
          <p:cNvSpPr>
            <a:spLocks noGrp="1"/>
          </p:cNvSpPr>
          <p:nvPr>
            <p:ph type="title"/>
          </p:nvPr>
        </p:nvSpPr>
        <p:spPr>
          <a:xfrm>
            <a:off x="838200" y="1"/>
            <a:ext cx="10515600" cy="1523999"/>
          </a:xfrm>
        </p:spPr>
        <p:txBody>
          <a:bodyPr>
            <a:normAutofit/>
          </a:bodyPr>
          <a:lstStyle/>
          <a:p>
            <a:pPr algn="ctr"/>
            <a:r>
              <a:rPr lang="it-IT" sz="4000" b="1" dirty="0">
                <a:latin typeface="Franklin Gothic Book" panose="020B0503020102020204" pitchFamily="34" charset="0"/>
              </a:rPr>
              <a:t>COLLEGAMENTO – Paper sketch</a:t>
            </a:r>
          </a:p>
        </p:txBody>
      </p:sp>
      <p:pic>
        <p:nvPicPr>
          <p:cNvPr id="9" name="Segnaposto contenuto 8">
            <a:extLst>
              <a:ext uri="{FF2B5EF4-FFF2-40B4-BE49-F238E27FC236}">
                <a16:creationId xmlns:a16="http://schemas.microsoft.com/office/drawing/2014/main" id="{D5BBC184-AFC6-97BD-7413-A3D3697EB2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9515" y="1690688"/>
            <a:ext cx="4575629" cy="3253780"/>
          </a:xfrm>
        </p:spPr>
      </p:pic>
      <p:pic>
        <p:nvPicPr>
          <p:cNvPr id="15" name="Immagine 14">
            <a:extLst>
              <a:ext uri="{FF2B5EF4-FFF2-40B4-BE49-F238E27FC236}">
                <a16:creationId xmlns:a16="http://schemas.microsoft.com/office/drawing/2014/main" id="{0EF298E9-6AD2-6E07-AE12-D719CCA31C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8172" y="3239095"/>
            <a:ext cx="4575628" cy="3253780"/>
          </a:xfrm>
          <a:prstGeom prst="rect">
            <a:avLst/>
          </a:prstGeom>
        </p:spPr>
      </p:pic>
    </p:spTree>
    <p:extLst>
      <p:ext uri="{BB962C8B-B14F-4D97-AF65-F5344CB8AC3E}">
        <p14:creationId xmlns:p14="http://schemas.microsoft.com/office/powerpoint/2010/main" val="735130155"/>
      </p:ext>
    </p:extLst>
  </p:cSld>
  <p:clrMapOvr>
    <a:masterClrMapping/>
  </p:clrMapOvr>
</p:sld>
</file>

<file path=ppt/theme/theme1.xml><?xml version="1.0" encoding="utf-8"?>
<a:theme xmlns:a="http://schemas.openxmlformats.org/drawingml/2006/main" name="Office Theme">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801EC2DBAD61E499DC6639A15CA2857" ma:contentTypeVersion="14" ma:contentTypeDescription="Creare un nuovo documento." ma:contentTypeScope="" ma:versionID="a022da86fe9951ddfd0b6bf5c117b6f6">
  <xsd:schema xmlns:xsd="http://www.w3.org/2001/XMLSchema" xmlns:xs="http://www.w3.org/2001/XMLSchema" xmlns:p="http://schemas.microsoft.com/office/2006/metadata/properties" xmlns:ns2="29227b28-5473-4434-901b-56ed82baee3b" xmlns:ns3="39c9f82a-f897-480e-8ad9-3de59ca2f162" targetNamespace="http://schemas.microsoft.com/office/2006/metadata/properties" ma:root="true" ma:fieldsID="2fa40dbdaec7f62e9fc09c246059157f" ns2:_="" ns3:_="">
    <xsd:import namespace="29227b28-5473-4434-901b-56ed82baee3b"/>
    <xsd:import namespace="39c9f82a-f897-480e-8ad9-3de59ca2f16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LengthInSeconds" minOccurs="0"/>
                <xsd:element ref="ns3:SharedWithUsers" minOccurs="0"/>
                <xsd:element ref="ns3:SharedWithDetail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227b28-5473-4434-901b-56ed82baee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Location" ma:index="18" nillable="true" ma:displayName="Location" ma:internalName="MediaServiceLocation" ma:readOnly="true">
      <xsd:simpleType>
        <xsd:restriction base="dms:Text"/>
      </xsd:simpleType>
    </xsd:element>
    <xsd:element name="lcf76f155ced4ddcb4097134ff3c332f" ma:index="20" nillable="true" ma:taxonomy="true" ma:internalName="lcf76f155ced4ddcb4097134ff3c332f" ma:taxonomyFieldName="MediaServiceImageTags" ma:displayName="Tag immagine" ma:readOnly="false" ma:fieldId="{5cf76f15-5ced-4ddc-b409-7134ff3c332f}" ma:taxonomyMulti="true" ma:sspId="15f82a6a-8e37-4253-84f4-d1f37f674186"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9c9f82a-f897-480e-8ad9-3de59ca2f162" elementFormDefault="qualified">
    <xsd:import namespace="http://schemas.microsoft.com/office/2006/documentManagement/types"/>
    <xsd:import namespace="http://schemas.microsoft.com/office/infopath/2007/PartnerControls"/>
    <xsd:element name="SharedWithUsers" ma:index="16"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Condiviso con dettagli" ma:internalName="SharedWithDetails" ma:readOnly="true">
      <xsd:simpleType>
        <xsd:restriction base="dms:Note">
          <xsd:maxLength value="255"/>
        </xsd:restriction>
      </xsd:simpleType>
    </xsd:element>
    <xsd:element name="TaxCatchAll" ma:index="21" nillable="true" ma:displayName="Taxonomy Catch All Column" ma:hidden="true" ma:list="{0e834814-298c-4443-a27e-b5a38ccc77a6}" ma:internalName="TaxCatchAll" ma:showField="CatchAllData" ma:web="39c9f82a-f897-480e-8ad9-3de59ca2f16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29227b28-5473-4434-901b-56ed82baee3b">
      <Terms xmlns="http://schemas.microsoft.com/office/infopath/2007/PartnerControls"/>
    </lcf76f155ced4ddcb4097134ff3c332f>
    <TaxCatchAll xmlns="39c9f82a-f897-480e-8ad9-3de59ca2f16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0D4B2CA-1D5B-4C65-BA71-3B3C63BD6B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227b28-5473-4434-901b-56ed82baee3b"/>
    <ds:schemaRef ds:uri="39c9f82a-f897-480e-8ad9-3de59ca2f1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DC123EF-FF9C-4C3B-A521-E16283E25140}">
  <ds:schemaRefs>
    <ds:schemaRef ds:uri="http://schemas.microsoft.com/office/2006/metadata/properties"/>
    <ds:schemaRef ds:uri="http://schemas.microsoft.com/office/infopath/2007/PartnerControls"/>
    <ds:schemaRef ds:uri="29227b28-5473-4434-901b-56ed82baee3b"/>
    <ds:schemaRef ds:uri="39c9f82a-f897-480e-8ad9-3de59ca2f162"/>
  </ds:schemaRefs>
</ds:datastoreItem>
</file>

<file path=customXml/itemProps3.xml><?xml version="1.0" encoding="utf-8"?>
<ds:datastoreItem xmlns:ds="http://schemas.openxmlformats.org/officeDocument/2006/customXml" ds:itemID="{6A4422F3-2EC5-46C6-95F9-B29C873093D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307</TotalTime>
  <Words>1128</Words>
  <Application>Microsoft Office PowerPoint</Application>
  <PresentationFormat>Widescreen</PresentationFormat>
  <Paragraphs>108</Paragraphs>
  <Slides>23</Slides>
  <Notes>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23</vt:i4>
      </vt:variant>
    </vt:vector>
  </HeadingPairs>
  <TitlesOfParts>
    <vt:vector size="31" baseType="lpstr">
      <vt:lpstr>SimSun</vt:lpstr>
      <vt:lpstr>-apple-system</vt:lpstr>
      <vt:lpstr>Arial</vt:lpstr>
      <vt:lpstr>Calibri</vt:lpstr>
      <vt:lpstr>Calibri Light</vt:lpstr>
      <vt:lpstr>Franklin Gothic Book</vt:lpstr>
      <vt:lpstr>Segoe UI</vt:lpstr>
      <vt:lpstr>Office Theme</vt:lpstr>
      <vt:lpstr> </vt:lpstr>
      <vt:lpstr>IL PROBLEMA AFFRONTATO​</vt:lpstr>
      <vt:lpstr>IL PROFILO UTENTE - “Direttrice Associazione”  </vt:lpstr>
      <vt:lpstr>DESCRIZIONE DEI TASK</vt:lpstr>
      <vt:lpstr>ANALISI CONTESTO – TABELLA QUESTIONARI</vt:lpstr>
      <vt:lpstr>ELENCO DEI REQUISITI DERIVATI PER IL SISTEMA DA PROGETTARE</vt:lpstr>
      <vt:lpstr>PRO E CONTRO DI UN SISTEMA</vt:lpstr>
      <vt:lpstr>CASO D’USO – ACCORDI CON L’AZIENDA </vt:lpstr>
      <vt:lpstr>COLLEGAMENTO – Paper sketch</vt:lpstr>
      <vt:lpstr>COLLEGAMENTO – Paper sketch</vt:lpstr>
      <vt:lpstr>COLLEGAMENTO – Paper sketch</vt:lpstr>
      <vt:lpstr>COLLEGAMENTO – Paper sketch</vt:lpstr>
      <vt:lpstr>COGNITIVE WALKTHROUGHT</vt:lpstr>
      <vt:lpstr>COGNITIVE WALKTHROUGHT</vt:lpstr>
      <vt:lpstr>COGNITIVE WALKTHROUGHT</vt:lpstr>
      <vt:lpstr>COGNITIVE WALKTHROUGHT</vt:lpstr>
      <vt:lpstr>COGNITIVE WALKTHROUGHT</vt:lpstr>
      <vt:lpstr>COGNITIVE WALKTHROUGHT</vt:lpstr>
      <vt:lpstr>VALUTAZIONE EURISTICA (1/2)</vt:lpstr>
      <vt:lpstr>VALUTAZIONE EURISTICA (2/2)</vt:lpstr>
      <vt:lpstr>MODIFICHE</vt:lpstr>
      <vt:lpstr>TECNICA DEL MAGO DI OZ</vt:lpstr>
      <vt:lpstr>PROTOTIPO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GIUSEPPE SABIA</dc:creator>
  <cp:lastModifiedBy>MICHELE DEL MASTRO</cp:lastModifiedBy>
  <cp:revision>11</cp:revision>
  <dcterms:created xsi:type="dcterms:W3CDTF">2022-05-30T09:35:57Z</dcterms:created>
  <dcterms:modified xsi:type="dcterms:W3CDTF">2022-06-01T13:54:18Z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0x0101007801EC2DBAD61E499DC6639A15CA2857</vt:lpwstr>
  </property>
  <property fmtid="{D5CDD505-2E9C-101B-9397-08002B2CF9AE}" pid="3" name="MediaServiceImageTags">
    <vt:lpwstr/>
  </property>
</Properties>
</file>