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vnd.openxmlformats-officedocument.spreadsheetml.sheet" Extension="xlsx"/>
  <Default ContentType="application/xml" Extension="xml"/>
  <Override ContentType="application/vnd.openxmlformats-officedocument.custom-properties+xml" PartName="/docProps/custom.xml"/>
  <Override ContentType="application/vnd.openxmlformats-officedocument.customXmlProperties+xml" PartName="/customXml/itemProps1.xml"/>
  <Override ContentType="application/vnd.openxmlformats-officedocument.customXmlProperties+xml" PartName="/customXml/itemProps2.xml"/>
  <Override ContentType="application/vnd.openxmlformats-officedocument.customXmlProperties+xml" PartName="/customXml/itemProps3.xml"/>
  <Override ContentType="application/vnd.openxmlformats-officedocument.drawingml.chart+xml" PartName="/ppt/charts/chart1.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5" Target="ppt/presentation.xml" Type="http://schemas.openxmlformats.org/officeDocument/2006/relationships/officeDocument"/><Relationship Id="rId4" Target="docProps/custom.xml" Type="http://schemas.openxmlformats.org/officeDocument/2006/relationships/custom-properties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DC"/>
    <a:srgbClr val="E8DCCA"/>
    <a:srgbClr val="CCFFFF"/>
    <a:srgbClr val="1EA0A0"/>
    <a:srgbClr val="FFFFCC"/>
    <a:srgbClr val="ABC2E5"/>
    <a:srgbClr val="AAC2E5"/>
    <a:srgbClr val="A6D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autoAdjust="0" sz="15308"/>
    <p:restoredTop sz="94660"/>
  </p:normalViewPr>
  <p:slideViewPr>
    <p:cSldViewPr snapToGrid="0">
      <p:cViewPr varScale="1">
        <p:scale>
          <a:sx d="100" n="82"/>
          <a:sy d="100" n="82"/>
        </p:scale>
        <p:origin x="706" y="7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 standalone="yes"?><Relationships xmlns="http://schemas.openxmlformats.org/package/2006/relationships"><Relationship Id="rId38" Target="slides/slide29.xml" Type="http://schemas.openxmlformats.org/officeDocument/2006/relationships/slide"/><Relationship Id="rId37" Target="slides/slide28.xml" Type="http://schemas.openxmlformats.org/officeDocument/2006/relationships/slide"/><Relationship Id="rId36" Target="slides/slide27.xml" Type="http://schemas.openxmlformats.org/officeDocument/2006/relationships/slide"/><Relationship Id="rId35" Target="slides/slide26.xml" Type="http://schemas.openxmlformats.org/officeDocument/2006/relationships/slide"/><Relationship Id="rId34" Target="slides/slide25.xml" Type="http://schemas.openxmlformats.org/officeDocument/2006/relationships/slide"/><Relationship Id="rId33" Target="slides/slide24.xml" Type="http://schemas.openxmlformats.org/officeDocument/2006/relationships/slide"/><Relationship Id="rId32" Target="slides/slide23.xml" Type="http://schemas.openxmlformats.org/officeDocument/2006/relationships/slide"/><Relationship Id="rId31" Target="slides/slide22.xml" Type="http://schemas.openxmlformats.org/officeDocument/2006/relationships/slide"/><Relationship Id="rId30" Target="slides/slide21.xml" Type="http://schemas.openxmlformats.org/officeDocument/2006/relationships/slide"/><Relationship Id="rId27" Target="slides/slide18.xml" Type="http://schemas.openxmlformats.org/officeDocument/2006/relationships/slide"/><Relationship Id="rId26" Target="slides/slide17.xml" Type="http://schemas.openxmlformats.org/officeDocument/2006/relationships/slide"/><Relationship Id="rId25" Target="slides/slide16.xml" Type="http://schemas.openxmlformats.org/officeDocument/2006/relationships/slide"/><Relationship Id="rId24" Target="slides/slide15.xml" Type="http://schemas.openxmlformats.org/officeDocument/2006/relationships/slide"/><Relationship Id="rId21" Target="slides/slide12.xml" Type="http://schemas.openxmlformats.org/officeDocument/2006/relationships/slide"/><Relationship Id="rId19" Target="slides/slide10.xml" Type="http://schemas.openxmlformats.org/officeDocument/2006/relationships/slide"/><Relationship Id="rId20" Target="slides/slide11.xml" Type="http://schemas.openxmlformats.org/officeDocument/2006/relationships/slide"/><Relationship Id="rId18" Target="slides/slide9.xml" Type="http://schemas.openxmlformats.org/officeDocument/2006/relationships/slide"/><Relationship Id="rId17" Target="slides/slide8.xml" Type="http://schemas.openxmlformats.org/officeDocument/2006/relationships/slide"/><Relationship Id="rId16" Target="slides/slide7.xml" Type="http://schemas.openxmlformats.org/officeDocument/2006/relationships/slide"/><Relationship Id="rId15" Target="slides/slide6.xml" Type="http://schemas.openxmlformats.org/officeDocument/2006/relationships/slide"/><Relationship Id="rId14" Target="slides/slide5.xml" Type="http://schemas.openxmlformats.org/officeDocument/2006/relationships/slide"/><Relationship Id="rId13" Target="slides/slide4.xml" Type="http://schemas.openxmlformats.org/officeDocument/2006/relationships/slide"/><Relationship Id="rId12" Target="slides/slide3.xml" Type="http://schemas.openxmlformats.org/officeDocument/2006/relationships/slide"/><Relationship Id="rId11" Target="slides/slide2.xml" Type="http://schemas.openxmlformats.org/officeDocument/2006/relationships/slide"/><Relationship Id="rId10" Target="slides/slide1.xml" Type="http://schemas.openxmlformats.org/officeDocument/2006/relationships/slide"/><Relationship Id="rId9" Target="notesMasters/notesMaster1.xml" Type="http://schemas.openxmlformats.org/officeDocument/2006/relationships/notesMaster"/><Relationship Id="rId8" Target="slideMasters/slideMaster1.xml" Type="http://schemas.openxmlformats.org/officeDocument/2006/relationships/slideMaster"/><Relationship Id="rId7" Target="../customXml/item2.xml" Type="http://schemas.openxmlformats.org/officeDocument/2006/relationships/customXml"/><Relationship Id="rId6" Target="../customXml/item1.xml" Type="http://schemas.openxmlformats.org/officeDocument/2006/relationships/customXml"/><Relationship Id="rId5" Target="../customXml/item3.xml" Type="http://schemas.openxmlformats.org/officeDocument/2006/relationships/customXml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3" Target="slides/slide14.xml" Type="http://schemas.openxmlformats.org/officeDocument/2006/relationships/slide"/><Relationship Id="rId29" Target="slides/slide20.xml" Type="http://schemas.openxmlformats.org/officeDocument/2006/relationships/slide"/><Relationship Id="rId2" Target="viewProps.xml" Type="http://schemas.openxmlformats.org/officeDocument/2006/relationships/viewProps"/><Relationship Id="rId22" Target="slides/slide13.xml" Type="http://schemas.openxmlformats.org/officeDocument/2006/relationships/slide"/><Relationship Id="rId28" Target="slides/slide19.xml" Type="http://schemas.openxmlformats.org/officeDocument/2006/relationships/slide"/><Relationship Id="rId1" Target="theme/theme1.xml" Type="http://schemas.openxmlformats.org/officeDocument/2006/relationships/theme"/></Relationships>
</file>

<file path=ppt/charts/_rels/chart1.xml.rels><?xml version="1.0" encoding="UTF-8" standalone="yes"?><Relationships xmlns="http://schemas.openxmlformats.org/package/2006/relationships"><Relationship Id="rId1" Target="../embeddings/Microsoft_Excel_Worksheet.xlsx" Type="http://schemas.openxmlformats.org/officeDocument/2006/relationships/package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c:style val="2"/>
  <c:chart>
    <c:title>
      <c:tx>
        <c:rich>
          <a:bodyPr anchor="ctr" anchorCtr="1" numCol="1" rot="0" spcFirstLastPara="1" vert="horz" vertOverflow="ellipsis" wrap="square"/>
          <a:lstStyle/>
          <a:p>
            <a:pPr>
              <a:defRPr b="1" baseline="0" i="0" kern="1200" strike="noStrike" sz="2128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dirty="0" lang="en-US"/>
              <a:t>TASK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011028359"/>
          <c:y val="0.1019305771"/>
          <c:w val="0.6429464244"/>
          <c:h val="0.777325380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algn="ctr" blurRad="57150" dir="5400000" dist="19050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Foglio1!$A$2:$A$5</c:f>
              <c:strCache>
                <c:ptCount val="4"/>
                <c:pt idx="0">
                  <c:v>Accordi con le aziende</c:v>
                </c:pt>
                <c:pt idx="1">
                  <c:v>Creazione profilo uente</c:v>
                </c:pt>
                <c:pt idx="2">
                  <c:v>Ricerca lavoro</c:v>
                </c:pt>
                <c:pt idx="3">
                  <c:v>Ricerca alloggi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10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E9-431E-8526-06021FC159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321967280"/>
        <c:axId val="321963120"/>
      </c:barChart>
      <c:catAx>
        <c:axId val="321967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algn="ctr" cap="flat" cmpd="sng" w="12700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anchor="ctr" anchorCtr="1" numCol="1" rot="-60000000" spcFirstLastPara="1" vert="horz" vertOverflow="ellipsis" wrap="square"/>
          <a:lstStyle/>
          <a:p>
            <a:pPr>
              <a:defRPr b="0" baseline="0" i="0" kern="1200" strike="noStrike" sz="1197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altLang="it-IT" lang="it-IT"/>
          </a:p>
        </c:txPr>
        <c:crossAx val="321963120"/>
        <c:crosses val="autoZero"/>
        <c:auto val="1"/>
        <c:noMultiLvlLbl val="0"/>
        <c:lblAlgn val="ctr"/>
        <c:lblOffset val="100"/>
      </c:catAx>
      <c:valAx>
        <c:axId val="321963120"/>
        <c:scaling>
          <c:orientation val="minMax"/>
        </c:scaling>
        <c:delete val="0"/>
        <c:axPos val="b"/>
        <c:majorGridlines>
          <c:spPr>
            <a:ln algn="ctr" cap="flat" cmpd="sng" w="9525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anchor="ctr" anchorCtr="1" numCol="1" rot="-60000000" spcFirstLastPara="1" vert="horz" vertOverflow="ellipsis" wrap="square"/>
          <a:lstStyle/>
          <a:p>
            <a:pPr>
              <a:defRPr b="0" baseline="0" i="0" kern="1200" strike="noStrike" sz="1197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altLang="it-IT" lang="it-IT"/>
          </a:p>
        </c:txPr>
        <c:crossAx val="321967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 numCol="1"/>
    <a:lstStyle/>
    <a:p>
      <a:pPr>
        <a:defRPr/>
      </a:pPr>
      <a:endParaRPr altLang="it-IT" lang="it-IT"/>
    </a:p>
  </c:txPr>
  <c:externalData r:id="rId1">
    <c:autoUpdate val="0"/>
  </c:externalData>
</c:chartSpace>
</file>

<file path=ppt/notesMasters/_rels/notesMaster1.xml.rels><?xml version="1.0" encoding="UTF-8" standalone="yes"?>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>
              <a:defRPr sz="1200"/>
            </a:lvl1pPr>
          </a:lstStyle>
          <a:p>
            <a:endParaRPr altLang="it-IT" lang="it-IT"/>
          </a:p>
        </p:txBody>
      </p:sp>
      <p:sp>
        <p:nvSpPr>
          <p:cNvPr id="3" name="Segnaposto data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>
              <a:defRPr sz="1200"/>
            </a:lvl1pPr>
          </a:lstStyle>
          <a:p>
            <a:fld id="{093437D3-F2CF-433B-BF72-6CA423E772E8}" type="datetimeFigureOut">
              <a:rPr altLang="it-IT" lang="it-IT" smtClean="0"/>
              <a:t>06/06/2022</a:t>
            </a:fld>
            <a:endParaRPr altLang="it-IT" lang="it-IT"/>
          </a:p>
        </p:txBody>
      </p:sp>
      <p:sp>
        <p:nvSpPr>
          <p:cNvPr id="4" name="Segnaposto immagine diapositiva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numCol="1" rIns="91440" rtlCol="0" tIns="45720" vert="horz"/>
          <a:lstStyle/>
          <a:p>
            <a:endParaRPr altLang="it-IT" lang="it-IT"/>
          </a:p>
        </p:txBody>
      </p:sp>
      <p:sp>
        <p:nvSpPr>
          <p:cNvPr id="5" name="Segnaposto note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numCol="1" rIns="91440" rtlCol="0" tIns="45720" vert="horz"/>
          <a:lstStyle/>
          <a:p>
            <a:pPr lvl="0"/>
            <a:r>
              <a:rPr altLang="it-IT" lang="it-IT"/>
              <a:t>Fare clic per modificare gli stili del testo dello schema</a:t>
            </a:r>
          </a:p>
          <a:p>
            <a:pPr lvl="1"/>
            <a:r>
              <a:rPr altLang="it-IT" lang="it-IT"/>
              <a:t>Secondo livello</a:t>
            </a:r>
          </a:p>
          <a:p>
            <a:pPr lvl="2"/>
            <a:r>
              <a:rPr altLang="it-IT" lang="it-IT"/>
              <a:t>Terzo livello</a:t>
            </a:r>
          </a:p>
          <a:p>
            <a:pPr lvl="3"/>
            <a:r>
              <a:rPr altLang="it-IT" lang="it-IT"/>
              <a:t>Quarto livello</a:t>
            </a:r>
          </a:p>
          <a:p>
            <a:pPr lvl="4"/>
            <a:r>
              <a:rPr altLang="it-IT"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>
              <a:defRPr sz="1200"/>
            </a:lvl1pPr>
          </a:lstStyle>
          <a:p>
            <a:endParaRPr altLang="it-IT"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1200"/>
            </a:lvl1pPr>
          </a:lstStyle>
          <a:p>
            <a:fld id="{98013CFF-1CAC-4CB6-9EC0-0C8611B7FC78}" type="slidenum">
              <a:rPr altLang="it-IT" lang="it-IT" smtClean="0"/>
              <a:t>‹N›</a:t>
            </a:fld>
            <a:endParaRPr altLang="it-IT" lang="it-IT"/>
          </a:p>
        </p:txBody>
      </p:sp>
    </p:spTree>
    <p:extLst>
      <p:ext uri="{BB962C8B-B14F-4D97-AF65-F5344CB8AC3E}">
        <p14:creationId xmlns:p14="http://schemas.microsoft.com/office/powerpoint/2010/main" val="3465046595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 numCol="1"/>
          <a:lstStyle>
            <a:lvl1pPr algn="ctr">
              <a:defRPr sz="6000"/>
            </a:lvl1pPr>
          </a:lstStyle>
          <a:p>
            <a:r>
              <a:rPr altLang="it-IT" lang="it-IT"/>
              <a:t>Fare clic per modificare lo stile del titolo dello schema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it-IT" lang="it-IT"/>
              <a:t>Fare clic per modificare lo stile del sottotitolo dello schema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2C75E2C7-D69C-4754-8578-EDC027BA08C1}" type="datetimeFigureOut">
              <a:rPr altLang="it-IT" lang="it-IT" smtClean="0"/>
              <a:t>06/06/2022</a:t>
            </a:fld>
            <a:endParaRPr altLang="it-IT" lang="it-IT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it-IT" lang="it-IT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5206993-DF11-4E50-88D2-F1ED037E9267}" type="slidenum">
              <a:rPr altLang="it-IT" lang="it-IT" smtClean="0"/>
              <a:t>‹N›</a:t>
            </a:fld>
            <a:endParaRPr altLang="it-IT" lang="it-IT"/>
          </a:p>
        </p:txBody>
      </p:sp>
    </p:spTree>
    <p:extLst>
      <p:ext uri="{BB962C8B-B14F-4D97-AF65-F5344CB8AC3E}">
        <p14:creationId xmlns:p14="http://schemas.microsoft.com/office/powerpoint/2010/main" val="24661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it-IT" lang="it-IT"/>
              <a:t>Fare clic per modificare lo stile del titolo dello schema</a:t>
            </a:r>
            <a:endParaRPr dirty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altLang="it-IT" lang="it-IT"/>
              <a:t>Fare clic per modificare gli stili del testo dello schema</a:t>
            </a:r>
          </a:p>
          <a:p>
            <a:pPr lvl="1"/>
            <a:r>
              <a:rPr altLang="it-IT" lang="it-IT"/>
              <a:t>Secondo livello</a:t>
            </a:r>
          </a:p>
          <a:p>
            <a:pPr lvl="2"/>
            <a:r>
              <a:rPr altLang="it-IT" lang="it-IT"/>
              <a:t>Terzo livello</a:t>
            </a:r>
          </a:p>
          <a:p>
            <a:pPr lvl="3"/>
            <a:r>
              <a:rPr altLang="it-IT" lang="it-IT"/>
              <a:t>Quarto livello</a:t>
            </a:r>
          </a:p>
          <a:p>
            <a:pPr lvl="4"/>
            <a:r>
              <a:rPr altLang="it-IT" lang="it-IT"/>
              <a:t>Quinto livello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2C75E2C7-D69C-4754-8578-EDC027BA08C1}" type="datetimeFigureOut">
              <a:rPr altLang="it-IT" lang="it-IT" smtClean="0"/>
              <a:t>06/06/2022</a:t>
            </a:fld>
            <a:endParaRPr altLang="it-IT" lang="it-IT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it-IT" lang="it-IT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5206993-DF11-4E50-88D2-F1ED037E9267}" type="slidenum">
              <a:rPr altLang="it-IT" lang="it-IT" smtClean="0"/>
              <a:t>‹N›</a:t>
            </a:fld>
            <a:endParaRPr altLang="it-IT" lang="it-IT"/>
          </a:p>
        </p:txBody>
      </p:sp>
    </p:spTree>
    <p:extLst>
      <p:ext uri="{BB962C8B-B14F-4D97-AF65-F5344CB8AC3E}">
        <p14:creationId xmlns:p14="http://schemas.microsoft.com/office/powerpoint/2010/main" val="72839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numCol="1" vert="eaVert"/>
          <a:lstStyle/>
          <a:p>
            <a:r>
              <a:rPr altLang="it-IT" lang="it-IT"/>
              <a:t>Fare clic per modificare lo stile del titolo dello schema</a:t>
            </a:r>
            <a:endParaRPr dirty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numCol="1" vert="eaVert"/>
          <a:lstStyle/>
          <a:p>
            <a:pPr lvl="0"/>
            <a:r>
              <a:rPr altLang="it-IT" lang="it-IT"/>
              <a:t>Fare clic per modificare gli stili del testo dello schema</a:t>
            </a:r>
          </a:p>
          <a:p>
            <a:pPr lvl="1"/>
            <a:r>
              <a:rPr altLang="it-IT" lang="it-IT"/>
              <a:t>Secondo livello</a:t>
            </a:r>
          </a:p>
          <a:p>
            <a:pPr lvl="2"/>
            <a:r>
              <a:rPr altLang="it-IT" lang="it-IT"/>
              <a:t>Terzo livello</a:t>
            </a:r>
          </a:p>
          <a:p>
            <a:pPr lvl="3"/>
            <a:r>
              <a:rPr altLang="it-IT" lang="it-IT"/>
              <a:t>Quarto livello</a:t>
            </a:r>
          </a:p>
          <a:p>
            <a:pPr lvl="4"/>
            <a:r>
              <a:rPr altLang="it-IT" lang="it-IT"/>
              <a:t>Quinto livello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2C75E2C7-D69C-4754-8578-EDC027BA08C1}" type="datetimeFigureOut">
              <a:rPr altLang="it-IT" lang="it-IT" smtClean="0"/>
              <a:t>06/06/2022</a:t>
            </a:fld>
            <a:endParaRPr altLang="it-IT" lang="it-IT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it-IT" lang="it-IT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5206993-DF11-4E50-88D2-F1ED037E9267}" type="slidenum">
              <a:rPr altLang="it-IT" lang="it-IT" smtClean="0"/>
              <a:t>‹N›</a:t>
            </a:fld>
            <a:endParaRPr altLang="it-IT" lang="it-IT"/>
          </a:p>
        </p:txBody>
      </p:sp>
    </p:spTree>
    <p:extLst>
      <p:ext uri="{BB962C8B-B14F-4D97-AF65-F5344CB8AC3E}">
        <p14:creationId xmlns:p14="http://schemas.microsoft.com/office/powerpoint/2010/main" val="211299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it-IT" lang="it-IT"/>
              <a:t>Fare clic per modificare lo stile del titolo dello schema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altLang="it-IT" lang="it-IT"/>
              <a:t>Fare clic per modificare gli stili del testo dello schema</a:t>
            </a:r>
          </a:p>
          <a:p>
            <a:pPr lvl="1"/>
            <a:r>
              <a:rPr altLang="it-IT" lang="it-IT"/>
              <a:t>Secondo livello</a:t>
            </a:r>
          </a:p>
          <a:p>
            <a:pPr lvl="2"/>
            <a:r>
              <a:rPr altLang="it-IT" lang="it-IT"/>
              <a:t>Terzo livello</a:t>
            </a:r>
          </a:p>
          <a:p>
            <a:pPr lvl="3"/>
            <a:r>
              <a:rPr altLang="it-IT" lang="it-IT"/>
              <a:t>Quarto livello</a:t>
            </a:r>
          </a:p>
          <a:p>
            <a:pPr lvl="4"/>
            <a:r>
              <a:rPr altLang="it-IT" lang="it-IT"/>
              <a:t>Quinto livello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2C75E2C7-D69C-4754-8578-EDC027BA08C1}" type="datetimeFigureOut">
              <a:rPr altLang="it-IT" lang="it-IT" smtClean="0"/>
              <a:t>06/06/2022</a:t>
            </a:fld>
            <a:endParaRPr altLang="it-IT" lang="it-IT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it-IT" lang="it-IT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5206993-DF11-4E50-88D2-F1ED037E9267}" type="slidenum">
              <a:rPr altLang="it-IT" lang="it-IT" smtClean="0"/>
              <a:t>‹N›</a:t>
            </a:fld>
            <a:endParaRPr altLang="it-IT" lang="it-IT"/>
          </a:p>
        </p:txBody>
      </p:sp>
    </p:spTree>
    <p:extLst>
      <p:ext uri="{BB962C8B-B14F-4D97-AF65-F5344CB8AC3E}">
        <p14:creationId xmlns:p14="http://schemas.microsoft.com/office/powerpoint/2010/main" val="126450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 numCol="1"/>
          <a:lstStyle>
            <a:lvl1pPr>
              <a:defRPr sz="6000"/>
            </a:lvl1pPr>
          </a:lstStyle>
          <a:p>
            <a:r>
              <a:rPr altLang="it-IT" lang="it-IT"/>
              <a:t>Fare clic per modificare lo stile del titolo dello schema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it-IT"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2C75E2C7-D69C-4754-8578-EDC027BA08C1}" type="datetimeFigureOut">
              <a:rPr altLang="it-IT" lang="it-IT" smtClean="0"/>
              <a:t>06/06/2022</a:t>
            </a:fld>
            <a:endParaRPr altLang="it-IT" lang="it-IT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it-IT" lang="it-IT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5206993-DF11-4E50-88D2-F1ED037E9267}" type="slidenum">
              <a:rPr altLang="it-IT" lang="it-IT" smtClean="0"/>
              <a:t>‹N›</a:t>
            </a:fld>
            <a:endParaRPr altLang="it-IT" lang="it-IT"/>
          </a:p>
        </p:txBody>
      </p:sp>
    </p:spTree>
    <p:extLst>
      <p:ext uri="{BB962C8B-B14F-4D97-AF65-F5344CB8AC3E}">
        <p14:creationId xmlns:p14="http://schemas.microsoft.com/office/powerpoint/2010/main" val="256970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it-IT" lang="it-IT"/>
              <a:t>Fare clic per modificare lo stile del titolo dello schema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altLang="it-IT" lang="it-IT"/>
              <a:t>Fare clic per modificare gli stili del testo dello schema</a:t>
            </a:r>
          </a:p>
          <a:p>
            <a:pPr lvl="1"/>
            <a:r>
              <a:rPr altLang="it-IT" lang="it-IT"/>
              <a:t>Secondo livello</a:t>
            </a:r>
          </a:p>
          <a:p>
            <a:pPr lvl="2"/>
            <a:r>
              <a:rPr altLang="it-IT" lang="it-IT"/>
              <a:t>Terzo livello</a:t>
            </a:r>
          </a:p>
          <a:p>
            <a:pPr lvl="3"/>
            <a:r>
              <a:rPr altLang="it-IT" lang="it-IT"/>
              <a:t>Quarto livello</a:t>
            </a:r>
          </a:p>
          <a:p>
            <a:pPr lvl="4"/>
            <a:r>
              <a:rPr altLang="it-IT" lang="it-IT"/>
              <a:t>Quinto livello</a:t>
            </a:r>
            <a:endParaRPr dirty="0"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altLang="it-IT" lang="it-IT"/>
              <a:t>Fare clic per modificare gli stili del testo dello schema</a:t>
            </a:r>
          </a:p>
          <a:p>
            <a:pPr lvl="1"/>
            <a:r>
              <a:rPr altLang="it-IT" lang="it-IT"/>
              <a:t>Secondo livello</a:t>
            </a:r>
          </a:p>
          <a:p>
            <a:pPr lvl="2"/>
            <a:r>
              <a:rPr altLang="it-IT" lang="it-IT"/>
              <a:t>Terzo livello</a:t>
            </a:r>
          </a:p>
          <a:p>
            <a:pPr lvl="3"/>
            <a:r>
              <a:rPr altLang="it-IT" lang="it-IT"/>
              <a:t>Quarto livello</a:t>
            </a:r>
          </a:p>
          <a:p>
            <a:pPr lvl="4"/>
            <a:r>
              <a:rPr altLang="it-IT" lang="it-IT"/>
              <a:t>Quinto livello</a:t>
            </a:r>
            <a:endParaRPr dirty="0"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2C75E2C7-D69C-4754-8578-EDC027BA08C1}" type="datetimeFigureOut">
              <a:rPr altLang="it-IT" lang="it-IT" smtClean="0"/>
              <a:t>06/06/2022</a:t>
            </a:fld>
            <a:endParaRPr altLang="it-IT" lang="it-IT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it-IT" lang="it-IT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5206993-DF11-4E50-88D2-F1ED037E9267}" type="slidenum">
              <a:rPr altLang="it-IT" lang="it-IT" smtClean="0"/>
              <a:t>‹N›</a:t>
            </a:fld>
            <a:endParaRPr altLang="it-IT" lang="it-IT"/>
          </a:p>
        </p:txBody>
      </p:sp>
    </p:spTree>
    <p:extLst>
      <p:ext uri="{BB962C8B-B14F-4D97-AF65-F5344CB8AC3E}">
        <p14:creationId xmlns:p14="http://schemas.microsoft.com/office/powerpoint/2010/main" val="65508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altLang="it-IT" lang="it-IT"/>
              <a:t>Fare clic per modificare lo stile del titolo dello schema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9788" y="1681163"/>
            <a:ext cx="5157787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it-IT"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altLang="it-IT" lang="it-IT"/>
              <a:t>Fare clic per modificare gli stili del testo dello schema</a:t>
            </a:r>
          </a:p>
          <a:p>
            <a:pPr lvl="1"/>
            <a:r>
              <a:rPr altLang="it-IT" lang="it-IT"/>
              <a:t>Secondo livello</a:t>
            </a:r>
          </a:p>
          <a:p>
            <a:pPr lvl="2"/>
            <a:r>
              <a:rPr altLang="it-IT" lang="it-IT"/>
              <a:t>Terzo livello</a:t>
            </a:r>
          </a:p>
          <a:p>
            <a:pPr lvl="3"/>
            <a:r>
              <a:rPr altLang="it-IT" lang="it-IT"/>
              <a:t>Quarto livello</a:t>
            </a:r>
          </a:p>
          <a:p>
            <a:pPr lvl="4"/>
            <a:r>
              <a:rPr altLang="it-IT" lang="it-IT"/>
              <a:t>Quinto livello</a:t>
            </a:r>
            <a:endParaRPr dirty="0"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it-IT"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altLang="it-IT" lang="it-IT"/>
              <a:t>Fare clic per modificare gli stili del testo dello schema</a:t>
            </a:r>
          </a:p>
          <a:p>
            <a:pPr lvl="1"/>
            <a:r>
              <a:rPr altLang="it-IT" lang="it-IT"/>
              <a:t>Secondo livello</a:t>
            </a:r>
          </a:p>
          <a:p>
            <a:pPr lvl="2"/>
            <a:r>
              <a:rPr altLang="it-IT" lang="it-IT"/>
              <a:t>Terzo livello</a:t>
            </a:r>
          </a:p>
          <a:p>
            <a:pPr lvl="3"/>
            <a:r>
              <a:rPr altLang="it-IT" lang="it-IT"/>
              <a:t>Quarto livello</a:t>
            </a:r>
          </a:p>
          <a:p>
            <a:pPr lvl="4"/>
            <a:r>
              <a:rPr altLang="it-IT" lang="it-IT"/>
              <a:t>Quinto livello</a:t>
            </a:r>
            <a:endParaRPr dirty="0"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2C75E2C7-D69C-4754-8578-EDC027BA08C1}" type="datetimeFigureOut">
              <a:rPr altLang="it-IT" lang="it-IT" smtClean="0"/>
              <a:t>06/06/2022</a:t>
            </a:fld>
            <a:endParaRPr altLang="it-IT" lang="it-IT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it-IT" lang="it-IT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5206993-DF11-4E50-88D2-F1ED037E9267}" type="slidenum">
              <a:rPr altLang="it-IT" lang="it-IT" smtClean="0"/>
              <a:t>‹N›</a:t>
            </a:fld>
            <a:endParaRPr altLang="it-IT" lang="it-IT"/>
          </a:p>
        </p:txBody>
      </p:sp>
    </p:spTree>
    <p:extLst>
      <p:ext uri="{BB962C8B-B14F-4D97-AF65-F5344CB8AC3E}">
        <p14:creationId xmlns:p14="http://schemas.microsoft.com/office/powerpoint/2010/main" val="155595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it-IT" lang="it-IT"/>
              <a:t>Fare clic per modificare lo stile del titolo dello schema</a:t>
            </a:r>
            <a:endParaRPr dirty="0"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2C75E2C7-D69C-4754-8578-EDC027BA08C1}" type="datetimeFigureOut">
              <a:rPr altLang="it-IT" lang="it-IT" smtClean="0"/>
              <a:t>06/06/2022</a:t>
            </a:fld>
            <a:endParaRPr altLang="it-IT" lang="it-IT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it-IT" lang="it-IT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5206993-DF11-4E50-88D2-F1ED037E9267}" type="slidenum">
              <a:rPr altLang="it-IT" lang="it-IT" smtClean="0"/>
              <a:t>‹N›</a:t>
            </a:fld>
            <a:endParaRPr altLang="it-IT" lang="it-IT"/>
          </a:p>
        </p:txBody>
      </p:sp>
    </p:spTree>
    <p:extLst>
      <p:ext uri="{BB962C8B-B14F-4D97-AF65-F5344CB8AC3E}">
        <p14:creationId xmlns:p14="http://schemas.microsoft.com/office/powerpoint/2010/main" val="55313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2C75E2C7-D69C-4754-8578-EDC027BA08C1}" type="datetimeFigureOut">
              <a:rPr altLang="it-IT" lang="it-IT" smtClean="0"/>
              <a:t>06/06/2022</a:t>
            </a:fld>
            <a:endParaRPr altLang="it-IT" lang="it-IT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it-IT" lang="it-IT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5206993-DF11-4E50-88D2-F1ED037E9267}" type="slidenum">
              <a:rPr altLang="it-IT" lang="it-IT" smtClean="0"/>
              <a:t>‹N›</a:t>
            </a:fld>
            <a:endParaRPr altLang="it-IT" lang="it-IT"/>
          </a:p>
        </p:txBody>
      </p:sp>
    </p:spTree>
    <p:extLst>
      <p:ext uri="{BB962C8B-B14F-4D97-AF65-F5344CB8AC3E}">
        <p14:creationId xmlns:p14="http://schemas.microsoft.com/office/powerpoint/2010/main" val="296612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altLang="it-IT" lang="it-IT"/>
              <a:t>Fare clic per modificare lo stile del titolo dello schema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it-IT" lang="it-IT"/>
              <a:t>Fare clic per modificare gli stili del testo dello schema</a:t>
            </a:r>
          </a:p>
          <a:p>
            <a:pPr lvl="1"/>
            <a:r>
              <a:rPr altLang="it-IT" lang="it-IT"/>
              <a:t>Secondo livello</a:t>
            </a:r>
          </a:p>
          <a:p>
            <a:pPr lvl="2"/>
            <a:r>
              <a:rPr altLang="it-IT" lang="it-IT"/>
              <a:t>Terzo livello</a:t>
            </a:r>
          </a:p>
          <a:p>
            <a:pPr lvl="3"/>
            <a:r>
              <a:rPr altLang="it-IT" lang="it-IT"/>
              <a:t>Quarto livello</a:t>
            </a:r>
          </a:p>
          <a:p>
            <a:pPr lvl="4"/>
            <a:r>
              <a:rPr altLang="it-IT" lang="it-IT"/>
              <a:t>Quinto livello</a:t>
            </a:r>
            <a:endParaRPr dirty="0"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it-IT"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2C75E2C7-D69C-4754-8578-EDC027BA08C1}" type="datetimeFigureOut">
              <a:rPr altLang="it-IT" lang="it-IT" smtClean="0"/>
              <a:t>06/06/2022</a:t>
            </a:fld>
            <a:endParaRPr altLang="it-IT" lang="it-IT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it-IT" lang="it-IT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5206993-DF11-4E50-88D2-F1ED037E9267}" type="slidenum">
              <a:rPr altLang="it-IT" lang="it-IT" smtClean="0"/>
              <a:t>‹N›</a:t>
            </a:fld>
            <a:endParaRPr altLang="it-IT" lang="it-IT"/>
          </a:p>
        </p:txBody>
      </p:sp>
    </p:spTree>
    <p:extLst>
      <p:ext uri="{BB962C8B-B14F-4D97-AF65-F5344CB8AC3E}">
        <p14:creationId xmlns:p14="http://schemas.microsoft.com/office/powerpoint/2010/main" val="163214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altLang="it-IT" lang="it-IT"/>
              <a:t>Fare clic per modificare lo stile del titolo dello schema</a:t>
            </a:r>
            <a:endParaRPr dirty="0"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 anchor="t"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it-IT" lang="it-IT"/>
              <a:t>Fare clic sull'icona per inserire un'immagine</a:t>
            </a:r>
            <a:endParaRPr dirty="0"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it-IT"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2C75E2C7-D69C-4754-8578-EDC027BA08C1}" type="datetimeFigureOut">
              <a:rPr altLang="it-IT" lang="it-IT" smtClean="0"/>
              <a:t>06/06/2022</a:t>
            </a:fld>
            <a:endParaRPr altLang="it-IT" lang="it-IT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it-IT" lang="it-IT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5206993-DF11-4E50-88D2-F1ED037E9267}" type="slidenum">
              <a:rPr altLang="it-IT" lang="it-IT" smtClean="0"/>
              <a:t>‹N›</a:t>
            </a:fld>
            <a:endParaRPr altLang="it-IT" lang="it-IT"/>
          </a:p>
        </p:txBody>
      </p:sp>
    </p:spTree>
    <p:extLst>
      <p:ext uri="{BB962C8B-B14F-4D97-AF65-F5344CB8AC3E}">
        <p14:creationId xmlns:p14="http://schemas.microsoft.com/office/powerpoint/2010/main" val="1585250725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r>
              <a:rPr altLang="it-IT" lang="it-IT"/>
              <a:t>Fare clic per modificare lo stile del titolo dello schema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altLang="it-IT" lang="it-IT"/>
              <a:t>Fare clic per modificare gli stili del testo dello schema</a:t>
            </a:r>
          </a:p>
          <a:p>
            <a:pPr lvl="1"/>
            <a:r>
              <a:rPr altLang="it-IT" lang="it-IT"/>
              <a:t>Secondo livello</a:t>
            </a:r>
          </a:p>
          <a:p>
            <a:pPr lvl="2"/>
            <a:r>
              <a:rPr altLang="it-IT" lang="it-IT"/>
              <a:t>Terzo livello</a:t>
            </a:r>
          </a:p>
          <a:p>
            <a:pPr lvl="3"/>
            <a:r>
              <a:rPr altLang="it-IT" lang="it-IT"/>
              <a:t>Quarto livello</a:t>
            </a:r>
          </a:p>
          <a:p>
            <a:pPr lvl="4"/>
            <a:r>
              <a:rPr altLang="it-IT" lang="it-IT"/>
              <a:t>Quinto livello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5E2C7-D69C-4754-8578-EDC027BA08C1}" type="datetimeFigureOut">
              <a:rPr altLang="it-IT" lang="it-IT" smtClean="0"/>
              <a:t>06/06/2022</a:t>
            </a:fld>
            <a:endParaRPr altLang="it-IT" lang="it-IT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it-IT" lang="it-IT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06993-DF11-4E50-88D2-F1ED037E9267}" type="slidenum">
              <a:rPr altLang="it-IT" lang="it-IT" smtClean="0"/>
              <a:t>‹N›</a:t>
            </a:fld>
            <a:endParaRPr altLang="it-IT" lang="it-IT"/>
          </a:p>
        </p:txBody>
      </p:sp>
    </p:spTree>
    <p:extLst>
      <p:ext uri="{BB962C8B-B14F-4D97-AF65-F5344CB8AC3E}">
        <p14:creationId xmlns:p14="http://schemas.microsoft.com/office/powerpoint/2010/main" val="1670765808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arget="../media/image1.pn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5" Target="../media/image11.png" Type="http://schemas.openxmlformats.org/officeDocument/2006/relationships/image"/><Relationship Id="rId4" Target="../media/image10.png" Type="http://schemas.openxmlformats.org/officeDocument/2006/relationships/image"/><Relationship Id="rId3" Target="../media/image9.png" Type="http://schemas.openxmlformats.org/officeDocument/2006/relationships/image"/><Relationship Id="rId2" Target="../media/image8.pn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3" Target="../media/image13.png" Type="http://schemas.openxmlformats.org/officeDocument/2006/relationships/image"/><Relationship Id="rId2" Target="../media/image1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3" Target="../media/image15.png" Type="http://schemas.openxmlformats.org/officeDocument/2006/relationships/image"/><Relationship Id="rId2" Target="../media/image1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4" Target="../media/image18.png" Type="http://schemas.openxmlformats.org/officeDocument/2006/relationships/image"/><Relationship Id="rId3" Target="../media/image17.png" Type="http://schemas.openxmlformats.org/officeDocument/2006/relationships/image"/><Relationship Id="rId2" Target="../media/image16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3" Target="../media/image20.png" Type="http://schemas.openxmlformats.org/officeDocument/2006/relationships/image"/><Relationship Id="rId2" Target="../media/image19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3" Target="../media/image22.png" Type="http://schemas.openxmlformats.org/officeDocument/2006/relationships/image"/><Relationship Id="rId2" Target="../media/image2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4" Target="https://www.figma.com/proto/4sFID1Wy6xr5SFyk3nF0Fz/Immigration?node-id=1%3A481&amp;scaling=scale-down&amp;page-id=1%3A282&amp;starting-point-node-id=1%3A481" TargetMode="External" Type="http://schemas.openxmlformats.org/officeDocument/2006/relationships/hyperlink"/><Relationship Id="rId3" Target="../media/image28.jpeg" Type="http://schemas.openxmlformats.org/officeDocument/2006/relationships/image"/><Relationship Id="rId2" Target="../media/image27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2" Target="../media/image2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3" Target="../media/image24.png" Type="http://schemas.openxmlformats.org/officeDocument/2006/relationships/image"/><Relationship Id="rId2" Target="../media/image2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6.xml.rels><?xml version="1.0" encoding="UTF-8" standalone="yes"?><Relationships xmlns="http://schemas.openxmlformats.org/package/2006/relationships"><Relationship Id="rId3" Target="../media/image26.png" Type="http://schemas.openxmlformats.org/officeDocument/2006/relationships/image"/><Relationship Id="rId2" Target="../media/image2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7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8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9.xml.rels><?xml version="1.0" encoding="UTF-8" standalone="yes"?><Relationships xmlns="http://schemas.openxmlformats.org/package/2006/relationships"><Relationship Id="rId2" Target="../media/image27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5" Target="../media/image5.svg" Type="http://schemas.openxmlformats.org/officeDocument/2006/relationships/image"/><Relationship Id="rId4" Target="../media/image5.svg" Type="http://schemas.openxmlformats.org/officeDocument/2006/relationships/image"/><Relationship Id="rId3" Target="../media/image4.png" Type="http://schemas.openxmlformats.org/officeDocument/2006/relationships/image"/><Relationship Id="rId2" Target="../media/image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3" Target="../media/image7.png" Type="http://schemas.openxmlformats.org/officeDocument/2006/relationships/image"/><Relationship Id="rId2" Target="../media/image6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2" Target="../charts/chart1.xml" Type="http://schemas.openxmlformats.org/officeDocument/2006/relationships/chart"/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rgbClr val="A6D6ED"/>
            </a:gs>
            <a:gs pos="55000">
              <a:schemeClr val="accent1">
                <a:lumMod val="45000"/>
                <a:lumOff val="55000"/>
              </a:schemeClr>
            </a:gs>
            <a:gs pos="78000">
              <a:schemeClr val="accent1">
                <a:lumMod val="45000"/>
                <a:lumOff val="55000"/>
              </a:schemeClr>
            </a:gs>
            <a:gs pos="97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CFDB11B4-41B6-3B24-DD47-0F496FBA9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55" y="0"/>
            <a:ext cx="828989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3707890-DE60-08B2-CD20-8928CC109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br>
              <a:rPr altLang="it-IT" dirty="0" lang="it-IT"/>
            </a:br>
            <a:endParaRPr altLang="it-IT" dirty="0"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E655507-B4C2-B25A-5093-63A9CEE0FB88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949315" y="12245"/>
            <a:ext cx="8718685" cy="1618435"/>
          </a:xfrm>
        </p:spPr>
        <p:txBody>
          <a:bodyPr numCol="1">
            <a:noAutofit/>
          </a:bodyPr>
          <a:lstStyle/>
          <a:p>
            <a:r>
              <a:rPr altLang="it-IT" b="1" dirty="0" lang="it-IT" sz="60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anose="020B0503020102020204" pitchFamily="34" typeface="Franklin Gothic Book"/>
                <a:ea charset="-122" panose="02010600030101010101" pitchFamily="2" typeface="SimSun"/>
              </a:rPr>
              <a:t>PROGETTO</a:t>
            </a:r>
            <a:r>
              <a:rPr altLang="it-IT" dirty="0" lang="it-IT" sz="60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anose="020B0503020102020204" pitchFamily="34" typeface="Franklin Gothic Book"/>
                <a:ea charset="-122" panose="02010600030101010101" pitchFamily="2" typeface="SimSun"/>
              </a:rPr>
              <a:t> </a:t>
            </a:r>
          </a:p>
          <a:p>
            <a:r>
              <a:rPr altLang="it-IT" b="1" dirty="0" lang="it-IT" sz="60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anose="020B0503020102020204" pitchFamily="34" typeface="Franklin Gothic Book"/>
                <a:ea charset="-122" panose="02010600030101010101" pitchFamily="2" typeface="SimSun"/>
              </a:rPr>
              <a:t>IMMIGRATION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EA354B0-45BE-0AED-CC62-B990675B0F0E}"/>
              </a:ext>
            </a:extLst>
          </p:cNvPr>
          <p:cNvSpPr txBox="1"/>
          <p:nvPr/>
        </p:nvSpPr>
        <p:spPr>
          <a:xfrm>
            <a:off x="203200" y="5368427"/>
            <a:ext cx="4656510" cy="1600438"/>
          </a:xfrm>
          <a:prstGeom prst="rect">
            <a:avLst/>
          </a:prstGeom>
          <a:noFill/>
        </p:spPr>
        <p:txBody>
          <a:bodyPr anchor="t" bIns="45720" lIns="91440" numCol="1" rIns="91440" rtlCol="0" tIns="45720" wrap="square">
            <a:spAutoFit/>
          </a:bodyPr>
          <a:lstStyle/>
          <a:p>
            <a:pPr algn="l" fontAlgn="base" rtl="0"/>
            <a:r>
              <a:rPr altLang="it-IT" b="1" dirty="0" i="0" lang="it-IT" strike="noStrike" sz="2000" u="none">
                <a:effectLst/>
                <a:latin charset="-122" panose="02010600030101010101" pitchFamily="2" typeface="SimSun"/>
              </a:rPr>
              <a:t>Realizzato da</a:t>
            </a:r>
            <a:r>
              <a:rPr b="0" dirty="0" i="0" lang="en-US" sz="2000">
                <a:effectLst/>
                <a:latin charset="-122" panose="02010600030101010101" pitchFamily="2" typeface="SimSun"/>
              </a:rPr>
              <a:t>​</a:t>
            </a:r>
            <a:endParaRPr b="0" dirty="0" i="0" lang="en-US" sz="2000">
              <a:effectLst/>
              <a:latin charset="0" panose="020B0502040204020203" pitchFamily="34" typeface="Segoe UI"/>
            </a:endParaRPr>
          </a:p>
          <a:p>
            <a:pPr algn="l" fontAlgn="base" rtl="0"/>
            <a:r>
              <a:rPr altLang="it-IT" b="0" dirty="0" i="0" lang="it-IT" strike="noStrike" sz="2000" u="none">
                <a:effectLst/>
                <a:latin charset="-122" panose="02010600030101010101" pitchFamily="2" typeface="SimSun"/>
              </a:rPr>
              <a:t>Michele Del Mastro    0512108937</a:t>
            </a:r>
            <a:r>
              <a:rPr b="0" dirty="0" i="0" lang="en-US" sz="2000">
                <a:effectLst/>
                <a:latin charset="-122" panose="02010600030101010101" pitchFamily="2" typeface="SimSun"/>
              </a:rPr>
              <a:t>​</a:t>
            </a:r>
            <a:endParaRPr b="0" dirty="0" i="0" lang="en-US" sz="2000">
              <a:effectLst/>
              <a:latin charset="0" panose="020B0502040204020203" pitchFamily="34" typeface="Segoe UI"/>
            </a:endParaRPr>
          </a:p>
          <a:p>
            <a:pPr fontAlgn="base"/>
            <a:r>
              <a:rPr altLang="it-IT" b="0" dirty="0" i="0" lang="it-IT" strike="noStrike" sz="2000" u="none">
                <a:effectLst/>
                <a:latin typeface="SimSun"/>
                <a:ea typeface="SimSun"/>
              </a:rPr>
              <a:t>Giuseppe Sabia   </a:t>
            </a:r>
            <a:r>
              <a:rPr altLang="it-IT" dirty="0" lang="it-IT" sz="2000">
                <a:latin typeface="SimSun"/>
                <a:ea typeface="SimSun"/>
              </a:rPr>
              <a:t>    0512106468</a:t>
            </a:r>
            <a:r>
              <a:rPr b="0" dirty="0" i="0" lang="en-US" sz="2000">
                <a:effectLst/>
                <a:latin typeface="SimSun"/>
                <a:ea typeface="SimSun"/>
              </a:rPr>
              <a:t>​</a:t>
            </a:r>
          </a:p>
          <a:p>
            <a:pPr algn="l" fontAlgn="base" rtl="0"/>
            <a:r>
              <a:rPr altLang="it-IT" b="0" dirty="0" i="0" lang="it-IT" strike="noStrike" sz="2000" u="none">
                <a:effectLst/>
                <a:latin charset="-122" panose="02010600030101010101" pitchFamily="2" typeface="SimSun"/>
              </a:rPr>
              <a:t>Armando </a:t>
            </a:r>
            <a:r>
              <a:rPr altLang="it-IT" b="0" dirty="0" err="1" i="0" lang="it-IT" strike="noStrike" sz="2000" u="none">
                <a:effectLst/>
                <a:latin charset="-122" panose="02010600030101010101" pitchFamily="2" typeface="SimSun"/>
              </a:rPr>
              <a:t>Imbimbo</a:t>
            </a:r>
            <a:r>
              <a:rPr altLang="it-IT" b="0" dirty="0" i="0" lang="it-IT" strike="noStrike" sz="2000" u="none">
                <a:effectLst/>
                <a:latin charset="-122" panose="02010600030101010101" pitchFamily="2" typeface="SimSun"/>
              </a:rPr>
              <a:t>     0512106867</a:t>
            </a:r>
            <a:r>
              <a:rPr b="0" dirty="0" i="0" lang="en-US">
                <a:effectLst/>
                <a:latin charset="-122" panose="02010600030101010101" pitchFamily="2" typeface="SimSun"/>
              </a:rPr>
              <a:t>​</a:t>
            </a:r>
            <a:endParaRPr b="0" dirty="0" i="0" lang="en-US">
              <a:effectLst/>
              <a:latin charset="0" panose="020B0502040204020203" pitchFamily="34" typeface="Segoe UI"/>
            </a:endParaRPr>
          </a:p>
          <a:p>
            <a:endParaRPr altLang="it-IT" dirty="0" lang="it-IT"/>
          </a:p>
        </p:txBody>
      </p:sp>
    </p:spTree>
    <p:extLst>
      <p:ext uri="{BB962C8B-B14F-4D97-AF65-F5344CB8AC3E}">
        <p14:creationId xmlns:p14="http://schemas.microsoft.com/office/powerpoint/2010/main" val="3276162959"/>
      </p:ext>
    </p:extLst>
  </p:cSld>
  <p:clrMapOvr>
    <a:masterClrMapping/>
  </p:clrMapOvr>
  <p:transition spd="slow">
    <p:wip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500" id="7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8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rgbClr val="A6D6ED"/>
            </a:gs>
            <a:gs pos="75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99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17E970-6F02-FDCC-1B75-B13FB7E7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490132"/>
          </a:xfrm>
        </p:spPr>
        <p:txBody>
          <a:bodyPr numCol="1">
            <a:normAutofit/>
          </a:bodyPr>
          <a:lstStyle/>
          <a:p>
            <a:pPr algn="ctr"/>
            <a:r>
              <a:rPr altLang="it-IT" b="1" dirty="0" lang="it-IT" sz="4000">
                <a:latin charset="0" panose="020B0503020102020204" pitchFamily="34" typeface="Franklin Gothic Book"/>
              </a:rPr>
              <a:t>CASO D’USO – ACCORDI CON L’AZIENDA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6CC338-C557-13DA-0860-90D84CFF6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606"/>
            <a:ext cx="10515600" cy="4351338"/>
          </a:xfrm>
        </p:spPr>
        <p:txBody>
          <a:bodyPr anchor="t" bIns="45720" lIns="91440" numCol="1" rIns="91440" rtlCol="0" tIns="45720" vert="horz">
            <a:noAutofit/>
          </a:bodyPr>
          <a:lstStyle/>
          <a:p>
            <a:pPr indent="0" marL="0">
              <a:buNone/>
            </a:pPr>
            <a:r>
              <a:rPr altLang="it-IT" dirty="0" lang="it-IT" sz="2200">
                <a:latin typeface="Franklin Gothic Book"/>
              </a:rPr>
              <a:t>L'azienda 'Air' si iscrive, alla piattaforma, offrendo un posto di lavoro. Per fare ciò il dipendente si ridireziona sulla nostra pagina web, clicca sul pulsante registrati e sceglie l'opzione 'azienda lavoro' la quale è presente nelle tre scelte:</a:t>
            </a:r>
          </a:p>
          <a:p>
            <a:pPr indent="0" marL="0">
              <a:buNone/>
            </a:pPr>
            <a:r>
              <a:rPr altLang="it-IT" dirty="0" lang="it-IT" sz="2200">
                <a:latin charset="0" panose="020B0503020102020204" pitchFamily="34" typeface="Franklin Gothic Book"/>
              </a:rPr>
              <a:t>1. Utente</a:t>
            </a:r>
          </a:p>
          <a:p>
            <a:pPr indent="0" marL="0">
              <a:buNone/>
            </a:pPr>
            <a:r>
              <a:rPr altLang="it-IT" dirty="0" lang="it-IT" sz="2200">
                <a:latin charset="0" panose="020B0503020102020204" pitchFamily="34" typeface="Franklin Gothic Book"/>
              </a:rPr>
              <a:t>2. Azienda lavoro</a:t>
            </a:r>
          </a:p>
          <a:p>
            <a:pPr indent="0" marL="0">
              <a:buNone/>
            </a:pPr>
            <a:r>
              <a:rPr altLang="it-IT" dirty="0" lang="it-IT" sz="2200">
                <a:latin charset="0" panose="020B0503020102020204" pitchFamily="34" typeface="Franklin Gothic Book"/>
              </a:rPr>
              <a:t>3. Azienda alloggio</a:t>
            </a:r>
          </a:p>
          <a:p>
            <a:pPr indent="0" marL="0">
              <a:buNone/>
            </a:pPr>
            <a:r>
              <a:rPr altLang="it-IT" dirty="0" lang="it-IT" sz="2200">
                <a:latin typeface="Franklin Gothic Book"/>
              </a:rPr>
              <a:t>Successivamente il sistema mostrerà un </a:t>
            </a:r>
            <a:r>
              <a:rPr altLang="it-IT" dirty="0" err="1" lang="it-IT" sz="2200">
                <a:latin typeface="Franklin Gothic Book"/>
              </a:rPr>
              <a:t>form</a:t>
            </a:r>
            <a:r>
              <a:rPr altLang="it-IT" dirty="0" lang="it-IT" sz="2200">
                <a:latin typeface="Franklin Gothic Book"/>
              </a:rPr>
              <a:t> dedicato, il quale gli permetterà di inserire sia le informazione per l'iscrizione che per l'annuncio. Il dipendente dell'azienda 'Air' inserisce le varie informazioni indicando anche il titolo di studio minimo per l'assunzione.</a:t>
            </a:r>
          </a:p>
          <a:p>
            <a:pPr indent="0" marL="0">
              <a:buNone/>
            </a:pPr>
            <a:r>
              <a:rPr altLang="it-IT" dirty="0" lang="it-IT" sz="2200">
                <a:latin typeface="Franklin Gothic Book"/>
              </a:rPr>
              <a:t>Infine per confermare l’iscrizione il dipendente dell'azienda 'Air' selezionerà il pulsante “ISCRIVITI”.</a:t>
            </a:r>
          </a:p>
        </p:txBody>
      </p:sp>
    </p:spTree>
    <p:extLst>
      <p:ext uri="{BB962C8B-B14F-4D97-AF65-F5344CB8AC3E}">
        <p14:creationId xmlns:p14="http://schemas.microsoft.com/office/powerpoint/2010/main" val="2819998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rgbClr val="A6D6ED"/>
            </a:gs>
            <a:gs pos="75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99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0BD402-3094-68BB-85C8-11EF5287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algn="ctr"/>
            <a:r>
              <a:rPr altLang="it-IT" b="1" dirty="0" lang="it-IT" sz="4400">
                <a:latin charset="0" panose="020B0503020102020204" pitchFamily="34" typeface="Franklin Gothic Book"/>
              </a:rPr>
              <a:t>PRO E CONTRO DI UN SISTEMA</a:t>
            </a:r>
            <a:endParaRPr altLang="it-IT" dirty="0"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5B9486-CD7E-EA05-E456-C563A3098FFD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6514854" y="1878891"/>
            <a:ext cx="5181600" cy="3421078"/>
          </a:xfrm>
        </p:spPr>
        <p:txBody>
          <a:bodyPr anchor="t" bIns="45720" lIns="91440" numCol="1" rIns="91440" rtlCol="0" tIns="45720" vert="horz">
            <a:normAutofit/>
          </a:bodyPr>
          <a:lstStyle/>
          <a:p>
            <a:pPr algn="ctr" indent="0" marL="0">
              <a:buNone/>
            </a:pPr>
            <a:r>
              <a:rPr altLang="it-IT" dirty="0" lang="it-IT" sz="2400">
                <a:latin typeface="Franklin Gothic Book"/>
              </a:rPr>
              <a:t>Il punto di debolezza che abbiamo riscontrato è che non aiuta il lato gestionale delle associazioni ma è solo una descrizione dei servizi da loro offerti.</a:t>
            </a:r>
          </a:p>
          <a:p>
            <a:pPr indent="0" marL="0">
              <a:buNone/>
            </a:pPr>
            <a:endParaRPr altLang="it-IT" dirty="0" lang="it-IT" sz="2400"/>
          </a:p>
        </p:txBody>
      </p:sp>
      <p:pic>
        <p:nvPicPr>
          <p:cNvPr id="5" name="Input penna 4">
            <a:extLst>
              <a:ext uri="{FF2B5EF4-FFF2-40B4-BE49-F238E27FC236}">
                <a16:creationId xmlns:a16="http://schemas.microsoft.com/office/drawing/2014/main" id="{60157F72-3470-1854-7AE6-51A694CE24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41953" y="2254593"/>
            <a:ext cx="18000" cy="18000"/>
          </a:xfrm>
          <a:prstGeom prst="rect">
            <a:avLst/>
          </a:prstGeom>
        </p:spPr>
      </p:pic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4A2C17CA-618B-B33A-7908-82F2978AB745}"/>
              </a:ext>
            </a:extLst>
          </p:cNvPr>
          <p:cNvPicPr>
            <a:picLocks noChangeAspect="1" noGrp="1"/>
          </p:cNvPicPr>
          <p:nvPr>
            <p:ph idx="1" sz="half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860" y="1690688"/>
            <a:ext cx="2311648" cy="4351338"/>
          </a:xfr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7EF259B-DD4E-B9BD-952D-8BEB93901BD5}"/>
              </a:ext>
            </a:extLst>
          </p:cNvPr>
          <p:cNvSpPr txBox="1"/>
          <p:nvPr/>
        </p:nvSpPr>
        <p:spPr>
          <a:xfrm>
            <a:off x="420333" y="1961044"/>
            <a:ext cx="4453507" cy="4154984"/>
          </a:xfrm>
          <a:prstGeom prst="rect">
            <a:avLst/>
          </a:prstGeom>
          <a:noFill/>
        </p:spPr>
        <p:txBody>
          <a:bodyPr anchor="t" bIns="45720" lIns="91440" numCol="1" rIns="91440" tIns="45720" wrap="square">
            <a:spAutoFit/>
          </a:bodyPr>
          <a:lstStyle/>
          <a:p>
            <a:pPr algn="ctr"/>
            <a:r>
              <a:rPr altLang="it-IT" dirty="0" lang="it-IT" sz="2400">
                <a:latin typeface="Franklin Gothic Book"/>
              </a:rPr>
              <a:t>I punti di forza che abbiamo riscontrato in entrambi i sistemi sono la creazione di un progetto che prevede delle attività di inclusione attiva per i soggetti svantaggiati, percorsi e attività di coaching e di formazione delle idee ed inoltre avere un interfaccia minimale in modo da non confondere l'utente che utilizza il sito per la prima volta.</a:t>
            </a:r>
            <a:endParaRPr altLang="it-IT" dirty="0" lang="it-IT" sz="1600">
              <a:latin typeface="Franklin Gothic Book"/>
            </a:endParaRPr>
          </a:p>
        </p:txBody>
      </p:sp>
      <p:pic>
        <p:nvPicPr>
          <p:cNvPr id="7" name="Immagine 7">
            <a:extLst>
              <a:ext uri="{FF2B5EF4-FFF2-40B4-BE49-F238E27FC236}">
                <a16:creationId xmlns:a16="http://schemas.microsoft.com/office/drawing/2014/main" id="{5AA9229F-F021-374E-35EF-3FC01128A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306" y="5683048"/>
            <a:ext cx="2743200" cy="955300"/>
          </a:xfrm>
          <a:prstGeom prst="rect">
            <a:avLst/>
          </a:prstGeom>
        </p:spPr>
      </p:pic>
      <p:pic>
        <p:nvPicPr>
          <p:cNvPr descr="Immagine che contiene testo, clipart  Descrizione generata automaticamente" id="8" name="Immagine 8">
            <a:extLst>
              <a:ext uri="{FF2B5EF4-FFF2-40B4-BE49-F238E27FC236}">
                <a16:creationId xmlns:a16="http://schemas.microsoft.com/office/drawing/2014/main" id="{5A06AFC9-E1A9-3A27-6995-611F6C3F5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399" y="5688081"/>
            <a:ext cx="2556295" cy="97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34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rgbClr val="A6D6ED"/>
            </a:gs>
            <a:gs pos="75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99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17E970-6F02-FDCC-1B75-B13FB7E7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523999"/>
          </a:xfrm>
        </p:spPr>
        <p:txBody>
          <a:bodyPr numCol="1">
            <a:normAutofit/>
          </a:bodyPr>
          <a:lstStyle/>
          <a:p>
            <a:pPr algn="ctr"/>
            <a:r>
              <a:rPr altLang="it-IT" b="1" dirty="0" lang="it-IT" sz="4000">
                <a:latin typeface="Franklin Gothic Book"/>
              </a:rPr>
              <a:t>TASK AGGIORNATI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F74B79-9B0D-F0AF-96AF-354A72D2F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231233"/>
              </p:ext>
            </p:extLst>
          </p:nvPr>
        </p:nvGraphicFramePr>
        <p:xfrm>
          <a:off x="862641" y="2142226"/>
          <a:ext cx="10484387" cy="3977639"/>
        </p:xfrm>
        <a:graphic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3887755">
                  <a:extLst>
                    <a:ext uri="{9D8B030D-6E8A-4147-A177-3AD203B41FA5}">
                      <a16:colId xmlns:a16="http://schemas.microsoft.com/office/drawing/2014/main" val="2226622942"/>
                    </a:ext>
                  </a:extLst>
                </a:gridCol>
                <a:gridCol w="3298316">
                  <a:extLst>
                    <a:ext uri="{9D8B030D-6E8A-4147-A177-3AD203B41FA5}">
                      <a16:colId xmlns:a16="http://schemas.microsoft.com/office/drawing/2014/main" val="2170342098"/>
                    </a:ext>
                  </a:extLst>
                </a:gridCol>
                <a:gridCol w="3298316">
                  <a:extLst>
                    <a:ext uri="{9D8B030D-6E8A-4147-A177-3AD203B41FA5}">
                      <a16:colId xmlns:a16="http://schemas.microsoft.com/office/drawing/2014/main" val="2672225325"/>
                    </a:ext>
                  </a:extLst>
                </a:gridCol>
              </a:tblGrid>
              <a:tr h="370840">
                <a:tc>
                  <a:txBody>
                    <a:bodyPr numCol="1"/>
                    <a:lstStyle/>
                    <a:p>
                      <a:pPr algn="ctr" lvl="0">
                        <a:buNone/>
                      </a:pPr>
                      <a:r>
                        <a:rPr altLang="it-IT" dirty="0" lang="it-IT"/>
                        <a:t>TASK</a:t>
                      </a:r>
                      <a:endParaRPr lang="en-US"/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algn="ctr" lvl="0">
                        <a:buNone/>
                      </a:pPr>
                      <a:r>
                        <a:rPr altLang="it-IT" dirty="0" lang="it-IT"/>
                        <a:t>FREQUENZA</a:t>
                      </a:r>
                      <a:endParaRPr lang="en-US"/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algn="ctr" lvl="0">
                        <a:buNone/>
                      </a:pPr>
                      <a:r>
                        <a:rPr altLang="it-IT" dirty="0" lang="it-IT"/>
                        <a:t>IMPORTANZA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824864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lvl="0">
                        <a:buNone/>
                      </a:pPr>
                      <a:r>
                        <a:rPr altLang="it-IT" dirty="0" lang="it-IT"/>
                        <a:t>Accordi con le aziende</a:t>
                      </a:r>
                      <a:endParaRPr lang="en-US"/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lvl="0">
                        <a:buNone/>
                      </a:pPr>
                      <a:r>
                        <a:rPr altLang="it-IT" dirty="0" lang="it-IT"/>
                        <a:t>5 volte al giorno</a:t>
                      </a:r>
                      <a:endParaRPr lang="en-US"/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lvl="0">
                        <a:buNone/>
                      </a:pPr>
                      <a:r>
                        <a:rPr altLang="it-IT" dirty="0" lang="it-IT"/>
                        <a:t>10 su 10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001364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lvl="0">
                        <a:buNone/>
                      </a:pPr>
                      <a:r>
                        <a:rPr altLang="it-IT" dirty="0" lang="it-IT"/>
                        <a:t>Ricerca lavoro</a:t>
                      </a:r>
                      <a:endParaRPr lang="en-US"/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lvl="0">
                        <a:buNone/>
                      </a:pPr>
                      <a:r>
                        <a:rPr altLang="it-IT" dirty="0" lang="it-IT"/>
                        <a:t>Ad ogni richiesta</a:t>
                      </a:r>
                      <a:endParaRPr lang="en-US"/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lvl="0">
                        <a:buNone/>
                      </a:pPr>
                      <a:r>
                        <a:rPr altLang="it-IT" dirty="0" lang="it-IT"/>
                        <a:t>8 su 10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221049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lvl="0">
                        <a:buNone/>
                      </a:pPr>
                      <a:r>
                        <a:rPr altLang="it-IT" dirty="0" lang="it-IT"/>
                        <a:t>Creazione profilo utente</a:t>
                      </a:r>
                      <a:endParaRPr lang="en-US"/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lvl="0">
                        <a:buNone/>
                      </a:pPr>
                      <a:r>
                        <a:rPr altLang="it-IT" dirty="0" lang="it-IT"/>
                        <a:t>Ad ogni richiesta</a:t>
                      </a:r>
                      <a:endParaRPr lang="en-US"/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lvl="0">
                        <a:buNone/>
                      </a:pPr>
                      <a:r>
                        <a:rPr altLang="it-IT" dirty="0" lang="it-IT"/>
                        <a:t>8 su 10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29014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lvl="0">
                        <a:buNone/>
                      </a:pPr>
                      <a:r>
                        <a:rPr altLang="it-IT" dirty="0" lang="it-IT"/>
                        <a:t>Ricerca di alloggi</a:t>
                      </a:r>
                      <a:endParaRPr lang="en-US"/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lvl="0">
                        <a:buNone/>
                      </a:pPr>
                      <a:r>
                        <a:rPr altLang="it-IT" dirty="0" lang="it-IT"/>
                        <a:t>Ad ogni richiesta</a:t>
                      </a:r>
                      <a:endParaRPr lang="en-US"/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lvl="0">
                        <a:buNone/>
                      </a:pPr>
                      <a:r>
                        <a:rPr altLang="it-IT" dirty="0" lang="it-IT"/>
                        <a:t>8 su 10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834038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lvl="0">
                        <a:buNone/>
                      </a:pPr>
                      <a:r>
                        <a:rPr b="0" dirty="0" err="1" i="0" lang="en-US" noProof="0" strike="noStrike" sz="1800" u="none">
                          <a:latin typeface="Calibri"/>
                        </a:rPr>
                        <a:t>Aggiungi</a:t>
                      </a:r>
                      <a:r>
                        <a:rPr b="0" dirty="0" i="0" lang="en-US" noProof="0" strike="noStrike" sz="1800" u="none">
                          <a:latin typeface="Calibri"/>
                        </a:rPr>
                        <a:t> </a:t>
                      </a:r>
                      <a:r>
                        <a:rPr b="0" dirty="0" err="1" i="0" lang="en-US" noProof="0" strike="noStrike" sz="1800" u="none">
                          <a:latin typeface="Calibri"/>
                        </a:rPr>
                        <a:t>annuncio</a:t>
                      </a:r>
                      <a:endParaRPr dirty="0" err="1" lang="en-US"/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r>
                        <a:rPr dirty="0" lang="en-US"/>
                        <a:t>Ad </a:t>
                      </a:r>
                      <a:r>
                        <a:rPr dirty="0" err="1" lang="en-US"/>
                        <a:t>ogni</a:t>
                      </a:r>
                      <a:r>
                        <a:rPr dirty="0" lang="en-US"/>
                        <a:t> </a:t>
                      </a:r>
                      <a:r>
                        <a:rPr dirty="0" err="1" lang="en-US"/>
                        <a:t>necessità</a:t>
                      </a:r>
                      <a:endParaRPr altLang="it-IT" b="0" dirty="0" err="1" i="0" lang="it-IT" noProof="0" strike="noStrike" sz="1800" u="none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r>
                        <a:rPr dirty="0" lang="en-US"/>
                        <a:t>9 </a:t>
                      </a:r>
                      <a:r>
                        <a:rPr dirty="0" err="1" lang="en-US"/>
                        <a:t>su</a:t>
                      </a:r>
                      <a:r>
                        <a:rPr dirty="0" lang="en-US"/>
                        <a:t>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12286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lvl="0">
                        <a:buNone/>
                      </a:pPr>
                      <a:r>
                        <a:rPr b="0" dirty="0" err="1" i="0" lang="en-US" noProof="0" strike="noStrike" sz="1800" u="none">
                          <a:latin typeface="Calibri"/>
                        </a:rPr>
                        <a:t>Rimuovi</a:t>
                      </a:r>
                      <a:r>
                        <a:rPr b="0" dirty="0" i="0" lang="en-US" noProof="0" strike="noStrike" sz="1800" u="none">
                          <a:latin typeface="Calibri"/>
                        </a:rPr>
                        <a:t> </a:t>
                      </a:r>
                      <a:r>
                        <a:rPr b="0" dirty="0" err="1" i="0" lang="en-US" noProof="0" strike="noStrike" sz="1800" u="none">
                          <a:latin typeface="Calibri"/>
                        </a:rPr>
                        <a:t>annuncio</a:t>
                      </a:r>
                      <a:endParaRPr dirty="0" err="1" lang="en-US"/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lvl="0">
                        <a:buNone/>
                      </a:pPr>
                      <a:r>
                        <a:rPr b="0" dirty="0" i="0" lang="en-US" noProof="0" strike="noStrike" sz="1800" u="none">
                          <a:latin typeface="Calibri"/>
                        </a:rPr>
                        <a:t>Ad </a:t>
                      </a:r>
                      <a:r>
                        <a:rPr b="0" dirty="0" err="1" i="0" lang="en-US" noProof="0" strike="noStrike" sz="1800" u="none">
                          <a:latin typeface="Calibri"/>
                        </a:rPr>
                        <a:t>ogni</a:t>
                      </a:r>
                      <a:r>
                        <a:rPr b="0" dirty="0" i="0" lang="en-US" noProof="0" strike="noStrike" sz="1800" u="none">
                          <a:latin typeface="Calibri"/>
                        </a:rPr>
                        <a:t> </a:t>
                      </a:r>
                      <a:r>
                        <a:rPr b="0" dirty="0" err="1" i="0" lang="en-US" noProof="0" strike="noStrike" sz="1800" u="none">
                          <a:latin typeface="Calibri"/>
                        </a:rPr>
                        <a:t>necessità</a:t>
                      </a:r>
                      <a:endParaRPr dirty="0" err="1" lang="en-US"/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r>
                        <a:rPr dirty="0" lang="en-US"/>
                        <a:t>8 </a:t>
                      </a:r>
                      <a:r>
                        <a:rPr dirty="0" err="1" lang="en-US"/>
                        <a:t>su</a:t>
                      </a:r>
                      <a:r>
                        <a:rPr dirty="0" lang="en-US"/>
                        <a:t>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816685"/>
                  </a:ext>
                </a:extLst>
              </a:tr>
              <a:tr h="370839">
                <a:tc>
                  <a:txBody>
                    <a:bodyPr numCol="1"/>
                    <a:lstStyle/>
                    <a:p>
                      <a:pPr lvl="0">
                        <a:buNone/>
                      </a:pPr>
                      <a:r>
                        <a:rPr b="0" dirty="0" i="0" lang="en-US" noProof="0" strike="noStrike" sz="1800" u="none">
                          <a:latin typeface="Calibri"/>
                        </a:rPr>
                        <a:t>Accetta/</a:t>
                      </a:r>
                      <a:r>
                        <a:rPr b="0" dirty="0" err="1" i="0" lang="en-US" noProof="0" strike="noStrike" sz="1800" u="none">
                          <a:latin typeface="Calibri"/>
                        </a:rPr>
                        <a:t>rifiuta</a:t>
                      </a:r>
                      <a:r>
                        <a:rPr b="0" dirty="0" i="0" lang="en-US" noProof="0" strike="noStrike" sz="1800" u="none">
                          <a:latin typeface="Calibri"/>
                        </a:rPr>
                        <a:t> </a:t>
                      </a:r>
                      <a:r>
                        <a:rPr b="0" dirty="0" err="1" i="0" lang="en-US" noProof="0" strike="noStrike" sz="1800" u="none">
                          <a:latin typeface="Calibri"/>
                        </a:rPr>
                        <a:t>candidatura</a:t>
                      </a:r>
                      <a:r>
                        <a:rPr b="0" dirty="0" i="0" lang="en-US" noProof="0" strike="noStrike" sz="1800" u="none">
                          <a:latin typeface="Calibri"/>
                        </a:rPr>
                        <a:t> o la </a:t>
                      </a:r>
                      <a:r>
                        <a:rPr b="0" dirty="0" err="1" i="0" lang="en-US" noProof="0" strike="noStrike" sz="1800" u="none">
                          <a:latin typeface="Calibri"/>
                        </a:rPr>
                        <a:t>prenotazione</a:t>
                      </a:r>
                      <a:r>
                        <a:rPr b="0" dirty="0" i="0" lang="en-US" noProof="0" strike="noStrike" sz="1800" u="none">
                          <a:latin typeface="Calibri"/>
                        </a:rPr>
                        <a:t> del </a:t>
                      </a:r>
                      <a:r>
                        <a:rPr b="0" dirty="0" err="1" i="0" lang="en-US" noProof="0" strike="noStrike" sz="1800" u="none">
                          <a:latin typeface="Calibri"/>
                        </a:rPr>
                        <a:t>posto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lvl="0">
                        <a:buNone/>
                      </a:pPr>
                      <a:r>
                        <a:rPr altLang="it-IT" b="0" dirty="0" i="0" lang="it-IT" noProof="0" strike="noStrike" sz="1800" u="none"/>
                        <a:t>10 volte al giorno</a:t>
                      </a:r>
                      <a:endParaRPr altLang="it-IT" dirty="0" lang="it-IT"/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lvl="0">
                        <a:buNone/>
                      </a:pPr>
                      <a:r>
                        <a:rPr dirty="0" lang="en-US"/>
                        <a:t>9 </a:t>
                      </a:r>
                      <a:r>
                        <a:rPr dirty="0" err="1" lang="en-US"/>
                        <a:t>su</a:t>
                      </a:r>
                      <a:r>
                        <a:rPr dirty="0" lang="en-US"/>
                        <a:t>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47777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pPr lvl="0">
                        <a:buNone/>
                      </a:pPr>
                      <a:r>
                        <a:rPr b="0" dirty="0" err="1" i="0" lang="en-US" noProof="0" strike="noStrike" sz="1800" u="none">
                          <a:latin typeface="Calibri"/>
                        </a:rPr>
                        <a:t>Visualizza</a:t>
                      </a:r>
                      <a:r>
                        <a:rPr b="0" dirty="0" i="0" lang="en-US" noProof="0" strike="noStrike" sz="1800" u="none">
                          <a:latin typeface="Calibri"/>
                        </a:rPr>
                        <a:t> info </a:t>
                      </a:r>
                      <a:r>
                        <a:rPr b="0" dirty="0" err="1" i="0" lang="en-US" noProof="0" strike="noStrike" sz="1800" u="none">
                          <a:latin typeface="Calibri"/>
                        </a:rPr>
                        <a:t>utente</a:t>
                      </a:r>
                      <a:endParaRPr dirty="0" err="1" lang="en-US"/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r>
                        <a:rPr dirty="0" lang="en-US"/>
                        <a:t>Ad </a:t>
                      </a:r>
                      <a:r>
                        <a:rPr dirty="0" err="1" lang="en-US"/>
                        <a:t>ogni</a:t>
                      </a:r>
                      <a:r>
                        <a:rPr dirty="0" lang="en-US"/>
                        <a:t> </a:t>
                      </a:r>
                      <a:r>
                        <a:rPr dirty="0" err="1" lang="en-US"/>
                        <a:t>richiesta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r>
                        <a:rPr dirty="0" lang="en-US"/>
                        <a:t>7 </a:t>
                      </a:r>
                      <a:r>
                        <a:rPr dirty="0" err="1" lang="en-US"/>
                        <a:t>su</a:t>
                      </a:r>
                      <a:r>
                        <a:rPr dirty="0" lang="en-US"/>
                        <a:t>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583939"/>
                  </a:ext>
                </a:extLst>
              </a:tr>
              <a:tr h="370839">
                <a:tc>
                  <a:txBody>
                    <a:bodyPr numCol="1"/>
                    <a:lstStyle/>
                    <a:p>
                      <a:pPr lvl="0">
                        <a:buNone/>
                      </a:pPr>
                      <a:r>
                        <a:rPr b="0" dirty="0" i="0" lang="en-US" noProof="0" strike="noStrike" sz="1800" u="none"/>
                        <a:t>Stato </a:t>
                      </a:r>
                      <a:r>
                        <a:rPr b="0" dirty="0" err="1" i="0" lang="en-US" noProof="0" strike="noStrike" sz="1800" u="none"/>
                        <a:t>prenotazione</a:t>
                      </a:r>
                      <a:endParaRPr dirty="0" err="1" lang="en-US"/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lvl="0">
                        <a:buNone/>
                      </a:pPr>
                      <a:r>
                        <a:rPr dirty="0" lang="en-US"/>
                        <a:t>Ad </a:t>
                      </a:r>
                      <a:r>
                        <a:rPr dirty="0" err="1" lang="en-US"/>
                        <a:t>ogni</a:t>
                      </a:r>
                      <a:r>
                        <a:rPr dirty="0" lang="en-US"/>
                        <a:t> </a:t>
                      </a:r>
                      <a:r>
                        <a:rPr dirty="0" err="1" lang="en-US"/>
                        <a:t>richiesta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lvl="0">
                        <a:buNone/>
                      </a:pPr>
                      <a:r>
                        <a:rPr dirty="0" lang="en-US"/>
                        <a:t>8 </a:t>
                      </a:r>
                      <a:r>
                        <a:rPr dirty="0" err="1" lang="en-US"/>
                        <a:t>su</a:t>
                      </a:r>
                      <a:r>
                        <a:rPr dirty="0" lang="en-US"/>
                        <a:t>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463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013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rgbClr val="A6D6ED"/>
            </a:gs>
            <a:gs pos="75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99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17E970-6F02-FDCC-1B75-B13FB7E7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523999"/>
          </a:xfrm>
        </p:spPr>
        <p:txBody>
          <a:bodyPr numCol="1">
            <a:normAutofit/>
          </a:bodyPr>
          <a:lstStyle/>
          <a:p>
            <a:pPr algn="ctr"/>
            <a:r>
              <a:rPr altLang="it-IT" b="1" dirty="0" lang="it-IT" sz="4000">
                <a:latin charset="0" panose="020B0503020102020204" pitchFamily="34" typeface="Franklin Gothic Book"/>
              </a:rPr>
              <a:t>COLLEGAMENTO – Paper sketch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114AC84-960C-CF3F-9044-F29E006A0F83}"/>
              </a:ext>
            </a:extLst>
          </p:cNvPr>
          <p:cNvSpPr txBox="1"/>
          <p:nvPr/>
        </p:nvSpPr>
        <p:spPr>
          <a:xfrm>
            <a:off x="540589" y="1417607"/>
            <a:ext cx="2743200" cy="369332"/>
          </a:xfrm>
          <a:prstGeom prst="rect">
            <a:avLst/>
          </a:prstGeom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spAutoFit/>
          </a:bodyPr>
          <a:lstStyle/>
          <a:p>
            <a:pPr algn="l"/>
            <a:r>
              <a:rPr altLang="it-IT" dirty="0" lang="it-IT"/>
              <a:t>HOMEPAGE</a:t>
            </a:r>
            <a:endParaRPr altLang="it-IT" dirty="0" lang="it-IT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A65A0ED-E6C6-ADF6-D4C9-D0FCF370B818}"/>
              </a:ext>
            </a:extLst>
          </p:cNvPr>
          <p:cNvSpPr txBox="1"/>
          <p:nvPr/>
        </p:nvSpPr>
        <p:spPr>
          <a:xfrm>
            <a:off x="7124520" y="3185124"/>
            <a:ext cx="2743200" cy="369332"/>
          </a:xfrm>
          <a:prstGeom prst="rect">
            <a:avLst/>
          </a:prstGeom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spAutoFit/>
          </a:bodyPr>
          <a:lstStyle/>
          <a:p>
            <a:pPr algn="l"/>
            <a:r>
              <a:rPr altLang="it-IT" dirty="0" lang="it-IT"/>
              <a:t>LOGIN</a:t>
            </a:r>
          </a:p>
        </p:txBody>
      </p:sp>
      <p:pic>
        <p:nvPicPr>
          <p:cNvPr id="8" name="Immagine 9">
            <a:extLst>
              <a:ext uri="{FF2B5EF4-FFF2-40B4-BE49-F238E27FC236}">
                <a16:creationId xmlns:a16="http://schemas.microsoft.com/office/drawing/2014/main" id="{9DA7CA5D-BFA3-A0EA-00EE-2B8808F5E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9" y="1777904"/>
            <a:ext cx="4712898" cy="3345323"/>
          </a:xfrm>
          <a:prstGeom prst="rect">
            <a:avLst/>
          </a:prstGeom>
        </p:spPr>
      </p:pic>
      <p:pic>
        <p:nvPicPr>
          <p:cNvPr descr="Immagine che contiene testo  Descrizione generata automaticamente" id="10" name="Immagine 10">
            <a:extLst>
              <a:ext uri="{FF2B5EF4-FFF2-40B4-BE49-F238E27FC236}">
                <a16:creationId xmlns:a16="http://schemas.microsoft.com/office/drawing/2014/main" id="{B2076A6E-4635-003C-1F46-FFC321287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29" y="3445678"/>
            <a:ext cx="4712898" cy="334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30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6D6ED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9BAB39-FBBA-E28D-60D8-5AD1DF89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422399"/>
          </a:xfrm>
        </p:spPr>
        <p:txBody>
          <a:bodyPr numCol="1">
            <a:normAutofit/>
          </a:bodyPr>
          <a:lstStyle/>
          <a:p>
            <a:pPr algn="ctr"/>
            <a:r>
              <a:rPr altLang="it-IT" b="1" dirty="0" lang="it-IT" sz="4000">
                <a:latin charset="0" panose="020B0503020102020204" pitchFamily="34" typeface="Franklin Gothic Book"/>
              </a:rPr>
              <a:t>COLLEGAMENTO – Paper sketch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9DBED1-4AAE-7C7D-50AF-07949F81FD34}"/>
              </a:ext>
            </a:extLst>
          </p:cNvPr>
          <p:cNvSpPr txBox="1"/>
          <p:nvPr/>
        </p:nvSpPr>
        <p:spPr>
          <a:xfrm>
            <a:off x="741872" y="1316966"/>
            <a:ext cx="2743200" cy="369332"/>
          </a:xfrm>
          <a:prstGeom prst="rect">
            <a:avLst/>
          </a:prstGeom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spAutoFit/>
          </a:bodyPr>
          <a:lstStyle/>
          <a:p>
            <a:r>
              <a:rPr altLang="it-IT" dirty="0" lang="it-IT"/>
              <a:t>LISTA ANNUNCI AZIENDE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6A34B43-D63E-9615-F085-8C950E5440BA}"/>
              </a:ext>
            </a:extLst>
          </p:cNvPr>
          <p:cNvSpPr txBox="1"/>
          <p:nvPr/>
        </p:nvSpPr>
        <p:spPr>
          <a:xfrm>
            <a:off x="7067011" y="3156369"/>
            <a:ext cx="2743200" cy="369332"/>
          </a:xfrm>
          <a:prstGeom prst="rect">
            <a:avLst/>
          </a:prstGeom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spAutoFit/>
          </a:bodyPr>
          <a:lstStyle/>
          <a:p>
            <a:r>
              <a:rPr altLang="it-IT" dirty="0" lang="it-IT"/>
              <a:t>HOMEPAGE AZIENDE</a:t>
            </a:r>
          </a:p>
        </p:txBody>
      </p:sp>
      <p:pic>
        <p:nvPicPr>
          <p:cNvPr id="9" name="Immagine 9">
            <a:extLst>
              <a:ext uri="{FF2B5EF4-FFF2-40B4-BE49-F238E27FC236}">
                <a16:creationId xmlns:a16="http://schemas.microsoft.com/office/drawing/2014/main" id="{D837E53D-8CDB-B9E2-5F24-FE32D98F8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3" y="1634131"/>
            <a:ext cx="4899803" cy="3474719"/>
          </a:xfrm>
          <a:prstGeom prst="rect">
            <a:avLst/>
          </a:prstGeom>
        </p:spPr>
      </p:pic>
      <p:pic>
        <p:nvPicPr>
          <p:cNvPr id="12" name="Immagine 12">
            <a:extLst>
              <a:ext uri="{FF2B5EF4-FFF2-40B4-BE49-F238E27FC236}">
                <a16:creationId xmlns:a16="http://schemas.microsoft.com/office/drawing/2014/main" id="{5239EBE0-39EF-83A9-2EBA-34C7A07D2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173" y="3431301"/>
            <a:ext cx="4641012" cy="335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83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6D6ED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9BAB39-FBBA-E28D-60D8-5AD1DF89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422399"/>
          </a:xfrm>
        </p:spPr>
        <p:txBody>
          <a:bodyPr numCol="1">
            <a:normAutofit/>
          </a:bodyPr>
          <a:lstStyle/>
          <a:p>
            <a:pPr algn="ctr"/>
            <a:r>
              <a:rPr altLang="it-IT" b="1" dirty="0" lang="it-IT" sz="4000">
                <a:latin charset="0" panose="020B0503020102020204" pitchFamily="34" typeface="Franklin Gothic Book"/>
              </a:rPr>
              <a:t>COLLEGAMENTO – Paper sketch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674A8DC-2E49-6874-EF98-57FAAB7D8973}"/>
              </a:ext>
            </a:extLst>
          </p:cNvPr>
          <p:cNvSpPr txBox="1"/>
          <p:nvPr/>
        </p:nvSpPr>
        <p:spPr>
          <a:xfrm>
            <a:off x="497457" y="2208362"/>
            <a:ext cx="3562708" cy="338554"/>
          </a:xfrm>
          <a:prstGeom prst="rect">
            <a:avLst/>
          </a:prstGeom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spAutoFit/>
          </a:bodyPr>
          <a:lstStyle/>
          <a:p>
            <a:r>
              <a:rPr altLang="it-IT" dirty="0" lang="it-IT" sz="1600"/>
              <a:t>ACCETTA/RIFIUTA (CANDIDATURE/POSTI)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640126A-0DC9-FF96-C78E-12F2C4180325}"/>
              </a:ext>
            </a:extLst>
          </p:cNvPr>
          <p:cNvSpPr txBox="1"/>
          <p:nvPr/>
        </p:nvSpPr>
        <p:spPr>
          <a:xfrm>
            <a:off x="4306558" y="2207464"/>
            <a:ext cx="2743200" cy="369332"/>
          </a:xfrm>
          <a:prstGeom prst="rect">
            <a:avLst/>
          </a:prstGeom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spAutoFit/>
          </a:bodyPr>
          <a:lstStyle/>
          <a:p>
            <a:r>
              <a:rPr altLang="it-IT" dirty="0" lang="it-IT"/>
              <a:t>ELIMINA ANNUNCI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E636682-E29E-D7FF-74D3-A8896B61D385}"/>
              </a:ext>
            </a:extLst>
          </p:cNvPr>
          <p:cNvSpPr txBox="1"/>
          <p:nvPr/>
        </p:nvSpPr>
        <p:spPr>
          <a:xfrm>
            <a:off x="8029395" y="2163433"/>
            <a:ext cx="2743200" cy="369332"/>
          </a:xfrm>
          <a:prstGeom prst="rect">
            <a:avLst/>
          </a:prstGeom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spAutoFit/>
          </a:bodyPr>
          <a:lstStyle/>
          <a:p>
            <a:r>
              <a:rPr altLang="it-IT" dirty="0" lang="it-IT"/>
              <a:t>INSERISCI ANNUNCI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76B5E940-B431-3DEA-65CA-8849E272E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3" y="2451450"/>
            <a:ext cx="3490822" cy="2443928"/>
          </a:xfrm>
          <a:prstGeom prst="rect">
            <a:avLst/>
          </a:prstGeom>
        </p:spPr>
      </p:pic>
      <p:pic>
        <p:nvPicPr>
          <p:cNvPr id="4" name="Immagine 4">
            <a:extLst>
              <a:ext uri="{FF2B5EF4-FFF2-40B4-BE49-F238E27FC236}">
                <a16:creationId xmlns:a16="http://schemas.microsoft.com/office/drawing/2014/main" id="{16DCFA35-8042-0CE3-9758-C209BE25B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701" y="2453640"/>
            <a:ext cx="3490822" cy="2439550"/>
          </a:xfrm>
          <a:prstGeom prst="rect">
            <a:avLst/>
          </a:prstGeom>
        </p:spPr>
      </p:pic>
      <p:pic>
        <p:nvPicPr>
          <p:cNvPr id="5" name="Immagine 6">
            <a:extLst>
              <a:ext uri="{FF2B5EF4-FFF2-40B4-BE49-F238E27FC236}">
                <a16:creationId xmlns:a16="http://schemas.microsoft.com/office/drawing/2014/main" id="{86529E57-A6FE-99D4-F9A3-572B0B344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966" y="2453640"/>
            <a:ext cx="3490822" cy="243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51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6D6ED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9BAB39-FBBA-E28D-60D8-5AD1DF89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422399"/>
          </a:xfrm>
        </p:spPr>
        <p:txBody>
          <a:bodyPr numCol="1">
            <a:normAutofit/>
          </a:bodyPr>
          <a:lstStyle/>
          <a:p>
            <a:pPr algn="ctr"/>
            <a:r>
              <a:rPr altLang="it-IT" b="1" dirty="0" lang="it-IT" sz="4000">
                <a:latin charset="0" panose="020B0503020102020204" pitchFamily="34" typeface="Franklin Gothic Book"/>
              </a:rPr>
              <a:t>COLLEGAMENTO – Paper sketch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61D6CC1-27EA-E6DD-277F-135E19A88514}"/>
              </a:ext>
            </a:extLst>
          </p:cNvPr>
          <p:cNvSpPr txBox="1"/>
          <p:nvPr/>
        </p:nvSpPr>
        <p:spPr>
          <a:xfrm>
            <a:off x="253042" y="1158815"/>
            <a:ext cx="2743200" cy="369332"/>
          </a:xfrm>
          <a:prstGeom prst="rect">
            <a:avLst/>
          </a:prstGeom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spAutoFit/>
          </a:bodyPr>
          <a:lstStyle/>
          <a:p>
            <a:r>
              <a:rPr altLang="it-IT" dirty="0" lang="it-IT"/>
              <a:t>AREA UTENTE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ED28E34-21B2-8B34-79FB-DAA6CB3AD8FE}"/>
              </a:ext>
            </a:extLst>
          </p:cNvPr>
          <p:cNvSpPr txBox="1"/>
          <p:nvPr/>
        </p:nvSpPr>
        <p:spPr>
          <a:xfrm>
            <a:off x="5988709" y="2782558"/>
            <a:ext cx="2743200" cy="369332"/>
          </a:xfrm>
          <a:prstGeom prst="rect">
            <a:avLst/>
          </a:prstGeom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spAutoFit/>
          </a:bodyPr>
          <a:lstStyle/>
          <a:p>
            <a:pPr algn="l"/>
            <a:r>
              <a:rPr altLang="it-IT" dirty="0" lang="it-IT">
                <a:cs typeface="Calibri"/>
              </a:rPr>
              <a:t>ISCRIZIONE</a:t>
            </a:r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1CCB55AF-33A4-B27E-0AA6-784D49BD2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1" y="1418470"/>
            <a:ext cx="4641011" cy="3302191"/>
          </a:xfrm>
          <a:prstGeom prst="rect">
            <a:avLst/>
          </a:prstGeom>
        </p:spPr>
      </p:pic>
      <p:pic>
        <p:nvPicPr>
          <p:cNvPr id="7" name="Immagine 8">
            <a:extLst>
              <a:ext uri="{FF2B5EF4-FFF2-40B4-BE49-F238E27FC236}">
                <a16:creationId xmlns:a16="http://schemas.microsoft.com/office/drawing/2014/main" id="{B4BA4E09-4BFD-1C82-EF4C-86B739FE6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49" y="3071866"/>
            <a:ext cx="4641011" cy="330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78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6D6ED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9BAB39-FBBA-E28D-60D8-5AD1DF89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422399"/>
          </a:xfrm>
        </p:spPr>
        <p:txBody>
          <a:bodyPr numCol="1">
            <a:normAutofit/>
          </a:bodyPr>
          <a:lstStyle/>
          <a:p>
            <a:pPr algn="ctr"/>
            <a:r>
              <a:rPr altLang="it-IT" b="1" dirty="0" lang="it-IT" sz="4000">
                <a:latin charset="0" panose="020B0503020102020204" pitchFamily="34" typeface="Franklin Gothic Book"/>
              </a:rPr>
              <a:t>COLLEGAMENTO – Paper sketch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D1C56D6-D39C-3317-1CC3-0C6EAF1D45B9}"/>
              </a:ext>
            </a:extLst>
          </p:cNvPr>
          <p:cNvSpPr txBox="1"/>
          <p:nvPr/>
        </p:nvSpPr>
        <p:spPr>
          <a:xfrm>
            <a:off x="310551" y="957532"/>
            <a:ext cx="2743200" cy="369332"/>
          </a:xfrm>
          <a:prstGeom prst="rect">
            <a:avLst/>
          </a:prstGeom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spAutoFit/>
          </a:bodyPr>
          <a:lstStyle/>
          <a:p>
            <a:r>
              <a:rPr altLang="it-IT" dirty="0" lang="it-IT"/>
              <a:t>SCELTA LOGIN/ISCRIZIONE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9966110-7F64-23D6-1280-C0CF3F1EC85C}"/>
              </a:ext>
            </a:extLst>
          </p:cNvPr>
          <p:cNvSpPr txBox="1"/>
          <p:nvPr/>
        </p:nvSpPr>
        <p:spPr>
          <a:xfrm>
            <a:off x="5758671" y="2610030"/>
            <a:ext cx="3418935" cy="369332"/>
          </a:xfrm>
          <a:prstGeom prst="rect">
            <a:avLst/>
          </a:prstGeom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spAutoFit/>
          </a:bodyPr>
          <a:lstStyle/>
          <a:p>
            <a:r>
              <a:rPr altLang="it-IT" dirty="0" lang="it-IT"/>
              <a:t>VISUALIZZA ANNUNCIO AZIENDA</a:t>
            </a:r>
          </a:p>
        </p:txBody>
      </p:sp>
      <p:pic>
        <p:nvPicPr>
          <p:cNvPr id="9" name="Immagine 9">
            <a:extLst>
              <a:ext uri="{FF2B5EF4-FFF2-40B4-BE49-F238E27FC236}">
                <a16:creationId xmlns:a16="http://schemas.microsoft.com/office/drawing/2014/main" id="{951147DD-F034-45B7-4C78-FB31F9221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5" y="1231565"/>
            <a:ext cx="5316747" cy="3776644"/>
          </a:xfrm>
          <a:prstGeom prst="rect">
            <a:avLst/>
          </a:prstGeom>
        </p:spPr>
      </p:pic>
      <p:pic>
        <p:nvPicPr>
          <p:cNvPr id="10" name="Immagine 10">
            <a:extLst>
              <a:ext uri="{FF2B5EF4-FFF2-40B4-BE49-F238E27FC236}">
                <a16:creationId xmlns:a16="http://schemas.microsoft.com/office/drawing/2014/main" id="{D4515F55-A3E8-2125-64DE-DD654A894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589" y="2870584"/>
            <a:ext cx="5374256" cy="377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74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6D6ED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magine 17">
            <a:extLst>
              <a:ext uri="{FF2B5EF4-FFF2-40B4-BE49-F238E27FC236}">
                <a16:creationId xmlns:a16="http://schemas.microsoft.com/office/drawing/2014/main" id="{7D736742-DDD6-7981-56C0-17DE1F136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19" y="0"/>
            <a:ext cx="8290561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FAB2B9B-5FD1-E3EC-83D5-E6128B944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690688"/>
          </a:xfrm>
        </p:spPr>
        <p:txBody>
          <a:bodyPr numCol="1">
            <a:normAutofit/>
          </a:bodyPr>
          <a:lstStyle/>
          <a:p>
            <a:pPr algn="ctr"/>
            <a:r>
              <a:rPr altLang="it-IT" b="1" dirty="0" lang="it-IT" sz="40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anose="020B0503020102020204" pitchFamily="34" typeface="Franklin Gothic Book"/>
              </a:rPr>
              <a:t>PROTOTIPO</a:t>
            </a:r>
          </a:p>
        </p:txBody>
      </p:sp>
      <p:sp>
        <p:nvSpPr>
          <p:cNvPr id="14" name="Segnaposto contenuto 13">
            <a:extLst>
              <a:ext uri="{FF2B5EF4-FFF2-40B4-BE49-F238E27FC236}">
                <a16:creationId xmlns:a16="http://schemas.microsoft.com/office/drawing/2014/main" id="{7527B094-16E2-7DD0-65BE-FDA4BA9FE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266" y="5923127"/>
            <a:ext cx="476534" cy="253835"/>
          </a:xfrm>
        </p:spPr>
        <p:txBody>
          <a:bodyPr numCol="1">
            <a:normAutofit fontScale="55000" lnSpcReduction="20000"/>
          </a:bodyPr>
          <a:lstStyle/>
          <a:p>
            <a:endParaRPr altLang="it-IT" dirty="0" lang="it-IT"/>
          </a:p>
          <a:p>
            <a:endParaRPr altLang="it-IT" dirty="0" lang="it-IT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DC47CA04-1F86-47EB-2A22-D2FA8077F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133" y="1204718"/>
            <a:ext cx="1048761" cy="79099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7B0E45B-DDC6-6F81-3786-A37855B0B8E2}"/>
              </a:ext>
            </a:extLst>
          </p:cNvPr>
          <p:cNvSpPr txBox="1"/>
          <p:nvPr/>
        </p:nvSpPr>
        <p:spPr>
          <a:xfrm>
            <a:off x="2497113" y="4107245"/>
            <a:ext cx="7162800" cy="1815882"/>
          </a:xfrm>
          <a:prstGeom prst="rect">
            <a:avLst/>
          </a:prstGeom>
          <a:gradFill>
            <a:gsLst>
              <a:gs pos="100000">
                <a:srgbClr val="AAC2E5"/>
              </a:gs>
              <a:gs pos="100000">
                <a:schemeClr val="accent5">
                  <a:satMod val="110000"/>
                  <a:lumMod val="100000"/>
                  <a:shade val="100000"/>
                </a:schemeClr>
              </a:gs>
            </a:gsLst>
          </a:gradFill>
          <a:ln>
            <a:solidFill>
              <a:srgbClr val="ABC2E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numCol="1" rtlCol="0" wrap="square">
            <a:spAutoFit/>
          </a:bodyPr>
          <a:lstStyle/>
          <a:p>
            <a:pPr algn="ctr"/>
            <a:r>
              <a:rPr altLang="it-IT" dirty="0" lang="it-IT" sz="4400">
                <a:solidFill>
                  <a:schemeClr val="tx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IMMIGRATION</a:t>
            </a:r>
          </a:p>
          <a:p>
            <a:pPr algn="ctr"/>
            <a:r>
              <a:rPr altLang="it-IT" dirty="0" lang="it-IT" sz="2400">
                <a:solidFill>
                  <a:schemeClr val="tx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WEB APP</a:t>
            </a:r>
          </a:p>
          <a:p>
            <a:pPr algn="ctr"/>
            <a:r>
              <a:rPr altLang="it-IT" dirty="0" lang="it-IT" sz="4400" u="sng">
                <a:solidFill>
                  <a:schemeClr val="tx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hlinkClick r:id="rId4"/>
              </a:rPr>
              <a:t>PROTOTIPO</a:t>
            </a:r>
            <a:endParaRPr altLang="it-IT" dirty="0" lang="it-IT" sz="4400" u="sng">
              <a:solidFill>
                <a:schemeClr val="tx1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6804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6D6ED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19AD83-20F5-A25A-D710-BC5B0A87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540932"/>
          </a:xfrm>
        </p:spPr>
        <p:txBody>
          <a:bodyPr numCol="1">
            <a:normAutofit/>
          </a:bodyPr>
          <a:lstStyle/>
          <a:p>
            <a:pPr algn="ctr"/>
            <a:r>
              <a:rPr altLang="it-IT" b="1" dirty="0" lang="it-IT" sz="4000">
                <a:latin charset="0" panose="020B0503020102020204" pitchFamily="34" typeface="Franklin Gothic Book"/>
              </a:rPr>
              <a:t>COGNITIVE WALKTHROUGHT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C93673-B34C-DE6C-E7DC-2D79EAC88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indent="0" marL="0">
              <a:buNone/>
            </a:pPr>
            <a:r>
              <a:rPr altLang="it-IT" b="1" dirty="0" i="0" lang="it-IT" sz="3300">
                <a:effectLst/>
                <a:latin charset="0" panose="020B0503020102020204" pitchFamily="34" typeface="Franklin Gothic Book"/>
              </a:rPr>
              <a:t>L'utente saprà cosa fare per realizzare il task?</a:t>
            </a:r>
            <a:br>
              <a:rPr altLang="it-IT" b="1" dirty="0" i="0" lang="it-IT" sz="3300">
                <a:effectLst/>
                <a:latin typeface="-apple-system"/>
              </a:rPr>
            </a:br>
            <a:endParaRPr altLang="it-IT" dirty="0" lang="it-IT"/>
          </a:p>
        </p:txBody>
      </p:sp>
    </p:spTree>
    <p:extLst>
      <p:ext uri="{BB962C8B-B14F-4D97-AF65-F5344CB8AC3E}">
        <p14:creationId xmlns:p14="http://schemas.microsoft.com/office/powerpoint/2010/main" val="163907397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rgbClr val="A6D6ED"/>
            </a:gs>
            <a:gs pos="75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99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BC3C43-A9CC-D6E5-95B9-11B8DA6AD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360" y="1"/>
            <a:ext cx="6187440" cy="1310639"/>
          </a:xfrm>
        </p:spPr>
        <p:txBody>
          <a:bodyPr numCol="1">
            <a:normAutofit/>
          </a:bodyPr>
          <a:lstStyle/>
          <a:p>
            <a:r>
              <a:rPr altLang="it-IT" b="1" dirty="0" i="0" lang="it-IT" strike="noStrike" sz="4000" u="none">
                <a:solidFill>
                  <a:srgbClr val="000000"/>
                </a:solidFill>
                <a:effectLst/>
                <a:latin charset="0" panose="020B0503020102020204" pitchFamily="34" typeface="Franklin Gothic Book"/>
              </a:rPr>
              <a:t>IL PROBLEMA AFFRONTATO</a:t>
            </a:r>
            <a:r>
              <a:rPr altLang="it-IT" b="0" dirty="0" i="0" lang="it-IT" sz="4000">
                <a:solidFill>
                  <a:srgbClr val="000000"/>
                </a:solidFill>
                <a:effectLst/>
                <a:latin charset="0" panose="020B0503020102020204" pitchFamily="34" typeface="Franklin Gothic Book"/>
              </a:rPr>
              <a:t>​</a:t>
            </a:r>
            <a:endParaRPr altLang="it-IT" dirty="0" lang="it-IT" sz="400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CBF227-1DCB-A724-A1E9-CC53F68F2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160" y="1310640"/>
            <a:ext cx="7101840" cy="5364479"/>
          </a:xfrm>
        </p:spPr>
        <p:txBody>
          <a:bodyPr numCol="1">
            <a:normAutofit lnSpcReduction="10000"/>
          </a:bodyPr>
          <a:lstStyle/>
          <a:p>
            <a:r>
              <a:rPr altLang="it-IT" b="0" dirty="0" i="0" lang="it-IT" strike="noStrike" u="none">
                <a:solidFill>
                  <a:srgbClr val="191B0E"/>
                </a:solidFill>
                <a:effectLst/>
                <a:latin charset="0" panose="020B0503020102020204" pitchFamily="34" typeface="Franklin Gothic Book"/>
              </a:rPr>
              <a:t>Il sistema che si intende progettare è rivolto a persone che migrano verso il nostro paese alla ricerca di ciò che gli è stato negato nel loro paese di origine. Purtroppo la disorganizzazione e la burocrazia è troppa, ciò provoca rallentamenti nella gestione, disagi nei centri d’accoglienza e difficoltà per le associazioni che dovrebbero gestire il loro inserimento nella comunità. Per risolvere questa problematica vogliamo sviluppare una piattaforma che permetterà una più facile e organizzata integrazione, come trovare lavoro e garantire i diritti umani.</a:t>
            </a:r>
            <a:r>
              <a:rPr altLang="it-IT" b="0" dirty="0" i="0" lang="it-IT">
                <a:solidFill>
                  <a:srgbClr val="000000"/>
                </a:solidFill>
                <a:effectLst/>
                <a:latin charset="0" panose="020B0503020102020204" pitchFamily="34" typeface="Franklin Gothic Book"/>
              </a:rPr>
              <a:t>​</a:t>
            </a:r>
            <a:endParaRPr altLang="it-IT" dirty="0" lang="it-I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233119-1CA3-44AD-CC75-EF262E7B3A2D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4385094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953C154C-B8EB-30AB-EA58-A1256A749D33}"/>
              </a:ext>
            </a:extLst>
          </p:cNvPr>
          <p:cNvCxnSpPr/>
          <p:nvPr/>
        </p:nvCxnSpPr>
        <p:spPr>
          <a:xfrm>
            <a:off x="4385094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855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6D6ED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19AD83-20F5-A25A-D710-BC5B0A87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540932"/>
          </a:xfrm>
        </p:spPr>
        <p:txBody>
          <a:bodyPr numCol="1">
            <a:normAutofit/>
          </a:bodyPr>
          <a:lstStyle/>
          <a:p>
            <a:pPr algn="ctr"/>
            <a:r>
              <a:rPr altLang="it-IT" b="1" dirty="0" lang="it-IT" sz="4000">
                <a:latin charset="0" panose="020B0503020102020204" pitchFamily="34" typeface="Franklin Gothic Book"/>
              </a:rPr>
              <a:t>COGNITIVE WALKTHROUGHT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C93673-B34C-DE6C-E7DC-2D79EAC88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indent="0" marL="0">
              <a:buNone/>
            </a:pPr>
            <a:r>
              <a:rPr altLang="it-IT" b="1" dirty="0" i="0" lang="it-IT" sz="3300">
                <a:effectLst/>
                <a:latin charset="0" panose="020B0503020102020204" pitchFamily="34" typeface="Franklin Gothic Book"/>
              </a:rPr>
              <a:t>L'utente saprà cosa fare per realizzare il task?</a:t>
            </a:r>
          </a:p>
          <a:p>
            <a:pPr indent="0" marL="0">
              <a:buNone/>
            </a:pPr>
            <a:br>
              <a:rPr altLang="it-IT" b="1" dirty="0" i="0" lang="it-IT" sz="3300">
                <a:effectLst/>
                <a:latin typeface="-apple-system"/>
              </a:rPr>
            </a:br>
            <a:r>
              <a:rPr altLang="it-IT" b="0" dirty="0" i="0" lang="it-IT">
                <a:effectLst/>
                <a:latin charset="0" panose="020B0503020102020204" pitchFamily="34" typeface="Franklin Gothic Book"/>
              </a:rPr>
              <a:t>Non abbiamo una guida di come si svolge il task, ma grazie alle icone e al testo presenti nei componenti grafici, l’azienda o l'utente saprà come interagire con il nostro sito.</a:t>
            </a:r>
            <a:br>
              <a:rPr altLang="it-IT" b="0" dirty="0" i="0" lang="it-IT">
                <a:effectLst/>
                <a:latin typeface="-apple-system"/>
              </a:rPr>
            </a:br>
            <a:endParaRPr altLang="it-IT" dirty="0" lang="it-IT"/>
          </a:p>
        </p:txBody>
      </p:sp>
    </p:spTree>
    <p:extLst>
      <p:ext uri="{BB962C8B-B14F-4D97-AF65-F5344CB8AC3E}">
        <p14:creationId xmlns:p14="http://schemas.microsoft.com/office/powerpoint/2010/main" val="659670887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6D6ED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19AD83-20F5-A25A-D710-BC5B0A87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540932"/>
          </a:xfrm>
        </p:spPr>
        <p:txBody>
          <a:bodyPr numCol="1">
            <a:normAutofit/>
          </a:bodyPr>
          <a:lstStyle/>
          <a:p>
            <a:pPr algn="ctr"/>
            <a:r>
              <a:rPr altLang="it-IT" b="1" dirty="0" lang="it-IT" sz="4000">
                <a:latin charset="0" panose="020B0503020102020204" pitchFamily="34" typeface="Franklin Gothic Book"/>
              </a:rPr>
              <a:t>COGNITIVE WALKTHROUGHT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C93673-B34C-DE6C-E7DC-2D79EAC88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indent="0" marL="0">
              <a:buNone/>
            </a:pPr>
            <a:r>
              <a:rPr altLang="it-IT" b="1" dirty="0" i="0" lang="it-IT" sz="3300">
                <a:effectLst/>
                <a:latin charset="0" panose="020B0503020102020204" pitchFamily="34" typeface="Franklin Gothic Book"/>
              </a:rPr>
              <a:t>L'utente noterà che è disponibile sull’interfaccia la corretta azione da eseguire per raggiungere l’obiettivo del task?</a:t>
            </a:r>
            <a:br>
              <a:rPr altLang="it-IT" b="1" dirty="0" i="0" lang="it-IT" sz="3300">
                <a:effectLst/>
                <a:latin typeface="-apple-system"/>
              </a:rPr>
            </a:br>
            <a:br>
              <a:rPr altLang="it-IT" b="0" dirty="0" i="0" lang="it-IT">
                <a:effectLst/>
                <a:latin typeface="-apple-system"/>
              </a:rPr>
            </a:br>
            <a:endParaRPr altLang="it-IT" dirty="0" lang="it-IT"/>
          </a:p>
        </p:txBody>
      </p:sp>
    </p:spTree>
    <p:extLst>
      <p:ext uri="{BB962C8B-B14F-4D97-AF65-F5344CB8AC3E}">
        <p14:creationId xmlns:p14="http://schemas.microsoft.com/office/powerpoint/2010/main" val="3463728122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6D6ED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19AD83-20F5-A25A-D710-BC5B0A87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540932"/>
          </a:xfrm>
        </p:spPr>
        <p:txBody>
          <a:bodyPr numCol="1">
            <a:normAutofit/>
          </a:bodyPr>
          <a:lstStyle/>
          <a:p>
            <a:pPr algn="ctr"/>
            <a:r>
              <a:rPr altLang="it-IT" b="1" dirty="0" lang="it-IT" sz="4000">
                <a:latin charset="0" panose="020B0503020102020204" pitchFamily="34" typeface="Franklin Gothic Book"/>
              </a:rPr>
              <a:t>COGNITIVE WALKTHROUGHT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C93673-B34C-DE6C-E7DC-2D79EAC88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bIns="45720" lIns="91440" numCol="1" rIns="91440" rtlCol="0" tIns="45720" vert="horz">
            <a:normAutofit/>
          </a:bodyPr>
          <a:lstStyle/>
          <a:p>
            <a:pPr indent="0" marL="0">
              <a:buNone/>
            </a:pPr>
            <a:r>
              <a:rPr altLang="it-IT" b="1" dirty="0" i="0" lang="it-IT" sz="3300">
                <a:effectLst/>
                <a:latin charset="0" panose="020B0503020102020204" pitchFamily="34" typeface="Franklin Gothic Book"/>
              </a:rPr>
              <a:t>L'utente noterà che è disponibile sull’interfaccia la corretta azione da eseguire per raggiungere l’obiettivo del task?</a:t>
            </a:r>
          </a:p>
          <a:p>
            <a:pPr indent="0" marL="0">
              <a:buNone/>
            </a:pPr>
            <a:br>
              <a:rPr altLang="it-IT" b="1" dirty="0" i="0" lang="it-IT" sz="3300">
                <a:effectLst/>
                <a:latin typeface="-apple-system"/>
              </a:rPr>
            </a:br>
            <a:r>
              <a:rPr altLang="it-IT" b="0" dirty="0" i="0" lang="it-IT">
                <a:effectLst/>
                <a:latin typeface="Franklin Gothic Book"/>
              </a:rPr>
              <a:t>All'interno delle pagine, sono posizionati i relativi oggetti grafici, etichettati con del testo, </a:t>
            </a:r>
            <a:r>
              <a:rPr altLang="it-IT" dirty="0" lang="it-IT">
                <a:latin typeface="Franklin Gothic Book"/>
              </a:rPr>
              <a:t>ciò fa</a:t>
            </a:r>
            <a:r>
              <a:rPr altLang="it-IT" b="0" dirty="0" i="0" lang="it-IT">
                <a:effectLst/>
                <a:latin typeface="Franklin Gothic Book"/>
              </a:rPr>
              <a:t> capire all'utente o all'azienda la sua funzionalità.</a:t>
            </a:r>
            <a:br>
              <a:rPr altLang="it-IT" b="0" dirty="0" i="0" lang="it-IT">
                <a:effectLst/>
                <a:latin typeface="-apple-system"/>
              </a:rPr>
            </a:br>
            <a:endParaRPr altLang="it-IT" dirty="0" lang="it-IT"/>
          </a:p>
        </p:txBody>
      </p:sp>
    </p:spTree>
    <p:extLst>
      <p:ext uri="{BB962C8B-B14F-4D97-AF65-F5344CB8AC3E}">
        <p14:creationId xmlns:p14="http://schemas.microsoft.com/office/powerpoint/2010/main" val="1265419684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6D6ED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19AD83-20F5-A25A-D710-BC5B0A87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540932"/>
          </a:xfrm>
        </p:spPr>
        <p:txBody>
          <a:bodyPr numCol="1">
            <a:normAutofit/>
          </a:bodyPr>
          <a:lstStyle/>
          <a:p>
            <a:pPr algn="ctr"/>
            <a:r>
              <a:rPr altLang="it-IT" b="1" dirty="0" lang="it-IT" sz="4000">
                <a:latin charset="0" panose="020B0503020102020204" pitchFamily="34" typeface="Franklin Gothic Book"/>
              </a:rPr>
              <a:t>COGNITIVE WALKTHROUGHT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C93673-B34C-DE6C-E7DC-2D79EAC88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indent="0" marL="0">
              <a:buNone/>
            </a:pPr>
            <a:r>
              <a:rPr altLang="it-IT" b="1" dirty="0" i="0" lang="it-IT" sz="3300">
                <a:effectLst/>
                <a:latin charset="0" panose="020B0503020102020204" pitchFamily="34" typeface="Franklin Gothic Book"/>
              </a:rPr>
              <a:t>Gli utenti sapranno dal feedback che hanno fatto una scelta di azione corretta o errata?</a:t>
            </a:r>
            <a:br>
              <a:rPr altLang="it-IT" b="1" dirty="0" i="0" lang="it-IT" sz="3300">
                <a:effectLst/>
                <a:latin typeface="-apple-system"/>
              </a:rPr>
            </a:br>
            <a:br>
              <a:rPr altLang="it-IT" b="0" dirty="0" i="0" lang="it-IT">
                <a:effectLst/>
                <a:latin typeface="-apple-system"/>
              </a:rPr>
            </a:br>
            <a:endParaRPr altLang="it-IT" dirty="0" lang="it-IT"/>
          </a:p>
        </p:txBody>
      </p:sp>
    </p:spTree>
    <p:extLst>
      <p:ext uri="{BB962C8B-B14F-4D97-AF65-F5344CB8AC3E}">
        <p14:creationId xmlns:p14="http://schemas.microsoft.com/office/powerpoint/2010/main" val="2755907551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6D6ED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19AD83-20F5-A25A-D710-BC5B0A87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540932"/>
          </a:xfrm>
        </p:spPr>
        <p:txBody>
          <a:bodyPr numCol="1">
            <a:normAutofit/>
          </a:bodyPr>
          <a:lstStyle/>
          <a:p>
            <a:pPr algn="ctr"/>
            <a:r>
              <a:rPr altLang="it-IT" b="1" dirty="0" lang="it-IT" sz="4000">
                <a:latin charset="0" panose="020B0503020102020204" pitchFamily="34" typeface="Franklin Gothic Book"/>
              </a:rPr>
              <a:t>COGNITIVE WALKTHROUGHT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C93673-B34C-DE6C-E7DC-2D79EAC88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indent="0" marL="0">
              <a:buNone/>
            </a:pPr>
            <a:r>
              <a:rPr altLang="it-IT" b="1" dirty="0" i="0" lang="it-IT" sz="3300">
                <a:effectLst/>
                <a:latin charset="0" panose="020B0503020102020204" pitchFamily="34" typeface="Franklin Gothic Book"/>
              </a:rPr>
              <a:t>Gli utenti sapranno dal feedback che hanno fatto una scelta di azione corretta o errata?</a:t>
            </a:r>
          </a:p>
          <a:p>
            <a:pPr indent="0" marL="0">
              <a:buNone/>
            </a:pPr>
            <a:br>
              <a:rPr altLang="it-IT" b="1" dirty="0" i="0" lang="it-IT" sz="3300">
                <a:effectLst/>
                <a:latin typeface="-apple-system"/>
              </a:rPr>
            </a:br>
            <a:r>
              <a:rPr altLang="it-IT" b="0" dirty="0" i="0" lang="it-IT">
                <a:effectLst/>
                <a:latin charset="0" panose="020B0503020102020204" pitchFamily="34" typeface="Franklin Gothic Book"/>
              </a:rPr>
              <a:t>Una volta che l’utente o l’azienda interagisce con un oggetto grafico, abbiamo un feedback che ci mostra la correttezza dell'azione.</a:t>
            </a:r>
            <a:br>
              <a:rPr altLang="it-IT" b="0" dirty="0" i="0" lang="it-IT">
                <a:effectLst/>
                <a:latin typeface="-apple-system"/>
              </a:rPr>
            </a:br>
            <a:endParaRPr altLang="it-IT" dirty="0" lang="it-IT"/>
          </a:p>
        </p:txBody>
      </p:sp>
    </p:spTree>
    <p:extLst>
      <p:ext uri="{BB962C8B-B14F-4D97-AF65-F5344CB8AC3E}">
        <p14:creationId xmlns:p14="http://schemas.microsoft.com/office/powerpoint/2010/main" val="4221151899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6D6ED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26AC04-C231-E930-874C-CD21D0F5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507066"/>
          </a:xfrm>
        </p:spPr>
        <p:txBody>
          <a:bodyPr numCol="1">
            <a:normAutofit/>
          </a:bodyPr>
          <a:lstStyle/>
          <a:p>
            <a:pPr algn="ctr"/>
            <a:r>
              <a:rPr altLang="it-IT" b="1" dirty="0" lang="it-IT" sz="4000">
                <a:latin charset="0" panose="020B0503020102020204" pitchFamily="34" typeface="Franklin Gothic Book"/>
              </a:rPr>
              <a:t>VALUTAZIONE EURISTICA (1/2)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850603-6C2C-947F-C07E-BCAD7729C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509" y="1115413"/>
            <a:ext cx="2290066" cy="2062794"/>
          </a:xfrm>
        </p:spPr>
        <p:txBody>
          <a:bodyPr numCol="1">
            <a:normAutofit/>
          </a:bodyPr>
          <a:lstStyle/>
          <a:p>
            <a:pPr indent="0" marL="0">
              <a:buNone/>
            </a:pPr>
            <a:br>
              <a:rPr altLang="it-IT" b="0" dirty="0" i="0" lang="it-IT">
                <a:effectLst/>
                <a:latin typeface="-apple-system"/>
              </a:rPr>
            </a:br>
            <a:r>
              <a:rPr altLang="it-IT" b="0" dirty="0" i="0" lang="it-IT" sz="1900">
                <a:effectLst/>
                <a:latin typeface="+mj-lt"/>
              </a:rPr>
              <a:t>I task simili, sono strutturati in maniera analoga.</a:t>
            </a:r>
            <a:br>
              <a:rPr altLang="it-IT" b="0" dirty="0" i="0" lang="it-IT">
                <a:effectLst/>
                <a:latin typeface="-apple-system"/>
              </a:rPr>
            </a:br>
            <a:endParaRPr altLang="it-IT" dirty="0" lang="it-IT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7C479C10-C4B0-3A9F-72FE-4E3392592438}"/>
              </a:ext>
            </a:extLst>
          </p:cNvPr>
          <p:cNvSpPr/>
          <p:nvPr/>
        </p:nvSpPr>
        <p:spPr>
          <a:xfrm>
            <a:off x="1682314" y="3846252"/>
            <a:ext cx="2015231" cy="2501282"/>
          </a:xfrm>
          <a:prstGeom prst="roundRect">
            <a:avLst>
              <a:gd fmla="val 24859" name="adj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dir="t" rig="threePt"/>
          </a:scene3d>
          <a:sp3d>
            <a:bevelT prst="slope"/>
          </a:sp3d>
        </p:spPr>
        <p:style>
          <a:lnRef idx="0">
            <a:scrgbClr b="0" g="0" r="0"/>
          </a:lnRef>
          <a:fillRef idx="0">
            <a:scrgbClr b="0" g="0" r="0"/>
          </a:fillRef>
          <a:effectRef idx="0">
            <a:scrgbClr b="0" g="0" r="0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 defTabSz="4572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altLang="it-IT" b="0" baseline="0" cap="none" dirty="0" i="0" kern="1200" kumimoji="0" lang="it-IT" noProof="0" normalizeH="0" spc="0" strike="noStrike" sz="18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  <a:p>
            <a:pPr algn="ctr" defTabSz="4572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altLang="it-IT" dirty="0" lang="it-IT">
              <a:solidFill>
                <a:prstClr val="black"/>
              </a:solidFill>
              <a:latin panose="020F0502020204030204" typeface="Calibri"/>
            </a:endParaRPr>
          </a:p>
          <a:p>
            <a:pPr algn="ctr" defTabSz="4572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altLang="it-IT" b="0" baseline="0" cap="none" dirty="0" i="0" kern="1200" kumimoji="0" lang="it-IT" noProof="0" normalizeH="0" spc="0" strike="noStrike" sz="18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  <a:p>
            <a:pPr algn="ctr" defTabSz="4572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altLang="it-IT" dirty="0" lang="it-IT">
              <a:solidFill>
                <a:prstClr val="black"/>
              </a:solidFill>
              <a:latin panose="020F0502020204030204" typeface="Calibri"/>
            </a:endParaRPr>
          </a:p>
          <a:p>
            <a:pPr algn="ctr" defTabSz="4572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altLang="it-IT" b="0" baseline="0" cap="none" dirty="0" i="0" kern="1200" kumimoji="0" lang="it-IT" noProof="0" normalizeH="0" spc="0" strike="noStrike" sz="18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  <a:p>
            <a:pPr algn="ctr" defTabSz="4572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altLang="it-IT" b="0" baseline="0" cap="none" dirty="0" i="0" kern="1200" kumimoji="0" lang="it-IT" noProof="0" normalizeH="0" spc="0" strike="noStrike" sz="1800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rPr>
              <a:t>Consentire all’utente di usare comandi rapidi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D6B7B8A-B452-5CB1-8426-8E3B267BD846}"/>
              </a:ext>
            </a:extLst>
          </p:cNvPr>
          <p:cNvSpPr txBox="1"/>
          <p:nvPr/>
        </p:nvSpPr>
        <p:spPr>
          <a:xfrm>
            <a:off x="3969790" y="4138985"/>
            <a:ext cx="2560473" cy="1477328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it-IT" dirty="0" lang="it-IT"/>
              <a:t>Il sistema non permette di usare comandi rapidi, ma il passaggio da un task all’altro e semplice e immediato.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BFA4E30-F355-58ED-782E-B5CAFAAC0DE0}"/>
              </a:ext>
            </a:extLst>
          </p:cNvPr>
          <p:cNvSpPr txBox="1"/>
          <p:nvPr/>
        </p:nvSpPr>
        <p:spPr>
          <a:xfrm>
            <a:off x="8558074" y="1402672"/>
            <a:ext cx="3090911" cy="646331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it-IT" lang="it-IT"/>
              <a:t>Ad ogni azione dell’utente corrisponde un feedback.</a:t>
            </a:r>
            <a:endParaRPr altLang="it-IT" dirty="0"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F5C4BDD-DAFA-3DA7-2758-4ECAAA1070B0}"/>
              </a:ext>
            </a:extLst>
          </p:cNvPr>
          <p:cNvSpPr txBox="1"/>
          <p:nvPr/>
        </p:nvSpPr>
        <p:spPr>
          <a:xfrm>
            <a:off x="9366684" y="4065973"/>
            <a:ext cx="2281561" cy="1200329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it-IT" dirty="0" lang="it-IT"/>
              <a:t>L’azione che viene conclusa, fa sì che l’utente percepisca lo svuotarsi della mente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E33A3CDD-C291-E479-E0C3-FCA0226B7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375" y="4013507"/>
            <a:ext cx="1251108" cy="1095270"/>
          </a:xfrm>
          <a:prstGeom prst="rect">
            <a:avLst/>
          </a:prstGeom>
        </p:spPr>
      </p:pic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3E900351-A7C0-C4ED-68E8-5A8A0BBE2D43}"/>
              </a:ext>
            </a:extLst>
          </p:cNvPr>
          <p:cNvSpPr/>
          <p:nvPr/>
        </p:nvSpPr>
        <p:spPr>
          <a:xfrm>
            <a:off x="6512884" y="1157314"/>
            <a:ext cx="2015231" cy="2501282"/>
          </a:xfrm>
          <a:prstGeom prst="roundRect">
            <a:avLst>
              <a:gd fmla="val 24859" name="adj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dir="t" rig="threePt"/>
          </a:scene3d>
          <a:sp3d>
            <a:bevelT prst="slope"/>
          </a:sp3d>
        </p:spPr>
        <p:style>
          <a:lnRef idx="0">
            <a:scrgbClr b="0" g="0" r="0"/>
          </a:lnRef>
          <a:fillRef idx="0">
            <a:scrgbClr b="0" g="0" r="0"/>
          </a:fillRef>
          <a:effectRef idx="0">
            <a:scrgbClr b="0" g="0" r="0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 defTabSz="4572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altLang="it-IT" b="0" baseline="0" cap="none" dirty="0" i="0" kern="1200" kumimoji="0" lang="it-IT" noProof="0" normalizeH="0" spc="0" strike="noStrike" sz="18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  <a:p>
            <a:pPr algn="ctr" defTabSz="4572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altLang="it-IT" dirty="0" lang="it-IT">
              <a:solidFill>
                <a:prstClr val="black"/>
              </a:solidFill>
              <a:latin panose="020F0502020204030204" typeface="Calibri"/>
            </a:endParaRPr>
          </a:p>
          <a:p>
            <a:pPr algn="ctr" defTabSz="4572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altLang="it-IT" b="0" baseline="0" cap="none" dirty="0" i="0" kern="1200" kumimoji="0" lang="it-IT" noProof="0" normalizeH="0" spc="0" strike="noStrike" sz="18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  <a:p>
            <a:pPr algn="ctr" defTabSz="4572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altLang="it-IT" dirty="0" lang="it-IT">
              <a:solidFill>
                <a:prstClr val="black"/>
              </a:solidFill>
              <a:latin panose="020F0502020204030204" typeface="Calibri"/>
            </a:endParaRPr>
          </a:p>
          <a:p>
            <a:pPr algn="ctr" defTabSz="4572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altLang="it-IT" b="0" baseline="0" cap="none" dirty="0" i="0" kern="1200" kumimoji="0" lang="it-IT" noProof="0" normalizeH="0" spc="0" strike="noStrike" sz="18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  <a:p>
            <a:pPr algn="ctr" defTabSz="4572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altLang="it-IT" b="0" baseline="0" cap="none" dirty="0" i="0" kern="1200" kumimoji="0" lang="it-IT" noProof="0" normalizeH="0" spc="0" strike="noStrike" sz="1800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rPr>
              <a:t>Offrire feedback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EB94E711-E9AA-DB40-59E6-F679B7704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06" y="1157314"/>
            <a:ext cx="2242585" cy="1658184"/>
          </a:xfrm>
          <a:prstGeom prst="rect">
            <a:avLst/>
          </a:prstGeom>
        </p:spPr>
      </p:pic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4886DAEF-33F6-905F-198A-1E4EE95D72C0}"/>
              </a:ext>
            </a:extLst>
          </p:cNvPr>
          <p:cNvSpPr/>
          <p:nvPr/>
        </p:nvSpPr>
        <p:spPr>
          <a:xfrm>
            <a:off x="284403" y="1157314"/>
            <a:ext cx="2045189" cy="2062794"/>
          </a:xfrm>
          <a:prstGeom prst="roundRect">
            <a:avLst>
              <a:gd fmla="val 24859" name="adj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dir="t" rig="threePt"/>
          </a:scene3d>
          <a:sp3d>
            <a:bevelT prst="slope"/>
          </a:sp3d>
        </p:spPr>
        <p:style>
          <a:lnRef idx="0">
            <a:scrgbClr b="0" g="0" r="0"/>
          </a:lnRef>
          <a:fillRef idx="0">
            <a:scrgbClr b="0" g="0" r="0"/>
          </a:fillRef>
          <a:effectRef idx="0">
            <a:scrgbClr b="0" g="0" r="0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 defTabSz="4572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altLang="it-IT" b="0" baseline="0" cap="none" dirty="0" i="0" kern="1200" kumimoji="0" lang="it-IT" noProof="0" normalizeH="0" spc="0" strike="noStrike" sz="1800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rPr>
              <a:t>Coerenza</a:t>
            </a:r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B1C79036-7B3E-68E0-3C71-3771266F0E08}"/>
              </a:ext>
            </a:extLst>
          </p:cNvPr>
          <p:cNvSpPr/>
          <p:nvPr/>
        </p:nvSpPr>
        <p:spPr>
          <a:xfrm>
            <a:off x="7121689" y="3903954"/>
            <a:ext cx="2045189" cy="2062794"/>
          </a:xfrm>
          <a:prstGeom prst="roundRect">
            <a:avLst>
              <a:gd fmla="val 24859" name="adj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dir="t" rig="threePt"/>
          </a:scene3d>
          <a:sp3d>
            <a:bevelT prst="slope"/>
          </a:sp3d>
        </p:spPr>
        <p:style>
          <a:lnRef idx="0">
            <a:scrgbClr b="0" g="0" r="0"/>
          </a:lnRef>
          <a:fillRef idx="0">
            <a:scrgbClr b="0" g="0" r="0"/>
          </a:fillRef>
          <a:effectRef idx="0">
            <a:scrgbClr b="0" g="0" r="0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 defTabSz="4572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altLang="it-IT" b="0" baseline="0" cap="none" dirty="0" i="0" kern="1200" kumimoji="0" lang="it-IT" noProof="0" normalizeH="0" spc="0" strike="noStrike" sz="1800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rPr>
              <a:t>Chiusura</a:t>
            </a:r>
          </a:p>
        </p:txBody>
      </p:sp>
    </p:spTree>
    <p:extLst>
      <p:ext uri="{BB962C8B-B14F-4D97-AF65-F5344CB8AC3E}">
        <p14:creationId xmlns:p14="http://schemas.microsoft.com/office/powerpoint/2010/main" val="1800739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6D6ED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26AC04-C231-E930-874C-CD21D0F5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507066"/>
          </a:xfrm>
        </p:spPr>
        <p:txBody>
          <a:bodyPr numCol="1">
            <a:normAutofit/>
          </a:bodyPr>
          <a:lstStyle/>
          <a:p>
            <a:pPr algn="ctr"/>
            <a:r>
              <a:rPr altLang="it-IT" b="1" dirty="0" lang="it-IT" sz="4000">
                <a:latin charset="0" panose="020B0503020102020204" pitchFamily="34" typeface="Franklin Gothic Book"/>
              </a:rPr>
              <a:t>VALUTAZIONE EURISTICA (2/2)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850603-6C2C-947F-C07E-BCAD7729C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509" y="1115413"/>
            <a:ext cx="2290066" cy="2062794"/>
          </a:xfrm>
        </p:spPr>
        <p:txBody>
          <a:bodyPr numCol="1">
            <a:normAutofit/>
          </a:bodyPr>
          <a:lstStyle/>
          <a:p>
            <a:pPr indent="0" marL="0">
              <a:buNone/>
            </a:pPr>
            <a:r>
              <a:rPr altLang="it-IT" b="0" dirty="0" i="0" lang="it-IT" sz="1900">
                <a:effectLst/>
                <a:latin typeface="+mj-lt"/>
              </a:rPr>
              <a:t>L’interfaccia è strutturata in modo che non induca l’utente in eventuali errori.</a:t>
            </a:r>
            <a:br>
              <a:rPr altLang="it-IT" b="0" dirty="0" i="0" lang="it-IT" sz="1900">
                <a:effectLst/>
                <a:latin typeface="+mj-lt"/>
              </a:rPr>
            </a:br>
            <a:endParaRPr altLang="it-IT" dirty="0" lang="it-IT" sz="1900">
              <a:latin typeface="+mj-lt"/>
            </a:endParaRP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7C479C10-C4B0-3A9F-72FE-4E3392592438}"/>
              </a:ext>
            </a:extLst>
          </p:cNvPr>
          <p:cNvSpPr/>
          <p:nvPr/>
        </p:nvSpPr>
        <p:spPr>
          <a:xfrm>
            <a:off x="1682314" y="3846252"/>
            <a:ext cx="2015231" cy="2120496"/>
          </a:xfrm>
          <a:prstGeom prst="roundRect">
            <a:avLst>
              <a:gd fmla="val 24859" name="adj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dir="t" rig="threePt"/>
          </a:scene3d>
          <a:sp3d>
            <a:bevelT prst="slope"/>
          </a:sp3d>
        </p:spPr>
        <p:style>
          <a:lnRef idx="0">
            <a:scrgbClr b="0" g="0" r="0"/>
          </a:lnRef>
          <a:fillRef idx="0">
            <a:scrgbClr b="0" g="0" r="0"/>
          </a:fillRef>
          <a:effectRef idx="0">
            <a:scrgbClr b="0" g="0" r="0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 defTabSz="4572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altLang="it-IT" b="0" baseline="0" cap="none" dirty="0" i="0" kern="1200" kumimoji="0" lang="it-IT" noProof="0" normalizeH="0" spc="0" strike="noStrike" sz="1800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rPr>
              <a:t>Reversibilità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D6B7B8A-B452-5CB1-8426-8E3B267BD846}"/>
              </a:ext>
            </a:extLst>
          </p:cNvPr>
          <p:cNvSpPr txBox="1"/>
          <p:nvPr/>
        </p:nvSpPr>
        <p:spPr>
          <a:xfrm>
            <a:off x="3969790" y="4138985"/>
            <a:ext cx="2560473" cy="1477328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l" defTabSz="4572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altLang="it-IT" b="0" dirty="0" i="0" lang="it-IT">
                <a:effectLst/>
                <a:latin charset="0" panose="020B0503020102020204" pitchFamily="34" typeface="Franklin Gothic Book"/>
              </a:rPr>
              <a:t>In ogni schermata l’utente può esplorare le funzionalità nascoste e ritornare indietro senza alcun tipo di errore.</a:t>
            </a:r>
            <a:endParaRPr altLang="it-IT" b="0" baseline="0" cap="none" dirty="0" i="0" kern="1200" kumimoji="0" lang="it-IT" noProof="0" normalizeH="0" spc="0" strike="noStrike" sz="18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BFA4E30-F355-58ED-782E-B5CAFAAC0DE0}"/>
              </a:ext>
            </a:extLst>
          </p:cNvPr>
          <p:cNvSpPr txBox="1"/>
          <p:nvPr/>
        </p:nvSpPr>
        <p:spPr>
          <a:xfrm>
            <a:off x="8558074" y="1402672"/>
            <a:ext cx="3090911" cy="1477328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l" defTabSz="4572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altLang="it-IT" b="0" dirty="0" i="0" lang="it-IT">
                <a:effectLst/>
                <a:latin charset="0" panose="020B0503020102020204" pitchFamily="34" typeface="Franklin Gothic Book"/>
              </a:rPr>
              <a:t>L’utente riesce a gestire le funzionalità all’interno del nostro sistema, in modo che percepisce che sia lui a controllare il dialogo.</a:t>
            </a:r>
            <a:endParaRPr altLang="it-IT" b="0" baseline="0" cap="none" dirty="0" i="0" kern="1200" kumimoji="0" lang="it-IT" noProof="0" normalizeH="0" spc="0" strike="noStrike" sz="18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F5C4BDD-DAFA-3DA7-2758-4ECAAA1070B0}"/>
              </a:ext>
            </a:extLst>
          </p:cNvPr>
          <p:cNvSpPr txBox="1"/>
          <p:nvPr/>
        </p:nvSpPr>
        <p:spPr>
          <a:xfrm>
            <a:off x="9322296" y="3846252"/>
            <a:ext cx="2706947" cy="255454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 indent="0" marL="0">
              <a:buNone/>
            </a:pPr>
            <a:r>
              <a:rPr altLang="it-IT" b="0" dirty="0" i="0" lang="it-IT" sz="1600">
                <a:effectLst/>
                <a:latin charset="0" panose="020B0503020102020204" pitchFamily="34" typeface="Franklin Gothic Book"/>
              </a:rPr>
              <a:t>Il nostro sistema presenta una schermata, contenente solo i componenti essenziali, in modo da garantire una scelta facile per l’utente.</a:t>
            </a:r>
            <a:br>
              <a:rPr altLang="it-IT" b="0" dirty="0" i="0" lang="it-IT" sz="1600">
                <a:effectLst/>
                <a:latin charset="0" panose="020B0503020102020204" pitchFamily="34" typeface="Franklin Gothic Book"/>
              </a:rPr>
            </a:br>
            <a:r>
              <a:rPr altLang="it-IT" b="0" dirty="0" i="0" lang="it-IT" sz="1600">
                <a:effectLst/>
                <a:latin charset="0" panose="020B0503020102020204" pitchFamily="34" typeface="Franklin Gothic Book"/>
              </a:rPr>
              <a:t>La frequenza degli scambi di schermate, sono relativamente bassi così da permettere la navigazione in modo veloce tra esse.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3E900351-A7C0-C4ED-68E8-5A8A0BBE2D43}"/>
              </a:ext>
            </a:extLst>
          </p:cNvPr>
          <p:cNvSpPr/>
          <p:nvPr/>
        </p:nvSpPr>
        <p:spPr>
          <a:xfrm>
            <a:off x="6512884" y="1157314"/>
            <a:ext cx="2015231" cy="2501282"/>
          </a:xfrm>
          <a:prstGeom prst="roundRect">
            <a:avLst>
              <a:gd fmla="val 24859" name="adj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dir="t" rig="threePt"/>
          </a:scene3d>
          <a:sp3d>
            <a:bevelT prst="slope"/>
          </a:sp3d>
        </p:spPr>
        <p:style>
          <a:lnRef idx="0">
            <a:scrgbClr b="0" g="0" r="0"/>
          </a:lnRef>
          <a:fillRef idx="0">
            <a:scrgbClr b="0" g="0" r="0"/>
          </a:fillRef>
          <a:effectRef idx="0">
            <a:scrgbClr b="0" g="0" r="0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 defTabSz="4572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altLang="it-IT" b="0" baseline="0" cap="none" dirty="0" i="0" kern="1200" kumimoji="0" lang="it-IT" noProof="0" normalizeH="0" spc="0" strike="noStrike" sz="18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  <a:p>
            <a:pPr algn="ctr" defTabSz="4572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altLang="it-IT" b="0" baseline="0" cap="none" dirty="0" i="0" kern="1200" kumimoji="0" lang="it-IT" noProof="0" normalizeH="0" spc="0" strike="noStrike" sz="18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  <a:p>
            <a:pPr algn="ctr" defTabSz="4572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altLang="it-IT" b="0" baseline="0" cap="none" dirty="0" i="0" kern="1200" kumimoji="0" lang="it-IT" noProof="0" normalizeH="0" spc="0" strike="noStrike" sz="18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  <a:p>
            <a:pPr algn="ctr" defTabSz="4572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altLang="it-IT" b="0" baseline="0" cap="none" dirty="0" i="0" kern="1200" kumimoji="0" lang="it-IT" noProof="0" normalizeH="0" spc="0" strike="noStrike" sz="18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  <a:p>
            <a:pPr algn="ctr" defTabSz="4572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altLang="it-IT" b="0" baseline="0" cap="none" dirty="0" i="0" kern="1200" kumimoji="0" lang="it-IT" noProof="0" normalizeH="0" spc="0" strike="noStrike" sz="18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  <a:p>
            <a:pPr algn="ctr" defTabSz="4572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altLang="it-IT" dirty="0" lang="it-IT">
                <a:solidFill>
                  <a:prstClr val="black"/>
                </a:solidFill>
                <a:latin panose="020F0502020204030204" typeface="Calibri"/>
              </a:rPr>
              <a:t>Controllo</a:t>
            </a:r>
            <a:endParaRPr altLang="it-IT" b="0" baseline="0" cap="none" dirty="0" i="0" kern="1200" kumimoji="0" lang="it-IT" noProof="0" normalizeH="0" spc="0" strike="noStrike" sz="18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4886DAEF-33F6-905F-198A-1E4EE95D72C0}"/>
              </a:ext>
            </a:extLst>
          </p:cNvPr>
          <p:cNvSpPr/>
          <p:nvPr/>
        </p:nvSpPr>
        <p:spPr>
          <a:xfrm>
            <a:off x="284403" y="1157314"/>
            <a:ext cx="2045189" cy="2062794"/>
          </a:xfrm>
          <a:prstGeom prst="roundRect">
            <a:avLst>
              <a:gd fmla="val 24859" name="adj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dir="t" rig="threePt"/>
          </a:scene3d>
          <a:sp3d>
            <a:bevelT prst="slope"/>
          </a:sp3d>
        </p:spPr>
        <p:style>
          <a:lnRef idx="0">
            <a:scrgbClr b="0" g="0" r="0"/>
          </a:lnRef>
          <a:fillRef idx="0">
            <a:scrgbClr b="0" g="0" r="0"/>
          </a:fillRef>
          <a:effectRef idx="0">
            <a:scrgbClr b="0" g="0" r="0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 defTabSz="4572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altLang="it-IT" b="0" baseline="0" cap="none" dirty="0" i="0" kern="1200" kumimoji="0" lang="it-IT" noProof="0" normalizeH="0" spc="0" strike="noStrike" sz="18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B1C79036-7B3E-68E0-3C71-3771266F0E08}"/>
              </a:ext>
            </a:extLst>
          </p:cNvPr>
          <p:cNvSpPr/>
          <p:nvPr/>
        </p:nvSpPr>
        <p:spPr>
          <a:xfrm>
            <a:off x="7121689" y="3903954"/>
            <a:ext cx="2045189" cy="2062794"/>
          </a:xfrm>
          <a:prstGeom prst="roundRect">
            <a:avLst>
              <a:gd fmla="val 24859" name="adj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dir="t" rig="threePt"/>
          </a:scene3d>
          <a:sp3d>
            <a:bevelT prst="slope"/>
          </a:sp3d>
        </p:spPr>
        <p:style>
          <a:lnRef idx="0">
            <a:scrgbClr b="0" g="0" r="0"/>
          </a:lnRef>
          <a:fillRef idx="0">
            <a:scrgbClr b="0" g="0" r="0"/>
          </a:fillRef>
          <a:effectRef idx="0">
            <a:scrgbClr b="0" g="0" r="0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 defTabSz="4572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altLang="it-IT" b="0" baseline="0" cap="none" dirty="0" i="0" kern="1200" kumimoji="0" lang="it-IT" noProof="0" normalizeH="0" spc="0" strike="noStrike" sz="1800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rPr>
              <a:t>Memoria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1FC00A6-431C-4D3E-3F8F-B1ED49ACA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7" y="1336091"/>
            <a:ext cx="883889" cy="8838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E50C154-5A04-1B2A-535D-C7FC13B5F534}"/>
              </a:ext>
            </a:extLst>
          </p:cNvPr>
          <p:cNvSpPr txBox="1"/>
          <p:nvPr/>
        </p:nvSpPr>
        <p:spPr>
          <a:xfrm>
            <a:off x="724524" y="2530136"/>
            <a:ext cx="1228563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altLang="it-IT" dirty="0" lang="it-IT"/>
              <a:t>Errori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7807173-9C92-3AE0-8794-700E8BC45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211" y="1157314"/>
            <a:ext cx="1824575" cy="18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24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6D6ED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2D9EE8-0089-D8E4-FD36-B1F651BF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473199"/>
          </a:xfrm>
        </p:spPr>
        <p:txBody>
          <a:bodyPr numCol="1">
            <a:normAutofit/>
          </a:bodyPr>
          <a:lstStyle/>
          <a:p>
            <a:pPr algn="ctr"/>
            <a:r>
              <a:rPr altLang="it-IT" b="1" dirty="0" lang="it-IT" sz="4000">
                <a:latin charset="0" panose="020B0503020102020204" pitchFamily="34" typeface="Franklin Gothic Book"/>
              </a:rPr>
              <a:t>TECNICA DEL MAGO DI OZ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EBEC0F-2E87-4FEC-932B-758FF4916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indent="0" marL="0">
              <a:buNone/>
            </a:pPr>
            <a:r>
              <a:rPr altLang="it-IT" b="0" dirty="0" i="0" lang="it-IT">
                <a:effectLst/>
                <a:latin charset="0" panose="020B0503020102020204" pitchFamily="34" typeface="Franklin Gothic Book"/>
              </a:rPr>
              <a:t>Abbiamo fatto eseguire dei test sul prototipo dà alcuni utenti i quali hanno riscontrato poche difficoltà nell’esecuzione dei task.</a:t>
            </a:r>
            <a:br>
              <a:rPr altLang="it-IT" b="0" dirty="0" i="0" lang="it-IT">
                <a:effectLst/>
                <a:latin charset="0" panose="020B0503020102020204" pitchFamily="34" typeface="Franklin Gothic Book"/>
              </a:rPr>
            </a:br>
            <a:r>
              <a:rPr altLang="it-IT" b="0" dirty="0" i="0" lang="it-IT">
                <a:effectLst/>
                <a:latin charset="0" panose="020B0503020102020204" pitchFamily="34" typeface="Franklin Gothic Book"/>
              </a:rPr>
              <a:t>Sono emersi alcune difficoltà:</a:t>
            </a:r>
            <a:br>
              <a:rPr altLang="it-IT" b="0" dirty="0" i="0" lang="it-IT">
                <a:effectLst/>
                <a:latin charset="0" panose="020B0503020102020204" pitchFamily="34" typeface="Franklin Gothic Book"/>
              </a:rPr>
            </a:br>
            <a:r>
              <a:rPr altLang="it-IT" b="0" dirty="0" i="0" lang="it-IT">
                <a:effectLst/>
                <a:latin charset="0" panose="020B0503020102020204" pitchFamily="34" typeface="Franklin Gothic Book"/>
              </a:rPr>
              <a:t>1. L’utente desiderava modificare, il suo recapito telefonico e l’istruzione.</a:t>
            </a:r>
            <a:br>
              <a:rPr altLang="it-IT" b="0" dirty="0" i="0" lang="it-IT">
                <a:effectLst/>
                <a:latin charset="0" panose="020B0503020102020204" pitchFamily="34" typeface="Franklin Gothic Book"/>
              </a:rPr>
            </a:br>
            <a:r>
              <a:rPr altLang="it-IT" b="0" dirty="0" i="0" lang="it-IT">
                <a:effectLst/>
                <a:latin charset="0" panose="020B0503020102020204" pitchFamily="34" typeface="Franklin Gothic Book"/>
              </a:rPr>
              <a:t>2. L’azienda vorrebbe comunicare attraverso un canale di messagistica il perché la candidatura dell’utente è stata rifiutata.</a:t>
            </a:r>
            <a:br>
              <a:rPr altLang="it-IT" b="0" dirty="0" i="0" lang="it-IT">
                <a:effectLst/>
                <a:latin charset="0" panose="020B0503020102020204" pitchFamily="34" typeface="Franklin Gothic Book"/>
              </a:rPr>
            </a:br>
            <a:r>
              <a:rPr altLang="it-IT" b="0" dirty="0" i="0" lang="it-IT">
                <a:effectLst/>
                <a:latin charset="0" panose="020B0503020102020204" pitchFamily="34" typeface="Franklin Gothic Book"/>
              </a:rPr>
              <a:t>3. L’utente desidera poter eliminare le prenotazioni degli alloggi o della candidatura per il lavoro, nel caso in cui abbia cliccato per sbaglio il pulsante.</a:t>
            </a:r>
          </a:p>
          <a:p>
            <a:endParaRPr altLang="it-IT" dirty="0" lang="it-IT"/>
          </a:p>
        </p:txBody>
      </p:sp>
    </p:spTree>
    <p:extLst>
      <p:ext uri="{BB962C8B-B14F-4D97-AF65-F5344CB8AC3E}">
        <p14:creationId xmlns:p14="http://schemas.microsoft.com/office/powerpoint/2010/main" val="3395918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6D6ED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BCEAD8-B052-799E-BEBA-38E5DFC0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71599"/>
          </a:xfrm>
        </p:spPr>
        <p:txBody>
          <a:bodyPr numCol="1">
            <a:normAutofit/>
          </a:bodyPr>
          <a:lstStyle/>
          <a:p>
            <a:pPr algn="ctr"/>
            <a:r>
              <a:rPr altLang="it-IT" b="1" dirty="0" lang="it-IT" sz="4000">
                <a:ea typeface="+mj-lt"/>
                <a:cs typeface="+mj-lt"/>
              </a:rPr>
              <a:t>TECNICA DEL MAGO DI OZ - MODIFICHE</a:t>
            </a:r>
            <a:endParaRPr altLang="it-IT" dirty="0" lang="it-IT" sz="4000">
              <a:ea typeface="+mj-lt"/>
              <a:cs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47E0DD-CF0C-340E-F959-D8AC86C85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pPr indent="0" marL="0">
              <a:buNone/>
            </a:pPr>
            <a:r>
              <a:rPr altLang="it-IT" dirty="0" lang="it-IT">
                <a:latin charset="0" panose="020B0503020102020204" pitchFamily="34" typeface="Franklin Gothic Book"/>
              </a:rPr>
              <a:t>In base a ciò che abbiamo identificato tramite la tecnica del mago di Oz, le cognitive di walkthrough e la valutazione euristica.</a:t>
            </a:r>
          </a:p>
          <a:p>
            <a:pPr indent="0" marL="0">
              <a:buNone/>
            </a:pPr>
            <a:r>
              <a:rPr altLang="it-IT" dirty="0" lang="it-IT">
                <a:latin charset="0" panose="020B0503020102020204" pitchFamily="34" typeface="Franklin Gothic Book"/>
              </a:rPr>
              <a:t>Abbiamo preso nota di quali modifiche dobbiamo effettuare al sistema, le modifiche comprendono:</a:t>
            </a:r>
          </a:p>
          <a:p>
            <a:pPr indent="-514350" marL="514350">
              <a:buAutoNum type="arabicPeriod"/>
            </a:pPr>
            <a:r>
              <a:rPr altLang="it-IT" dirty="0" lang="it-IT">
                <a:latin charset="0" panose="020B0503020102020204" pitchFamily="34" typeface="Franklin Gothic Book"/>
              </a:rPr>
              <a:t>Modifica numero di telefono e il grado di istruzione dell’utente (info utente).</a:t>
            </a:r>
          </a:p>
          <a:p>
            <a:pPr indent="-514350" marL="514350">
              <a:buAutoNum type="arabicPeriod"/>
            </a:pPr>
            <a:r>
              <a:rPr altLang="it-IT" dirty="0" lang="it-IT">
                <a:latin charset="0" panose="020B0503020102020204" pitchFamily="34" typeface="Franklin Gothic Book"/>
              </a:rPr>
              <a:t>Possibilità da parte dell’azienda lavoro di inserire un messaggio/una nota del perché l’utente è stato rifiutato.</a:t>
            </a:r>
          </a:p>
          <a:p>
            <a:pPr indent="-514350" marL="514350">
              <a:buAutoNum type="arabicPeriod"/>
            </a:pPr>
            <a:r>
              <a:rPr altLang="it-IT" dirty="0" lang="it-IT">
                <a:latin charset="0" panose="020B0503020102020204" pitchFamily="34" typeface="Franklin Gothic Book"/>
              </a:rPr>
              <a:t>Possibilità di eliminare le prenotazioni effettuate dall’utente sia per gli alloggi che per il lavoro.</a:t>
            </a:r>
          </a:p>
        </p:txBody>
      </p:sp>
    </p:spTree>
    <p:extLst>
      <p:ext uri="{BB962C8B-B14F-4D97-AF65-F5344CB8AC3E}">
        <p14:creationId xmlns:p14="http://schemas.microsoft.com/office/powerpoint/2010/main" val="2794153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6D6ED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magine 17">
            <a:extLst>
              <a:ext uri="{FF2B5EF4-FFF2-40B4-BE49-F238E27FC236}">
                <a16:creationId xmlns:a16="http://schemas.microsoft.com/office/drawing/2014/main" id="{7D736742-DDD6-7981-56C0-17DE1F136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19" y="0"/>
            <a:ext cx="8290561" cy="6858000"/>
          </a:xfrm>
          <a:prstGeom prst="rect">
            <a:avLst/>
          </a:prstGeom>
        </p:spPr>
      </p:pic>
      <p:sp>
        <p:nvSpPr>
          <p:cNvPr id="14" name="Segnaposto contenuto 13">
            <a:extLst>
              <a:ext uri="{FF2B5EF4-FFF2-40B4-BE49-F238E27FC236}">
                <a16:creationId xmlns:a16="http://schemas.microsoft.com/office/drawing/2014/main" id="{7527B094-16E2-7DD0-65BE-FDA4BA9FE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266" y="5923127"/>
            <a:ext cx="476534" cy="253835"/>
          </a:xfrm>
        </p:spPr>
        <p:txBody>
          <a:bodyPr numCol="1">
            <a:normAutofit fontScale="55000" lnSpcReduction="20000"/>
          </a:bodyPr>
          <a:lstStyle/>
          <a:p>
            <a:endParaRPr altLang="it-IT" dirty="0" lang="it-IT"/>
          </a:p>
          <a:p>
            <a:endParaRPr altLang="it-IT" dirty="0"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7B0E45B-DDC6-6F81-3786-A37855B0B8E2}"/>
              </a:ext>
            </a:extLst>
          </p:cNvPr>
          <p:cNvSpPr txBox="1"/>
          <p:nvPr/>
        </p:nvSpPr>
        <p:spPr>
          <a:xfrm>
            <a:off x="2497041" y="4107210"/>
            <a:ext cx="7162647" cy="1971625"/>
          </a:xfrm>
          <a:prstGeom prst="rect">
            <a:avLst/>
          </a:prstGeom>
          <a:gradFill>
            <a:gsLst>
              <a:gs pos="100000">
                <a:srgbClr val="AAC2E5"/>
              </a:gs>
              <a:gs pos="100000">
                <a:schemeClr val="accent5">
                  <a:satMod val="110000"/>
                  <a:lumMod val="100000"/>
                  <a:shade val="100000"/>
                </a:schemeClr>
              </a:gs>
            </a:gsLst>
          </a:gradFill>
          <a:ln>
            <a:solidFill>
              <a:srgbClr val="ABC2E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numCol="1" rtlCol="0" wrap="square">
            <a:spAutoFit/>
          </a:bodyPr>
          <a:lstStyle/>
          <a:p>
            <a:pPr algn="ctr"/>
            <a:r>
              <a:rPr sz="4800"/>
              <a:t/>
            </a:r>
          </a:p>
          <a:p>
            <a:pPr algn="ctr"/>
            <a:r>
              <a:rPr sz="4800"/>
              <a:t>Grazie per l'Attenzione</a:t>
            </a:r>
          </a:p>
          <a:p>
            <a:pPr algn="ctr"/>
            <a:endParaRPr altLang="it-IT" dirty="0" lang="it-IT" sz="4400" u="sng">
              <a:solidFill>
                <a:schemeClr val="tx1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680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rgbClr val="A6D6ED"/>
            </a:gs>
            <a:gs pos="75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99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BC3C43-A9CC-D6E5-95B9-11B8DA6AD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028" y="35511"/>
            <a:ext cx="6187440" cy="1310639"/>
          </a:xfrm>
        </p:spPr>
        <p:txBody>
          <a:bodyPr numCol="1">
            <a:normAutofit/>
          </a:bodyPr>
          <a:lstStyle/>
          <a:p>
            <a:r>
              <a:rPr altLang="it-IT" b="1" dirty="0" i="0" lang="it-IT" strike="noStrike" sz="4000" u="none">
                <a:solidFill>
                  <a:srgbClr val="000000"/>
                </a:solidFill>
                <a:effectLst/>
                <a:latin charset="0" panose="020B0503020102020204" pitchFamily="34" typeface="Franklin Gothic Book"/>
              </a:rPr>
              <a:t>Analisi di contesto</a:t>
            </a:r>
            <a:endParaRPr altLang="it-IT" dirty="0" lang="it-IT" sz="4000"/>
          </a:p>
        </p:txBody>
      </p:sp>
      <p:pic>
        <p:nvPicPr>
          <p:cNvPr id="31" name="Segnaposto contenuto 30">
            <a:extLst>
              <a:ext uri="{FF2B5EF4-FFF2-40B4-BE49-F238E27FC236}">
                <a16:creationId xmlns:a16="http://schemas.microsoft.com/office/drawing/2014/main" id="{9B307E4C-D861-C09E-108D-120BA277E562}"/>
              </a:ext>
            </a:extLst>
          </p:cNvPr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2" y="1170596"/>
            <a:ext cx="4314548" cy="4750810"/>
          </a:xfr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00E3133B-8537-4A85-CADD-042B11546F3D}"/>
              </a:ext>
            </a:extLst>
          </p:cNvPr>
          <p:cNvSpPr/>
          <p:nvPr/>
        </p:nvSpPr>
        <p:spPr>
          <a:xfrm>
            <a:off x="5956917" y="4526723"/>
            <a:ext cx="1473693" cy="1394683"/>
          </a:xfrm>
          <a:prstGeom prst="ellipse">
            <a:avLst/>
          </a:prstGeom>
          <a:noFill/>
          <a:ln>
            <a:noFill/>
          </a:ln>
        </p:spPr>
        <p:style>
          <a:lnRef idx="0">
            <a:scrgbClr b="0" g="0" r="0"/>
          </a:lnRef>
          <a:fillRef idx="0">
            <a:scrgbClr b="0" g="0" r="0"/>
          </a:fillRef>
          <a:effectRef idx="0">
            <a:scrgbClr b="0" g="0" r="0"/>
          </a:effectRef>
          <a:fontRef idx="minor">
            <a:schemeClr val="dk1"/>
          </a:fontRef>
        </p:style>
        <p:txBody>
          <a:bodyPr anchor="ctr" numCol="1" rtlCol="0"/>
          <a:lstStyle/>
          <a:p>
            <a:pPr algn="ctr"/>
            <a:endParaRPr altLang="it-IT"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EAB99B1A-F4A2-F11E-BD35-00E832644300}"/>
              </a:ext>
            </a:extLst>
          </p:cNvPr>
          <p:cNvSpPr/>
          <p:nvPr/>
        </p:nvSpPr>
        <p:spPr>
          <a:xfrm>
            <a:off x="186431" y="1663677"/>
            <a:ext cx="1873188" cy="1088401"/>
          </a:xfrm>
          <a:prstGeom prst="rect">
            <a:avLst/>
          </a:prstGeom>
          <a:noFill/>
          <a:ln>
            <a:noFill/>
          </a:ln>
        </p:spPr>
        <p:style>
          <a:lnRef idx="0">
            <a:scrgbClr b="0" g="0" r="0"/>
          </a:lnRef>
          <a:fillRef idx="0">
            <a:scrgbClr b="0" g="0" r="0"/>
          </a:fillRef>
          <a:effectRef idx="0">
            <a:scrgbClr b="0" g="0" r="0"/>
          </a:effectRef>
          <a:fontRef idx="minor">
            <a:schemeClr val="dk1"/>
          </a:fontRef>
        </p:style>
        <p:txBody>
          <a:bodyPr anchor="ctr" numCol="1" rtlCol="0"/>
          <a:lstStyle/>
          <a:p>
            <a:pPr algn="ctr"/>
            <a:endParaRPr altLang="it-IT"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1F7FEB5-2B97-33D1-C934-FE8420E62BBE}"/>
              </a:ext>
            </a:extLst>
          </p:cNvPr>
          <p:cNvSpPr txBox="1"/>
          <p:nvPr/>
        </p:nvSpPr>
        <p:spPr>
          <a:xfrm>
            <a:off x="5381791" y="1502174"/>
            <a:ext cx="6294268" cy="677108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it-IT" dirty="0" lang="it-IT" sz="2000"/>
              <a:t>L’analisi del contesto è stata sviluppata dal team tramite:</a:t>
            </a:r>
          </a:p>
          <a:p>
            <a:endParaRPr altLang="it-IT" dirty="0"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424954A-3C14-20B0-8A53-BFE399C37614}"/>
              </a:ext>
            </a:extLst>
          </p:cNvPr>
          <p:cNvSpPr txBox="1"/>
          <p:nvPr/>
        </p:nvSpPr>
        <p:spPr>
          <a:xfrm>
            <a:off x="5415379" y="2491463"/>
            <a:ext cx="5930284" cy="3073413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endParaRPr altLang="it-IT" dirty="0" lang="it-IT"/>
          </a:p>
        </p:txBody>
      </p:sp>
      <p:pic>
        <p:nvPicPr>
          <p:cNvPr descr="Segno di spunta" id="37" name="Elemento grafico 36">
            <a:extLst>
              <a:ext uri="{FF2B5EF4-FFF2-40B4-BE49-F238E27FC236}">
                <a16:creationId xmlns:a16="http://schemas.microsoft.com/office/drawing/2014/main" id="{FE1A7AF6-CDA6-A443-6630-24473D245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0874" y="2612995"/>
            <a:ext cx="485125" cy="485125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7CA2D4D-5749-DB2B-3158-582C83C8E4D3}"/>
              </a:ext>
            </a:extLst>
          </p:cNvPr>
          <p:cNvSpPr txBox="1"/>
          <p:nvPr/>
        </p:nvSpPr>
        <p:spPr>
          <a:xfrm>
            <a:off x="6205491" y="2550095"/>
            <a:ext cx="4527612" cy="92333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it-IT" dirty="0" lang="it-IT"/>
              <a:t>Intervista dove siamo andati a ricavare le informazioni utili per andare ad identificare le tre </a:t>
            </a:r>
            <a:r>
              <a:rPr altLang="it-IT" dirty="0" err="1" lang="it-IT"/>
              <a:t>personas</a:t>
            </a:r>
            <a:endParaRPr altLang="it-IT" dirty="0" lang="it-IT"/>
          </a:p>
        </p:txBody>
      </p:sp>
      <p:pic>
        <p:nvPicPr>
          <p:cNvPr descr="Segno di spunta" id="39" name="Elemento grafico 38">
            <a:extLst>
              <a:ext uri="{FF2B5EF4-FFF2-40B4-BE49-F238E27FC236}">
                <a16:creationId xmlns:a16="http://schemas.microsoft.com/office/drawing/2014/main" id="{2A9C0561-8628-BF74-ADD9-6C3588E74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0874" y="3785606"/>
            <a:ext cx="485125" cy="485125"/>
          </a:xfrm>
          <a:prstGeom prst="rect">
            <a:avLst/>
          </a:prstGeom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35AC396F-FF5A-CD89-9762-12410A641CA4}"/>
              </a:ext>
            </a:extLst>
          </p:cNvPr>
          <p:cNvSpPr txBox="1"/>
          <p:nvPr/>
        </p:nvSpPr>
        <p:spPr>
          <a:xfrm>
            <a:off x="6324748" y="3785606"/>
            <a:ext cx="4408355" cy="646331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it-IT" dirty="0" lang="it-IT"/>
              <a:t>Ricerche conoscenze riguardanti il dominio del nostro problema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A125F1BE-FEFD-33A2-EEC4-41B6C63ECAA8}"/>
              </a:ext>
            </a:extLst>
          </p:cNvPr>
          <p:cNvSpPr txBox="1"/>
          <p:nvPr/>
        </p:nvSpPr>
        <p:spPr>
          <a:xfrm>
            <a:off x="5956917" y="4873841"/>
            <a:ext cx="5193436" cy="646331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it-IT" dirty="0" lang="it-IT"/>
              <a:t>Tramite l’informazione che abbiamo ottenuto, sono state individuate delle difficoltà:</a:t>
            </a:r>
          </a:p>
        </p:txBody>
      </p:sp>
    </p:spTree>
    <p:extLst>
      <p:ext uri="{BB962C8B-B14F-4D97-AF65-F5344CB8AC3E}">
        <p14:creationId xmlns:p14="http://schemas.microsoft.com/office/powerpoint/2010/main" val="426610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rgbClr val="A6D6ED"/>
            </a:gs>
            <a:gs pos="75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99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BC3C43-A9CC-D6E5-95B9-11B8DA6AD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028" y="35511"/>
            <a:ext cx="6187440" cy="1310639"/>
          </a:xfrm>
        </p:spPr>
        <p:txBody>
          <a:bodyPr numCol="1">
            <a:normAutofit/>
          </a:bodyPr>
          <a:lstStyle/>
          <a:p>
            <a:r>
              <a:rPr altLang="it-IT" b="1" dirty="0" i="0" lang="it-IT" strike="noStrike" sz="4000" u="none">
                <a:solidFill>
                  <a:srgbClr val="000000"/>
                </a:solidFill>
                <a:effectLst/>
                <a:latin charset="0" panose="020B0503020102020204" pitchFamily="34" typeface="Franklin Gothic Book"/>
              </a:rPr>
              <a:t>Analisi di contesto</a:t>
            </a:r>
            <a:endParaRPr altLang="it-IT" dirty="0" lang="it-IT" sz="400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00E3133B-8537-4A85-CADD-042B11546F3D}"/>
              </a:ext>
            </a:extLst>
          </p:cNvPr>
          <p:cNvSpPr/>
          <p:nvPr/>
        </p:nvSpPr>
        <p:spPr>
          <a:xfrm>
            <a:off x="5956917" y="4526723"/>
            <a:ext cx="1473693" cy="1394683"/>
          </a:xfrm>
          <a:prstGeom prst="ellipse">
            <a:avLst/>
          </a:prstGeom>
          <a:noFill/>
          <a:ln>
            <a:noFill/>
          </a:ln>
        </p:spPr>
        <p:style>
          <a:lnRef idx="0">
            <a:scrgbClr b="0" g="0" r="0"/>
          </a:lnRef>
          <a:fillRef idx="0">
            <a:scrgbClr b="0" g="0" r="0"/>
          </a:fillRef>
          <a:effectRef idx="0">
            <a:scrgbClr b="0" g="0" r="0"/>
          </a:effectRef>
          <a:fontRef idx="minor">
            <a:schemeClr val="dk1"/>
          </a:fontRef>
        </p:style>
        <p:txBody>
          <a:bodyPr anchor="ctr" numCol="1" rtlCol="0"/>
          <a:lstStyle/>
          <a:p>
            <a:pPr algn="ctr" defTabSz="4572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altLang="it-IT" b="0" baseline="0" cap="none" i="0" kern="1200" kumimoji="0" lang="it-IT" noProof="0" normalizeH="0" spc="0" strike="noStrike" sz="18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EAB99B1A-F4A2-F11E-BD35-00E832644300}"/>
              </a:ext>
            </a:extLst>
          </p:cNvPr>
          <p:cNvSpPr/>
          <p:nvPr/>
        </p:nvSpPr>
        <p:spPr>
          <a:xfrm>
            <a:off x="186431" y="1663677"/>
            <a:ext cx="1873188" cy="1088401"/>
          </a:xfrm>
          <a:prstGeom prst="rect">
            <a:avLst/>
          </a:prstGeom>
          <a:noFill/>
          <a:ln>
            <a:noFill/>
          </a:ln>
        </p:spPr>
        <p:style>
          <a:lnRef idx="0">
            <a:scrgbClr b="0" g="0" r="0"/>
          </a:lnRef>
          <a:fillRef idx="0">
            <a:scrgbClr b="0" g="0" r="0"/>
          </a:fillRef>
          <a:effectRef idx="0">
            <a:scrgbClr b="0" g="0" r="0"/>
          </a:effectRef>
          <a:fontRef idx="minor">
            <a:schemeClr val="dk1"/>
          </a:fontRef>
        </p:style>
        <p:txBody>
          <a:bodyPr anchor="ctr" numCol="1" rtlCol="0"/>
          <a:lstStyle/>
          <a:p>
            <a:pPr algn="ctr" defTabSz="4572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altLang="it-IT" b="0" baseline="0" cap="none" i="0" kern="1200" kumimoji="0" lang="it-IT" noProof="0" normalizeH="0" spc="0" strike="noStrike" sz="18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1F7FEB5-2B97-33D1-C934-FE8420E62BBE}"/>
              </a:ext>
            </a:extLst>
          </p:cNvPr>
          <p:cNvSpPr txBox="1"/>
          <p:nvPr/>
        </p:nvSpPr>
        <p:spPr>
          <a:xfrm>
            <a:off x="2582353" y="1441243"/>
            <a:ext cx="6294268" cy="707886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l" defTabSz="4572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altLang="it-IT" b="0" baseline="0" cap="none" dirty="0" i="0" kern="1200" kumimoji="0" lang="it-IT" noProof="0" normalizeH="0" spc="0" strike="noStrike" sz="2000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rPr>
              <a:t>Difficoltà delle associazioni che devono gestire il loro inserimento nella comunità.</a:t>
            </a:r>
            <a:endParaRPr altLang="it-IT" b="0" baseline="0" cap="none" dirty="0" i="0" kern="1200" kumimoji="0" lang="it-IT" noProof="0" normalizeH="0" spc="0" strike="noStrike" sz="18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424954A-3C14-20B0-8A53-BFE399C37614}"/>
              </a:ext>
            </a:extLst>
          </p:cNvPr>
          <p:cNvSpPr txBox="1"/>
          <p:nvPr/>
        </p:nvSpPr>
        <p:spPr>
          <a:xfrm>
            <a:off x="2187598" y="2469162"/>
            <a:ext cx="5930284" cy="3073413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l" defTabSz="4572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altLang="it-IT" b="0" baseline="0" cap="none" dirty="0" i="0" kern="1200" kumimoji="0" lang="it-IT" noProof="0" normalizeH="0" spc="0" strike="noStrike" sz="18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7CA2D4D-5749-DB2B-3158-582C83C8E4D3}"/>
              </a:ext>
            </a:extLst>
          </p:cNvPr>
          <p:cNvSpPr txBox="1"/>
          <p:nvPr/>
        </p:nvSpPr>
        <p:spPr>
          <a:xfrm>
            <a:off x="2570515" y="2059249"/>
            <a:ext cx="4527612" cy="40011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l" defTabSz="4572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altLang="it-IT" b="0" baseline="0" cap="none" dirty="0" i="0" kern="1200" kumimoji="0" lang="it-IT" noProof="0" normalizeH="0" spc="0" strike="noStrike" sz="2000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rPr>
              <a:t>Rallentamenti e disorganizzazione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A125F1BE-FEFD-33A2-EEC4-41B6C63ECAA8}"/>
              </a:ext>
            </a:extLst>
          </p:cNvPr>
          <p:cNvSpPr txBox="1"/>
          <p:nvPr/>
        </p:nvSpPr>
        <p:spPr>
          <a:xfrm>
            <a:off x="2924446" y="3671548"/>
            <a:ext cx="5193436" cy="1323439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l" defTabSz="4572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altLang="it-IT" b="0" baseline="0" cap="none" dirty="0" i="0" kern="1200" kumimoji="0" lang="it-IT" noProof="0" normalizeH="0" spc="0" strike="noStrike" sz="2000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rPr>
              <a:t>La nostra soluzione è quella di sviluppare una piattaforma che permetterà una più facile e organizzata integrazione</a:t>
            </a:r>
            <a:r>
              <a:rPr altLang="it-IT" dirty="0" lang="it-IT" sz="2000">
                <a:solidFill>
                  <a:prstClr val="black"/>
                </a:solidFill>
                <a:latin panose="020F0502020204030204" typeface="Calibri"/>
              </a:rPr>
              <a:t>. Permettendo di cercare lavoro e garantendo i diritti umani.</a:t>
            </a:r>
            <a:endParaRPr altLang="it-IT" b="0" baseline="0" cap="none" dirty="0" i="0" kern="1200" kumimoji="0" lang="it-IT" noProof="0" normalizeH="0" spc="0" strike="noStrike" sz="20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A697EEC-1643-0B3F-B02A-DA573C030B1A}"/>
              </a:ext>
            </a:extLst>
          </p:cNvPr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65" y="1061786"/>
            <a:ext cx="1499463" cy="1557884"/>
          </a:xfr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10DF7F5-C98A-B55B-4345-F82C2C006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871" y="3330540"/>
            <a:ext cx="2251193" cy="208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3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rgbClr val="A6D6ED"/>
            </a:gs>
            <a:gs pos="75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99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F4559B-4F30-1DFC-AA04-4FBFF8BA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4968"/>
            <a:ext cx="10515600" cy="894418"/>
          </a:xfrm>
        </p:spPr>
        <p:txBody>
          <a:bodyPr numCol="1">
            <a:normAutofit fontScale="90000"/>
          </a:bodyPr>
          <a:lstStyle/>
          <a:p>
            <a:r>
              <a:rPr altLang="it-IT" b="1" dirty="0" lang="it-IT">
                <a:latin charset="0" panose="020B0503020102020204" pitchFamily="34" typeface="Franklin Gothic Book"/>
              </a:rPr>
              <a:t>IL PROFILO UTENTE - </a:t>
            </a:r>
            <a:r>
              <a:rPr altLang="it-IT" dirty="0" lang="it-IT"/>
              <a:t>“Direttrice Associazione”</a:t>
            </a:r>
            <a:br>
              <a:rPr altLang="it-IT" dirty="0" lang="it-IT"/>
            </a:br>
            <a:br>
              <a:rPr altLang="it-IT" b="1" dirty="0" lang="it-IT">
                <a:latin charset="0" panose="020B0503020102020204" pitchFamily="34" typeface="Franklin Gothic Book"/>
              </a:rPr>
            </a:br>
            <a:endParaRPr altLang="it-IT" b="1" dirty="0" lang="it-IT">
              <a:latin charset="0" panose="020B0503020102020204" pitchFamily="34" typeface="Franklin Gothic Book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A5682-D48E-3963-67B7-FED695C96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429385"/>
            <a:ext cx="6416040" cy="4351338"/>
          </a:xfrm>
        </p:spPr>
        <p:txBody>
          <a:bodyPr anchor="t" bIns="45720" lIns="91440" numCol="1" rIns="91440" rtlCol="0" tIns="45720" vert="horz">
            <a:normAutofit fontScale="92500" lnSpcReduction="10000"/>
          </a:bodyPr>
          <a:lstStyle/>
          <a:p>
            <a:pPr indent="0" marL="0">
              <a:buNone/>
            </a:pPr>
            <a:r>
              <a:rPr altLang="it-IT" b="1" dirty="0" lang="it-IT">
                <a:latin typeface="Franklin Gothic Book"/>
              </a:rPr>
              <a:t>Giovanna Lauro</a:t>
            </a:r>
            <a:r>
              <a:rPr altLang="it-IT" dirty="0" lang="it-IT">
                <a:latin typeface="Franklin Gothic Book"/>
              </a:rPr>
              <a:t> ha 50 anni ed è la direttrice dell’associazione “Centro Astalli sud "la quale è situata a Napoli. Si occupa di andare a creare un canale di comunicazione tra la sua associazione e le varie aziende che sono situate per l’Italia, che richiedono del </a:t>
            </a:r>
            <a:r>
              <a:rPr altLang="it-IT" lang="it-IT">
                <a:latin typeface="Franklin Gothic Book"/>
              </a:rPr>
              <a:t>personale e che forniscono beni di prima </a:t>
            </a:r>
            <a:r>
              <a:rPr altLang="it-IT" dirty="0" lang="it-IT">
                <a:latin typeface="Franklin Gothic Book"/>
              </a:rPr>
              <a:t>necessità come cibo, e vestiti. Ci tiene ad avere un buon rapporto con le aziende con </a:t>
            </a:r>
            <a:r>
              <a:rPr altLang="it-IT" lang="it-IT">
                <a:latin typeface="Franklin Gothic Book"/>
              </a:rPr>
              <a:t>cui ha degli accordi e inoltre ha a cuore la </a:t>
            </a:r>
            <a:r>
              <a:rPr altLang="it-IT" dirty="0" lang="it-IT">
                <a:latin typeface="Franklin Gothic Book"/>
              </a:rPr>
              <a:t>causa che sta portando avanti.</a:t>
            </a:r>
          </a:p>
          <a:p>
            <a:pPr indent="0" marL="0">
              <a:buNone/>
            </a:pPr>
            <a:r>
              <a:rPr altLang="it-IT" b="1" dirty="0" lang="it-IT">
                <a:latin charset="0" panose="020B0503020102020204" pitchFamily="34" typeface="Franklin Gothic Book"/>
              </a:rPr>
              <a:t>Obbiettivo</a:t>
            </a:r>
            <a:r>
              <a:rPr altLang="it-IT" dirty="0" lang="it-IT">
                <a:latin charset="0" panose="020B0503020102020204" pitchFamily="34" typeface="Franklin Gothic Book"/>
              </a:rPr>
              <a:t>: Prendere accordi con le aziende (cibo, vestiti, lavoro).</a:t>
            </a:r>
          </a:p>
          <a:p>
            <a:pPr indent="0" marL="0">
              <a:buNone/>
            </a:pPr>
            <a:endParaRPr altLang="it-IT" dirty="0"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410558-F907-3DDD-3679-AF0F1200FBEB}"/>
              </a:ext>
            </a:extLst>
          </p:cNvPr>
          <p:cNvSpPr txBox="1"/>
          <p:nvPr/>
        </p:nvSpPr>
        <p:spPr>
          <a:xfrm>
            <a:off x="335281" y="1429385"/>
            <a:ext cx="4754880" cy="3785652"/>
          </a:xfrm>
          <a:prstGeom prst="rect">
            <a:avLst/>
          </a:prstGeom>
          <a:noFill/>
        </p:spPr>
        <p:txBody>
          <a:bodyPr anchor="t" bIns="45720" lIns="91440" numCol="1" rIns="91440" rtlCol="0" tIns="45720" wrap="square">
            <a:spAutoFit/>
          </a:bodyPr>
          <a:lstStyle/>
          <a:p>
            <a:r>
              <a:rPr altLang="it-IT" dirty="0" lang="it-IT" sz="2400">
                <a:latin typeface="Franklin Gothic Book"/>
              </a:rPr>
              <a:t>Siamo riusciti a contattare un dipendente dell’associazione “Centro Astalli Sud” che si occupa dell’accoglienza degli immigrati nel territorio di Napoli. Tramite l’intervista fatta siamo riusciti a ricavare informazioni utili per identificare tre personas, la direttrice dell’associazione, e due dipendenti.</a:t>
            </a:r>
            <a:endParaRPr altLang="it-IT" dirty="0"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0C15F8C2-F87B-5042-9CE7-9B6B609F5845}"/>
              </a:ext>
            </a:extLst>
          </p:cNvPr>
          <p:cNvCxnSpPr>
            <a:cxnSpLocks/>
          </p:cNvCxnSpPr>
          <p:nvPr/>
        </p:nvCxnSpPr>
        <p:spPr>
          <a:xfrm>
            <a:off x="5090161" y="1429385"/>
            <a:ext cx="0" cy="4893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515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rgbClr val="A6D6ED"/>
            </a:gs>
            <a:gs pos="75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99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F4559B-4F30-1DFC-AA04-4FBFF8BA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4968"/>
            <a:ext cx="10515600" cy="894418"/>
          </a:xfrm>
        </p:spPr>
        <p:txBody>
          <a:bodyPr numCol="1">
            <a:normAutofit fontScale="90000"/>
          </a:bodyPr>
          <a:lstStyle/>
          <a:p>
            <a:r>
              <a:rPr altLang="it-IT" b="1" dirty="0" lang="it-IT">
                <a:latin typeface="Franklin Gothic Book"/>
              </a:rPr>
              <a:t>IL PROFILO UTENTE - </a:t>
            </a:r>
            <a:r>
              <a:rPr altLang="it-IT" dirty="0" lang="it-IT"/>
              <a:t>“</a:t>
            </a:r>
            <a:r>
              <a:rPr altLang="it-IT" dirty="0" lang="it-IT">
                <a:ea typeface="+mj-lt"/>
                <a:cs typeface="+mj-lt"/>
              </a:rPr>
              <a:t>Dipendente</a:t>
            </a:r>
            <a:r>
              <a:rPr altLang="it-IT" dirty="0" lang="it-IT"/>
              <a:t>”</a:t>
            </a:r>
            <a:br>
              <a:rPr altLang="it-IT" dirty="0" lang="it-IT"/>
            </a:br>
            <a:br>
              <a:rPr altLang="it-IT" b="1" dirty="0" lang="it-IT">
                <a:latin charset="0" panose="020B0503020102020204" pitchFamily="34" typeface="Franklin Gothic Book"/>
              </a:rPr>
            </a:br>
            <a:endParaRPr altLang="it-IT" b="1" dirty="0" lang="it-IT">
              <a:latin charset="0" panose="020B0503020102020204" pitchFamily="34" typeface="Franklin Gothic Book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A5682-D48E-3963-67B7-FED695C96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429385"/>
            <a:ext cx="6416040" cy="4351338"/>
          </a:xfrm>
        </p:spPr>
        <p:txBody>
          <a:bodyPr anchor="t" bIns="45720" lIns="91440" numCol="1" rIns="91440" rtlCol="0" tIns="45720" vert="horz">
            <a:normAutofit lnSpcReduction="10000"/>
          </a:bodyPr>
          <a:lstStyle/>
          <a:p>
            <a:pPr indent="0" marL="0">
              <a:buNone/>
            </a:pPr>
            <a:r>
              <a:rPr altLang="it-IT" b="1" dirty="0" lang="it-IT">
                <a:ea typeface="+mn-lt"/>
                <a:cs typeface="+mn-lt"/>
              </a:rPr>
              <a:t>Francesco Rossi</a:t>
            </a:r>
            <a:r>
              <a:rPr altLang="it-IT" dirty="0" lang="it-IT">
                <a:ea typeface="+mn-lt"/>
                <a:cs typeface="+mn-lt"/>
              </a:rPr>
              <a:t> ha 31 anni e vive a Napoli. E ‘un dipendente dell’associazione “Centro Astalli sud”. Si occupa della creazione del profilo utente della persona che ha bisogno di un lavoro, andando a ricercare le aziende in base al profilo utente creato in precedenza, ma tutto ciò rallenta la gestione tale che viene svolto in maniera cartacea. </a:t>
            </a:r>
          </a:p>
          <a:p>
            <a:pPr indent="0" marL="0">
              <a:buNone/>
            </a:pPr>
            <a:r>
              <a:rPr altLang="it-IT" b="1" dirty="0" lang="it-IT">
                <a:ea typeface="+mn-lt"/>
                <a:cs typeface="+mn-lt"/>
              </a:rPr>
              <a:t>Obbiettivo:</a:t>
            </a:r>
            <a:r>
              <a:rPr altLang="it-IT" dirty="0" lang="it-IT">
                <a:ea typeface="+mn-lt"/>
                <a:cs typeface="+mn-lt"/>
              </a:rPr>
              <a:t> Ottimizzazione dei tempi nella ricerca del lavoro e della creazione del profilo utente.</a:t>
            </a:r>
            <a:endParaRPr altLang="it-IT" lang="it-IT">
              <a:cs typeface="Calibri"/>
            </a:endParaRPr>
          </a:p>
          <a:p>
            <a:pPr indent="0" marL="0">
              <a:buNone/>
            </a:pPr>
            <a:endParaRPr altLang="it-IT" dirty="0"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410558-F907-3DDD-3679-AF0F1200FBEB}"/>
              </a:ext>
            </a:extLst>
          </p:cNvPr>
          <p:cNvSpPr txBox="1"/>
          <p:nvPr/>
        </p:nvSpPr>
        <p:spPr>
          <a:xfrm>
            <a:off x="335281" y="1429385"/>
            <a:ext cx="4754880" cy="4154984"/>
          </a:xfrm>
          <a:prstGeom prst="rect">
            <a:avLst/>
          </a:prstGeom>
          <a:noFill/>
        </p:spPr>
        <p:txBody>
          <a:bodyPr anchor="t" bIns="45720" lIns="91440" numCol="1" rIns="91440" rtlCol="0" tIns="45720" wrap="square">
            <a:spAutoFit/>
          </a:bodyPr>
          <a:lstStyle/>
          <a:p>
            <a:r>
              <a:rPr altLang="it-IT" dirty="0" lang="it-IT" sz="2400">
                <a:latin charset="0" panose="020B0503020102020204" pitchFamily="34" typeface="Franklin Gothic Book"/>
              </a:rPr>
              <a:t>Siamo riusciti a contattare un dipendente dell’associazione “Centro Astalli Sud” che si occupa dell’accoglienza degli immigrati nel territorio di Napoli. Tramite l’intervista fatta siamo riusciti a ricavare informazioni utili per identificare tre personas, la direttrice dell’associazione, e due dipendenti.</a:t>
            </a:r>
          </a:p>
          <a:p>
            <a:endParaRPr altLang="it-IT" dirty="0" lang="it-IT" sz="2400">
              <a:latin charset="0" panose="020B0503020102020204" pitchFamily="34" typeface="Franklin Gothic Book"/>
            </a:endParaRP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0C15F8C2-F87B-5042-9CE7-9B6B609F5845}"/>
              </a:ext>
            </a:extLst>
          </p:cNvPr>
          <p:cNvCxnSpPr>
            <a:cxnSpLocks/>
          </p:cNvCxnSpPr>
          <p:nvPr/>
        </p:nvCxnSpPr>
        <p:spPr>
          <a:xfrm>
            <a:off x="5090161" y="1429385"/>
            <a:ext cx="0" cy="4893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68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rgbClr val="A6D6ED"/>
            </a:gs>
            <a:gs pos="75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99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F4559B-4F30-1DFC-AA04-4FBFF8BA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4968"/>
            <a:ext cx="10515600" cy="894418"/>
          </a:xfrm>
        </p:spPr>
        <p:txBody>
          <a:bodyPr numCol="1">
            <a:normAutofit fontScale="90000"/>
          </a:bodyPr>
          <a:lstStyle/>
          <a:p>
            <a:r>
              <a:rPr altLang="it-IT" b="1" dirty="0" lang="it-IT">
                <a:latin typeface="Franklin Gothic Book"/>
              </a:rPr>
              <a:t>IL PROFILO UTENTE - </a:t>
            </a:r>
            <a:r>
              <a:rPr altLang="it-IT" dirty="0" lang="it-IT"/>
              <a:t>“</a:t>
            </a:r>
            <a:r>
              <a:rPr altLang="it-IT" dirty="0" lang="it-IT">
                <a:ea typeface="+mj-lt"/>
                <a:cs typeface="+mj-lt"/>
              </a:rPr>
              <a:t>Dipendente</a:t>
            </a:r>
            <a:r>
              <a:rPr altLang="it-IT" dirty="0" lang="it-IT"/>
              <a:t>”</a:t>
            </a:r>
            <a:br>
              <a:rPr altLang="it-IT" dirty="0" lang="it-IT"/>
            </a:br>
            <a:br>
              <a:rPr altLang="it-IT" b="1" dirty="0" lang="it-IT">
                <a:latin charset="0" panose="020B0503020102020204" pitchFamily="34" typeface="Franklin Gothic Book"/>
              </a:rPr>
            </a:br>
            <a:endParaRPr altLang="it-IT" b="1" dirty="0" lang="it-IT">
              <a:latin charset="0" panose="020B0503020102020204" pitchFamily="34" typeface="Franklin Gothic Book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A5682-D48E-3963-67B7-FED695C96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429385"/>
            <a:ext cx="6416040" cy="4351338"/>
          </a:xfrm>
        </p:spPr>
        <p:txBody>
          <a:bodyPr anchor="t" bIns="45720" lIns="91440" numCol="1" rIns="91440" rtlCol="0" tIns="45720" vert="horz">
            <a:normAutofit fontScale="92500" lnSpcReduction="10000"/>
          </a:bodyPr>
          <a:lstStyle/>
          <a:p>
            <a:pPr indent="0" marL="0">
              <a:buNone/>
            </a:pPr>
            <a:r>
              <a:rPr altLang="it-IT" b="1" dirty="0" lang="it-IT">
                <a:ea typeface="+mn-lt"/>
                <a:cs typeface="+mn-lt"/>
              </a:rPr>
              <a:t>Luigi Esposito</a:t>
            </a:r>
            <a:r>
              <a:rPr altLang="it-IT" dirty="0" lang="it-IT">
                <a:ea typeface="+mn-lt"/>
                <a:cs typeface="+mn-lt"/>
              </a:rPr>
              <a:t> ha 25 anni e vive a Napoli. E 'un dipendente dell’associazione “Centro Astalli 7 sud”. Ha conseguito la laurea in lingue e culture moderne. Luigi si occupa della ricerca di alloggi per gli immigrati ma riscontra diverse problematiche tra cui i rallentamenti nel trovare l’alloggio, perché ha bisogno di contattare telefonicamente oppure via e-mail, i vari hotel o case di accoglienza per constatare se sono disponibili per accogliere gli immigrati. </a:t>
            </a:r>
          </a:p>
          <a:p>
            <a:pPr indent="0" marL="0">
              <a:buNone/>
            </a:pPr>
            <a:r>
              <a:rPr altLang="it-IT" b="1" dirty="0" lang="it-IT">
                <a:ea typeface="+mn-lt"/>
                <a:cs typeface="+mn-lt"/>
              </a:rPr>
              <a:t>Obiettivo: </a:t>
            </a:r>
            <a:r>
              <a:rPr altLang="it-IT" dirty="0" lang="it-IT">
                <a:ea typeface="+mn-lt"/>
                <a:cs typeface="+mn-lt"/>
              </a:rPr>
              <a:t>Ottimizzazione per la ricerca di alloggi per gli immigrati.</a:t>
            </a:r>
            <a:endParaRPr altLang="it-IT" lang="it-IT">
              <a:cs typeface="Calibri"/>
            </a:endParaRPr>
          </a:p>
          <a:p>
            <a:pPr indent="0" marL="0">
              <a:buNone/>
            </a:pPr>
            <a:endParaRPr altLang="it-IT" dirty="0"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410558-F907-3DDD-3679-AF0F1200FBEB}"/>
              </a:ext>
            </a:extLst>
          </p:cNvPr>
          <p:cNvSpPr txBox="1"/>
          <p:nvPr/>
        </p:nvSpPr>
        <p:spPr>
          <a:xfrm>
            <a:off x="335281" y="1429385"/>
            <a:ext cx="4754880" cy="4154984"/>
          </a:xfrm>
          <a:prstGeom prst="rect">
            <a:avLst/>
          </a:prstGeom>
          <a:noFill/>
        </p:spPr>
        <p:txBody>
          <a:bodyPr anchor="t" bIns="45720" lIns="91440" numCol="1" rIns="91440" rtlCol="0" tIns="45720" wrap="square">
            <a:spAutoFit/>
          </a:bodyPr>
          <a:lstStyle/>
          <a:p>
            <a:r>
              <a:rPr altLang="it-IT" dirty="0" lang="it-IT" sz="2400">
                <a:latin charset="0" panose="020B0503020102020204" pitchFamily="34" typeface="Franklin Gothic Book"/>
              </a:rPr>
              <a:t>Siamo riusciti a contattare un dipendente dell’associazione “Centro Astalli Sud” che si occupa dell’accoglienza degli immigrati nel territorio di Napoli. Tramite l’intervista fatta siamo riusciti a ricavare informazioni utili per identificare tre personas, la direttrice dell’associazione, e due dipendenti.</a:t>
            </a:r>
          </a:p>
          <a:p>
            <a:endParaRPr altLang="it-IT" dirty="0" lang="it-IT" sz="2400">
              <a:latin charset="0" panose="020B0503020102020204" pitchFamily="34" typeface="Franklin Gothic Book"/>
            </a:endParaRP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0C15F8C2-F87B-5042-9CE7-9B6B609F5845}"/>
              </a:ext>
            </a:extLst>
          </p:cNvPr>
          <p:cNvCxnSpPr>
            <a:cxnSpLocks/>
          </p:cNvCxnSpPr>
          <p:nvPr/>
        </p:nvCxnSpPr>
        <p:spPr>
          <a:xfrm>
            <a:off x="5090161" y="1429385"/>
            <a:ext cx="0" cy="4893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40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rgbClr val="A6D6ED"/>
            </a:gs>
            <a:gs pos="75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99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17E970-6F02-FDCC-1B75-B13FB7E7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523999"/>
          </a:xfrm>
        </p:spPr>
        <p:txBody>
          <a:bodyPr numCol="1">
            <a:normAutofit/>
          </a:bodyPr>
          <a:lstStyle/>
          <a:p>
            <a:pPr algn="ctr"/>
            <a:r>
              <a:rPr altLang="it-IT" b="1" dirty="0" lang="it-IT" sz="4000">
                <a:latin charset="0" panose="020B0503020102020204" pitchFamily="34" typeface="Franklin Gothic Book"/>
              </a:rPr>
              <a:t>DESCRIZIONE DEI TASK</a:t>
            </a:r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1352FA57-5D24-C84A-FD8C-A807AFE95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698127"/>
              </p:ext>
            </p:extLst>
          </p:nvPr>
        </p:nvGraphicFramePr>
        <p:xfrm>
          <a:off x="838200" y="1273946"/>
          <a:ext cx="10515597" cy="2547890"/>
        </p:xfrm>
        <a:graphic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46719107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6471040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8120103"/>
                    </a:ext>
                  </a:extLst>
                </a:gridCol>
              </a:tblGrid>
              <a:tr h="509578">
                <a:tc>
                  <a:txBody>
                    <a:bodyPr numCol="1"/>
                    <a:lstStyle/>
                    <a:p>
                      <a:pPr algn="ctr"/>
                      <a:r>
                        <a:rPr altLang="it-IT" dirty="0" lang="it-IT"/>
                        <a:t>TASK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it-IT" dirty="0" lang="it-IT"/>
                        <a:t>FREQUENZA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it-IT" dirty="0" lang="it-IT"/>
                        <a:t>IMPORTANZA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558267"/>
                  </a:ext>
                </a:extLst>
              </a:tr>
              <a:tr h="509578">
                <a:tc>
                  <a:txBody>
                    <a:bodyPr numCol="1"/>
                    <a:lstStyle/>
                    <a:p>
                      <a:r>
                        <a:rPr altLang="it-IT" dirty="0" lang="it-IT"/>
                        <a:t>Accordi con le aziende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r>
                        <a:rPr altLang="it-IT" dirty="0" lang="it-IT"/>
                        <a:t>5 volte al giorno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r>
                        <a:rPr altLang="it-IT" dirty="0" lang="it-IT"/>
                        <a:t>10 su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86242"/>
                  </a:ext>
                </a:extLst>
              </a:tr>
              <a:tr h="509578">
                <a:tc>
                  <a:txBody>
                    <a:bodyPr numCol="1"/>
                    <a:lstStyle/>
                    <a:p>
                      <a:r>
                        <a:rPr altLang="it-IT" dirty="0" lang="it-IT"/>
                        <a:t>Ricerca lavoro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r>
                        <a:rPr altLang="it-IT" dirty="0" lang="it-IT"/>
                        <a:t>Ad ogni richiesta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r>
                        <a:rPr altLang="it-IT" dirty="0" lang="it-IT"/>
                        <a:t>8 su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585990"/>
                  </a:ext>
                </a:extLst>
              </a:tr>
              <a:tr h="509578">
                <a:tc>
                  <a:txBody>
                    <a:bodyPr numCol="1"/>
                    <a:lstStyle/>
                    <a:p>
                      <a:r>
                        <a:rPr altLang="it-IT" dirty="0" lang="it-IT"/>
                        <a:t>Creazione profilo utente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r>
                        <a:rPr altLang="it-IT" dirty="0" lang="it-IT"/>
                        <a:t>Ad ogni richiesta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r>
                        <a:rPr altLang="it-IT" dirty="0" lang="it-IT"/>
                        <a:t>8 su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81649"/>
                  </a:ext>
                </a:extLst>
              </a:tr>
              <a:tr h="509578">
                <a:tc>
                  <a:txBody>
                    <a:bodyPr numCol="1"/>
                    <a:lstStyle/>
                    <a:p>
                      <a:r>
                        <a:rPr altLang="it-IT" dirty="0" lang="it-IT"/>
                        <a:t>Ricerca di alloggi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r>
                        <a:rPr altLang="it-IT" dirty="0" lang="it-IT"/>
                        <a:t>Ad ogni richiesta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r>
                        <a:rPr altLang="it-IT" dirty="0" lang="it-IT"/>
                        <a:t>8 su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844154"/>
                  </a:ext>
                </a:extLst>
              </a:tr>
            </a:tbl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8A77CE74-53A2-9D23-CEE4-B2120609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6131112"/>
              </p:ext>
            </p:extLst>
          </p:nvPr>
        </p:nvGraphicFramePr>
        <p:xfrm>
          <a:off x="3737500" y="4026022"/>
          <a:ext cx="5521910" cy="2547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661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rgbClr val="A6D6ED"/>
            </a:gs>
            <a:gs pos="75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99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C009DA-BA91-D19F-5459-3E4638EE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"/>
            <a:ext cx="10942455" cy="1523999"/>
          </a:xfrm>
        </p:spPr>
        <p:txBody>
          <a:bodyPr numCol="1">
            <a:normAutofit/>
          </a:bodyPr>
          <a:lstStyle/>
          <a:p>
            <a:pPr algn="ctr"/>
            <a:r>
              <a:rPr altLang="it-IT" b="1" dirty="0" lang="it-IT" sz="4000">
                <a:latin charset="0" panose="020B0503020102020204" pitchFamily="34" typeface="Franklin Gothic Book"/>
              </a:rPr>
              <a:t>ANALISI CONTESTO – TABELLA QUESTIONARI</a:t>
            </a:r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9AA029D7-02AB-8A01-B153-5F0C66AA5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369032"/>
              </p:ext>
            </p:extLst>
          </p:nvPr>
        </p:nvGraphicFramePr>
        <p:xfrm>
          <a:off x="838199" y="2166725"/>
          <a:ext cx="10489710" cy="2866913"/>
        </p:xfrm>
        <a:graphic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2097942">
                  <a:extLst>
                    <a:ext uri="{9D8B030D-6E8A-4147-A177-3AD203B41FA5}">
                      <a16:colId xmlns:a16="http://schemas.microsoft.com/office/drawing/2014/main" val="335365040"/>
                    </a:ext>
                  </a:extLst>
                </a:gridCol>
                <a:gridCol w="2097942">
                  <a:extLst>
                    <a:ext uri="{9D8B030D-6E8A-4147-A177-3AD203B41FA5}">
                      <a16:colId xmlns:a16="http://schemas.microsoft.com/office/drawing/2014/main" val="3029725971"/>
                    </a:ext>
                  </a:extLst>
                </a:gridCol>
                <a:gridCol w="2097942">
                  <a:extLst>
                    <a:ext uri="{9D8B030D-6E8A-4147-A177-3AD203B41FA5}">
                      <a16:colId xmlns:a16="http://schemas.microsoft.com/office/drawing/2014/main" val="3283404038"/>
                    </a:ext>
                  </a:extLst>
                </a:gridCol>
                <a:gridCol w="2097942">
                  <a:extLst>
                    <a:ext uri="{9D8B030D-6E8A-4147-A177-3AD203B41FA5}">
                      <a16:colId xmlns:a16="http://schemas.microsoft.com/office/drawing/2014/main" val="1719707513"/>
                    </a:ext>
                  </a:extLst>
                </a:gridCol>
                <a:gridCol w="2097942">
                  <a:extLst>
                    <a:ext uri="{9D8B030D-6E8A-4147-A177-3AD203B41FA5}">
                      <a16:colId xmlns:a16="http://schemas.microsoft.com/office/drawing/2014/main" val="1970754163"/>
                    </a:ext>
                  </a:extLst>
                </a:gridCol>
              </a:tblGrid>
              <a:tr h="444341">
                <a:tc>
                  <a:txBody>
                    <a:bodyPr numCol="1"/>
                    <a:lstStyle/>
                    <a:p>
                      <a:pPr algn="ctr"/>
                      <a:r>
                        <a:rPr altLang="it-IT" dirty="0" lang="it-IT"/>
                        <a:t>Task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it-IT" dirty="0" lang="it-IT"/>
                        <a:t>ISE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it-IT" dirty="0" lang="it-IT"/>
                        <a:t>IKS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it-IT" dirty="0" lang="it-IT"/>
                        <a:t>IPC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it-IT" dirty="0" lang="it-IT"/>
                        <a:t>IMOT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706940"/>
                  </a:ext>
                </a:extLst>
              </a:tr>
              <a:tr h="766945">
                <a:tc>
                  <a:txBody>
                    <a:bodyPr numCol="1"/>
                    <a:lstStyle/>
                    <a:p>
                      <a:pPr algn="ctr"/>
                      <a:r>
                        <a:rPr altLang="it-IT" dirty="0" lang="it-IT"/>
                        <a:t>T1-Accordi con le aziende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it-IT" dirty="0" lang="it-IT"/>
                        <a:t>2,89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it-IT" dirty="0" lang="it-IT"/>
                        <a:t>2,83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it-IT" dirty="0" lang="it-IT"/>
                        <a:t>2,00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it-IT" dirty="0" lang="it-IT"/>
                        <a:t>2,33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818951"/>
                  </a:ext>
                </a:extLst>
              </a:tr>
              <a:tr h="444341">
                <a:tc>
                  <a:txBody>
                    <a:bodyPr numCol="1"/>
                    <a:lstStyle/>
                    <a:p>
                      <a:pPr algn="ctr"/>
                      <a:r>
                        <a:rPr altLang="it-IT" dirty="0" lang="it-IT"/>
                        <a:t>T2-Ricerca lavoro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it-IT" dirty="0" lang="it-IT"/>
                        <a:t>3,22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it-IT" dirty="0" lang="it-IT"/>
                        <a:t>2,83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it-IT" dirty="0" lang="it-IT"/>
                        <a:t>2,67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it-IT" dirty="0" lang="it-IT"/>
                        <a:t>2,83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076519"/>
                  </a:ext>
                </a:extLst>
              </a:tr>
              <a:tr h="766945">
                <a:tc>
                  <a:txBody>
                    <a:bodyPr numCol="1"/>
                    <a:lstStyle/>
                    <a:p>
                      <a:pPr algn="ctr"/>
                      <a:r>
                        <a:rPr altLang="it-IT" dirty="0" lang="it-IT"/>
                        <a:t>T3-Creazione profilo utente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it-IT" dirty="0" lang="it-IT"/>
                        <a:t>3,56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it-IT" dirty="0" lang="it-IT"/>
                        <a:t>3,17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it-IT" dirty="0" lang="it-IT"/>
                        <a:t>2,33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it-IT" dirty="0" lang="it-IT"/>
                        <a:t>3,00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091806"/>
                  </a:ext>
                </a:extLst>
              </a:tr>
              <a:tr h="444341">
                <a:tc>
                  <a:txBody>
                    <a:bodyPr numCol="1"/>
                    <a:lstStyle/>
                    <a:p>
                      <a:pPr algn="ctr"/>
                      <a:r>
                        <a:rPr altLang="it-IT" dirty="0" lang="it-IT"/>
                        <a:t>T4-Ricerca Alloggi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it-IT" dirty="0" lang="it-IT"/>
                        <a:t>3,00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it-IT" dirty="0" lang="it-IT"/>
                        <a:t>3,00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it-IT" dirty="0" lang="it-IT"/>
                        <a:t>3,00</a:t>
                      </a:r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altLang="it-IT" dirty="0" lang="it-IT"/>
                        <a:t>2,67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105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31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801EC2DBAD61E499DC6639A15CA2857" ma:contentTypeVersion="14" ma:contentTypeDescription="Creare un nuovo documento." ma:contentTypeScope="" ma:versionID="a022da86fe9951ddfd0b6bf5c117b6f6">
  <xsd:schema xmlns:xsd="http://www.w3.org/2001/XMLSchema" xmlns:xs="http://www.w3.org/2001/XMLSchema" xmlns:p="http://schemas.microsoft.com/office/2006/metadata/properties" xmlns:ns2="29227b28-5473-4434-901b-56ed82baee3b" xmlns:ns3="39c9f82a-f897-480e-8ad9-3de59ca2f162" targetNamespace="http://schemas.microsoft.com/office/2006/metadata/properties" ma:root="true" ma:fieldsID="2fa40dbdaec7f62e9fc09c246059157f" ns2:_="" ns3:_="">
    <xsd:import namespace="29227b28-5473-4434-901b-56ed82baee3b"/>
    <xsd:import namespace="39c9f82a-f897-480e-8ad9-3de59ca2f1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227b28-5473-4434-901b-56ed82baee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Tag immagine" ma:readOnly="false" ma:fieldId="{5cf76f15-5ced-4ddc-b409-7134ff3c332f}" ma:taxonomyMulti="true" ma:sspId="15f82a6a-8e37-4253-84f4-d1f37f67418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c9f82a-f897-480e-8ad9-3de59ca2f16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0e834814-298c-4443-a27e-b5a38ccc77a6}" ma:internalName="TaxCatchAll" ma:showField="CatchAllData" ma:web="39c9f82a-f897-480e-8ad9-3de59ca2f16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9227b28-5473-4434-901b-56ed82baee3b">
      <Terms xmlns="http://schemas.microsoft.com/office/infopath/2007/PartnerControls"/>
    </lcf76f155ced4ddcb4097134ff3c332f>
    <TaxCatchAll xmlns="39c9f82a-f897-480e-8ad9-3de59ca2f16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D4B2CA-1D5B-4C65-BA71-3B3C63BD6B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227b28-5473-4434-901b-56ed82baee3b"/>
    <ds:schemaRef ds:uri="39c9f82a-f897-480e-8ad9-3de59ca2f1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C123EF-FF9C-4C3B-A521-E16283E25140}">
  <ds:schemaRefs>
    <ds:schemaRef ds:uri="http://schemas.microsoft.com/office/2006/metadata/properties"/>
    <ds:schemaRef ds:uri="http://schemas.microsoft.com/office/infopath/2007/PartnerControls"/>
    <ds:schemaRef ds:uri="29227b28-5473-4434-901b-56ed82baee3b"/>
    <ds:schemaRef ds:uri="39c9f82a-f897-480e-8ad9-3de59ca2f162"/>
  </ds:schemaRefs>
</ds:datastoreItem>
</file>

<file path=customXml/itemProps3.xml><?xml version="1.0" encoding="utf-8"?>
<ds:datastoreItem xmlns:ds="http://schemas.openxmlformats.org/officeDocument/2006/customXml" ds:itemID="{6A4422F3-2EC5-46C6-95F9-B29C873093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Company/>
  <Words>1642</Words>
  <Paragraphs>190</Paragraphs>
  <Slides>28</Slides>
  <Notes>0</Notes>
  <TotalTime>517</TotalTime>
  <HiddenSlides>0</HiddenSlides>
  <MMClips>0</MMClips>
  <ScaleCrop>false</ScaleCrop>
  <HeadingPairs>
    <vt:vector baseType="variant" size="6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baseType="lpstr" size="36">
      <vt:lpstr>SimSun</vt:lpstr>
      <vt:lpstr>-apple-system</vt:lpstr>
      <vt:lpstr>Arial</vt:lpstr>
      <vt:lpstr>Calibri</vt:lpstr>
      <vt:lpstr>Calibri Light</vt:lpstr>
      <vt:lpstr>Franklin Gothic Book</vt:lpstr>
      <vt:lpstr>Segoe UI</vt:lpstr>
      <vt:lpstr>Office Theme</vt:lpstr>
      <vt:lpstr/>
      <vt:lpstr>IL PROBLEMA AFFRONTATO​</vt:lpstr>
      <vt:lpstr>Analisi di contesto</vt:lpstr>
      <vt:lpstr>Analisi di contesto</vt:lpstr>
      <vt:lpstr>IL PROFILO UTENTE - “Direttrice Associazione”</vt:lpstr>
      <vt:lpstr>IL PROFILO UTENTE - “Dipendente”</vt:lpstr>
      <vt:lpstr>IL PROFILO UTENTE - “Dipendente”</vt:lpstr>
      <vt:lpstr>DESCRIZIONE DEI TASK</vt:lpstr>
      <vt:lpstr>ANALISI CONTESTO – TABELLA QUESTIONARI</vt:lpstr>
      <vt:lpstr>CASO D’USO – ACCORDI CON L’AZIENDA</vt:lpstr>
      <vt:lpstr>PRO E CONTRO DI UN SISTEMA</vt:lpstr>
      <vt:lpstr>TASK AGGIORNATI</vt:lpstr>
      <vt:lpstr>COLLEGAMENTO – Paper sketch</vt:lpstr>
      <vt:lpstr>COLLEGAMENTO – Paper sketch</vt:lpstr>
      <vt:lpstr>COLLEGAMENTO – Paper sketch</vt:lpstr>
      <vt:lpstr>COLLEGAMENTO – Paper sketch</vt:lpstr>
      <vt:lpstr>COLLEGAMENTO – Paper sketch</vt:lpstr>
      <vt:lpstr>COGNITIVE WALKTHROUGHT</vt:lpstr>
      <vt:lpstr>COGNITIVE WALKTHROUGHT</vt:lpstr>
      <vt:lpstr>COGNITIVE WALKTHROUGHT</vt:lpstr>
      <vt:lpstr>COGNITIVE WALKTHROUGHT</vt:lpstr>
      <vt:lpstr>COGNITIVE WALKTHROUGHT</vt:lpstr>
      <vt:lpstr>COGNITIVE WALKTHROUGHT</vt:lpstr>
      <vt:lpstr>VALUTAZIONE EURISTICA (1/2)</vt:lpstr>
      <vt:lpstr>VALUTAZIONE EURISTICA (2/2)</vt:lpstr>
      <vt:lpstr>TECNICA DEL MAGO DI OZ</vt:lpstr>
      <vt:lpstr>TECNICA DEL MAGO DI OZ - MODIFICHE</vt:lpstr>
      <vt:lpstr>PROTOTIPO</vt:lpstr>
    </vt:vector>
  </TitlesOfParts>
  <LinksUpToDate>false</LinksUpToDate>
  <SharedDoc>false</SharedDoc>
  <HyperlinksChanged>false</HyperlinksChanged>
  <Application>Microsoft Office PowerPoint</Application>
  <AppVersion>16.0000</AppVersion>
  <PresentationFormat>Widescreen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2022-05-30T09:35:57Z</dcterms:created>
  <dc:creator>GIUSEPPE SABIA</dc:creator>
  <cp:lastModifiedBy>Giuseppe Sabia</cp:lastModifiedBy>
  <dcterms:modified xsi:type="dcterms:W3CDTF">2022-06-06T08:07:15Z</dcterms:modified>
  <cp:revision>442</cp:revision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ntentTypeId" pid="2">
    <vt:lpwstr>0x0101007801EC2DBAD61E499DC6639A15CA2857</vt:lpwstr>
  </property>
  <property fmtid="{D5CDD505-2E9C-101B-9397-08002B2CF9AE}" name="MediaServiceImageTags" pid="3">
    <vt:lpwstr/>
  </property>
</Properties>
</file>