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02" y="-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172E-61BF-4582-932F-64C146112BB1}" type="datetimeFigureOut">
              <a:rPr lang="de-DE" smtClean="0"/>
              <a:t>10.04.2013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5663-736F-445C-A12B-2F407525C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71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172E-61BF-4582-932F-64C146112BB1}" type="datetimeFigureOut">
              <a:rPr lang="de-DE" smtClean="0"/>
              <a:t>10.04.2013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5663-736F-445C-A12B-2F407525C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27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172E-61BF-4582-932F-64C146112BB1}" type="datetimeFigureOut">
              <a:rPr lang="de-DE" smtClean="0"/>
              <a:t>10.04.2013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5663-736F-445C-A12B-2F407525C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914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172E-61BF-4582-932F-64C146112BB1}" type="datetimeFigureOut">
              <a:rPr lang="de-DE" smtClean="0"/>
              <a:t>10.04.2013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5663-736F-445C-A12B-2F407525C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151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172E-61BF-4582-932F-64C146112BB1}" type="datetimeFigureOut">
              <a:rPr lang="de-DE" smtClean="0"/>
              <a:t>10.04.2013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5663-736F-445C-A12B-2F407525C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26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172E-61BF-4582-932F-64C146112BB1}" type="datetimeFigureOut">
              <a:rPr lang="de-DE" smtClean="0"/>
              <a:t>10.04.2013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5663-736F-445C-A12B-2F407525C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09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172E-61BF-4582-932F-64C146112BB1}" type="datetimeFigureOut">
              <a:rPr lang="de-DE" smtClean="0"/>
              <a:t>10.04.2013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5663-736F-445C-A12B-2F407525C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71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172E-61BF-4582-932F-64C146112BB1}" type="datetimeFigureOut">
              <a:rPr lang="de-DE" smtClean="0"/>
              <a:t>10.04.2013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5663-736F-445C-A12B-2F407525C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58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172E-61BF-4582-932F-64C146112BB1}" type="datetimeFigureOut">
              <a:rPr lang="de-DE" smtClean="0"/>
              <a:t>10.04.2013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5663-736F-445C-A12B-2F407525C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70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172E-61BF-4582-932F-64C146112BB1}" type="datetimeFigureOut">
              <a:rPr lang="de-DE" smtClean="0"/>
              <a:t>10.04.2013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5663-736F-445C-A12B-2F407525C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38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172E-61BF-4582-932F-64C146112BB1}" type="datetimeFigureOut">
              <a:rPr lang="de-DE" smtClean="0"/>
              <a:t>10.04.2013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5663-736F-445C-A12B-2F407525C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79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1172E-61BF-4582-932F-64C146112BB1}" type="datetimeFigureOut">
              <a:rPr lang="de-DE" smtClean="0"/>
              <a:t>10.04.2013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D5663-736F-445C-A12B-2F407525C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49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043608" y="908720"/>
            <a:ext cx="1440160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Customer::Kunde</a:t>
            </a:r>
            <a:endParaRPr lang="de-DE" sz="1000" dirty="0">
              <a:solidFill>
                <a:schemeClr val="tx1"/>
              </a:solidFill>
            </a:endParaRPr>
          </a:p>
          <a:p>
            <a:pPr algn="ctr"/>
            <a:endParaRPr lang="de-DE" sz="1000" dirty="0" smtClean="0">
              <a:solidFill>
                <a:schemeClr val="tx1"/>
              </a:solidFill>
            </a:endParaRP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Vorname</a:t>
            </a: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PLZ</a:t>
            </a: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Ort</a:t>
            </a:r>
          </a:p>
          <a:p>
            <a:pPr algn="ctr"/>
            <a:endParaRPr lang="de-DE" sz="1000" dirty="0">
              <a:solidFill>
                <a:schemeClr val="tx1"/>
              </a:solidFill>
            </a:endParaRPr>
          </a:p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SetAddress</a:t>
            </a:r>
            <a:r>
              <a:rPr lang="de-DE" sz="1000" dirty="0" smtClean="0">
                <a:solidFill>
                  <a:schemeClr val="tx1"/>
                </a:solidFill>
              </a:rPr>
              <a:t>(…)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707904" y="908720"/>
            <a:ext cx="1728192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Konto</a:t>
            </a:r>
            <a:endParaRPr lang="de-DE" sz="1000" dirty="0">
              <a:solidFill>
                <a:schemeClr val="tx1"/>
              </a:solidFill>
            </a:endParaRPr>
          </a:p>
          <a:p>
            <a:pPr algn="ctr"/>
            <a:endParaRPr lang="de-DE" sz="1000" dirty="0" smtClean="0">
              <a:solidFill>
                <a:schemeClr val="tx1"/>
              </a:solidFill>
            </a:endParaRPr>
          </a:p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KtoNr</a:t>
            </a:r>
            <a:endParaRPr lang="de-DE" sz="1000" dirty="0" smtClean="0">
              <a:solidFill>
                <a:schemeClr val="tx1"/>
              </a:solidFill>
            </a:endParaRP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Saldo</a:t>
            </a:r>
          </a:p>
          <a:p>
            <a:pPr algn="ctr"/>
            <a:endParaRPr lang="de-DE" sz="1000" dirty="0">
              <a:solidFill>
                <a:schemeClr val="tx1"/>
              </a:solidFill>
            </a:endParaRPr>
          </a:p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Ueberweisen</a:t>
            </a:r>
            <a:r>
              <a:rPr lang="de-DE" sz="1000" dirty="0" smtClean="0">
                <a:solidFill>
                  <a:schemeClr val="tx1"/>
                </a:solidFill>
              </a:rPr>
              <a:t>(</a:t>
            </a:r>
            <a:r>
              <a:rPr lang="de-DE" sz="1000" dirty="0" err="1" smtClean="0">
                <a:solidFill>
                  <a:schemeClr val="tx1"/>
                </a:solidFill>
              </a:rPr>
              <a:t>Konto,Betrag</a:t>
            </a:r>
            <a:r>
              <a:rPr lang="de-DE" sz="10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GetSaldo</a:t>
            </a:r>
            <a:r>
              <a:rPr lang="de-DE" sz="1000" dirty="0" smtClean="0">
                <a:solidFill>
                  <a:schemeClr val="tx1"/>
                </a:solidFill>
              </a:rPr>
              <a:t>()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39552" y="2780928"/>
            <a:ext cx="1152128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Privatkunde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835696" y="2780928"/>
            <a:ext cx="1152128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Geschäftskunde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9" name="Gerade Verbindung mit Pfeil 8"/>
          <p:cNvCxnSpPr>
            <a:stCxn id="6" idx="0"/>
          </p:cNvCxnSpPr>
          <p:nvPr/>
        </p:nvCxnSpPr>
        <p:spPr>
          <a:xfrm flipV="1">
            <a:off x="1115616" y="2348880"/>
            <a:ext cx="288032" cy="43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7" idx="0"/>
          </p:cNvCxnSpPr>
          <p:nvPr/>
        </p:nvCxnSpPr>
        <p:spPr>
          <a:xfrm flipH="1" flipV="1">
            <a:off x="2195736" y="2348880"/>
            <a:ext cx="216024" cy="43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3995936" y="3356992"/>
            <a:ext cx="1152128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Bank</a:t>
            </a:r>
          </a:p>
          <a:p>
            <a:pPr algn="ctr"/>
            <a:endParaRPr lang="de-DE" sz="1000" dirty="0">
              <a:solidFill>
                <a:schemeClr val="tx1"/>
              </a:solidFill>
            </a:endParaRP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BLZ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15" name="Gerade Verbindung 14"/>
          <p:cNvCxnSpPr>
            <a:stCxn id="13" idx="0"/>
            <a:endCxn id="5" idx="2"/>
          </p:cNvCxnSpPr>
          <p:nvPr/>
        </p:nvCxnSpPr>
        <p:spPr>
          <a:xfrm flipV="1">
            <a:off x="4572000" y="2348880"/>
            <a:ext cx="0" cy="10081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2357281" y="2441793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Vererbung</a:t>
            </a:r>
            <a:endParaRPr lang="de-DE" sz="1000" dirty="0"/>
          </a:p>
        </p:txBody>
      </p:sp>
      <p:sp>
        <p:nvSpPr>
          <p:cNvPr id="17" name="Textfeld 16"/>
          <p:cNvSpPr txBox="1"/>
          <p:nvPr/>
        </p:nvSpPr>
        <p:spPr>
          <a:xfrm>
            <a:off x="4068502" y="2350148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1..*</a:t>
            </a:r>
            <a:endParaRPr lang="de-DE" sz="1000" dirty="0"/>
          </a:p>
        </p:txBody>
      </p:sp>
      <p:sp>
        <p:nvSpPr>
          <p:cNvPr id="18" name="Textfeld 17"/>
          <p:cNvSpPr txBox="1"/>
          <p:nvPr/>
        </p:nvSpPr>
        <p:spPr>
          <a:xfrm>
            <a:off x="4103948" y="3099248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 smtClean="0"/>
              <a:t>1</a:t>
            </a:r>
            <a:endParaRPr lang="de-DE" sz="1000" dirty="0"/>
          </a:p>
        </p:txBody>
      </p:sp>
      <p:cxnSp>
        <p:nvCxnSpPr>
          <p:cNvPr id="20" name="Gewinkelte Verbindung 19"/>
          <p:cNvCxnSpPr>
            <a:stCxn id="7" idx="2"/>
            <a:endCxn id="5" idx="1"/>
          </p:cNvCxnSpPr>
          <p:nvPr/>
        </p:nvCxnSpPr>
        <p:spPr>
          <a:xfrm rot="5400000" flipH="1" flipV="1">
            <a:off x="2231740" y="1808820"/>
            <a:ext cx="1656184" cy="1296144"/>
          </a:xfrm>
          <a:prstGeom prst="bentConnector4">
            <a:avLst>
              <a:gd name="adj1" fmla="val -13803"/>
              <a:gd name="adj2" fmla="val 7222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1943708" y="3284984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1</a:t>
            </a:r>
            <a:endParaRPr lang="de-DE" sz="1000" dirty="0"/>
          </a:p>
        </p:txBody>
      </p:sp>
      <p:sp>
        <p:nvSpPr>
          <p:cNvPr id="22" name="Textfeld 21"/>
          <p:cNvSpPr txBox="1"/>
          <p:nvPr/>
        </p:nvSpPr>
        <p:spPr>
          <a:xfrm>
            <a:off x="3347864" y="1382579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0..3</a:t>
            </a:r>
            <a:endParaRPr lang="de-DE" sz="1000" dirty="0"/>
          </a:p>
        </p:txBody>
      </p:sp>
      <p:sp>
        <p:nvSpPr>
          <p:cNvPr id="23" name="Textfeld 22"/>
          <p:cNvSpPr txBox="1"/>
          <p:nvPr/>
        </p:nvSpPr>
        <p:spPr>
          <a:xfrm>
            <a:off x="450210" y="5157192"/>
            <a:ext cx="3618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Das Konto kann nur zu einem Geschäftskunden gehören.</a:t>
            </a:r>
          </a:p>
          <a:p>
            <a:r>
              <a:rPr lang="de-DE" sz="1000" dirty="0" smtClean="0"/>
              <a:t>Der Geschäftskunde kann 0 bis 3 Konten besitzen.</a:t>
            </a:r>
            <a:endParaRPr lang="de-DE" sz="1000" dirty="0"/>
          </a:p>
        </p:txBody>
      </p:sp>
      <p:sp>
        <p:nvSpPr>
          <p:cNvPr id="24" name="Rechteck 23"/>
          <p:cNvSpPr/>
          <p:nvPr/>
        </p:nvSpPr>
        <p:spPr>
          <a:xfrm>
            <a:off x="5724128" y="3501008"/>
            <a:ext cx="1152128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Produkte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5" name="Raute 24"/>
          <p:cNvSpPr/>
          <p:nvPr/>
        </p:nvSpPr>
        <p:spPr>
          <a:xfrm>
            <a:off x="5155056" y="3681028"/>
            <a:ext cx="144016" cy="14401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25"/>
          <p:cNvCxnSpPr>
            <a:stCxn id="25" idx="3"/>
            <a:endCxn id="24" idx="1"/>
          </p:cNvCxnSpPr>
          <p:nvPr/>
        </p:nvCxnSpPr>
        <p:spPr>
          <a:xfrm>
            <a:off x="5299072" y="3753036"/>
            <a:ext cx="4250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5148064" y="4005064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Das Produkt ist Teil der Bank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688687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582272" y="2522349"/>
            <a:ext cx="1440160" cy="16852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Customer::Kunde</a:t>
            </a:r>
            <a:endParaRPr lang="de-DE" sz="1000" dirty="0">
              <a:solidFill>
                <a:schemeClr val="tx1"/>
              </a:solidFill>
            </a:endParaRPr>
          </a:p>
          <a:p>
            <a:pPr algn="ctr"/>
            <a:endParaRPr lang="de-DE" sz="1000" dirty="0" smtClean="0">
              <a:solidFill>
                <a:schemeClr val="tx1"/>
              </a:solidFill>
            </a:endParaRPr>
          </a:p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KdNr</a:t>
            </a:r>
            <a:endParaRPr lang="de-DE" sz="1000" dirty="0" smtClean="0">
              <a:solidFill>
                <a:schemeClr val="tx1"/>
              </a:solidFill>
            </a:endParaRP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Vorname</a:t>
            </a: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PLZ</a:t>
            </a: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Ort</a:t>
            </a:r>
          </a:p>
          <a:p>
            <a:pPr algn="ctr"/>
            <a:endParaRPr lang="de-DE" sz="1000" dirty="0">
              <a:solidFill>
                <a:schemeClr val="tx1"/>
              </a:solidFill>
            </a:endParaRPr>
          </a:p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SetAddress</a:t>
            </a:r>
            <a:r>
              <a:rPr lang="de-DE" sz="1000" dirty="0" smtClean="0">
                <a:solidFill>
                  <a:schemeClr val="tx1"/>
                </a:solidFill>
              </a:rPr>
              <a:t>(…)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747722" y="1730261"/>
            <a:ext cx="1728192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Fahrzeugverleih</a:t>
            </a:r>
            <a:endParaRPr lang="de-DE" sz="1000" dirty="0">
              <a:solidFill>
                <a:schemeClr val="tx1"/>
              </a:solidFill>
            </a:endParaRPr>
          </a:p>
          <a:p>
            <a:pPr algn="ctr"/>
            <a:endParaRPr lang="de-DE" sz="1000" dirty="0">
              <a:solidFill>
                <a:schemeClr val="tx1"/>
              </a:solidFill>
            </a:endParaRP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Adresse</a:t>
            </a:r>
          </a:p>
          <a:p>
            <a:pPr algn="ctr"/>
            <a:endParaRPr lang="de-DE" sz="1000" dirty="0">
              <a:solidFill>
                <a:schemeClr val="tx1"/>
              </a:solidFill>
            </a:endParaRPr>
          </a:p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FahrzeugLeihen</a:t>
            </a:r>
            <a:r>
              <a:rPr lang="de-DE" sz="10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Abrechnung()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078216" y="4639602"/>
            <a:ext cx="1152128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Privatkunde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374360" y="4639602"/>
            <a:ext cx="1152128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Geschäftskunde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9" name="Gerade Verbindung mit Pfeil 8"/>
          <p:cNvCxnSpPr>
            <a:stCxn id="6" idx="0"/>
          </p:cNvCxnSpPr>
          <p:nvPr/>
        </p:nvCxnSpPr>
        <p:spPr>
          <a:xfrm flipV="1">
            <a:off x="6654280" y="4207554"/>
            <a:ext cx="288032" cy="43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7" idx="0"/>
          </p:cNvCxnSpPr>
          <p:nvPr/>
        </p:nvCxnSpPr>
        <p:spPr>
          <a:xfrm flipH="1" flipV="1">
            <a:off x="7734400" y="4207554"/>
            <a:ext cx="216024" cy="43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4309954" y="5110657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&lt; schließt</a:t>
            </a:r>
            <a:endParaRPr lang="de-DE" sz="1000" dirty="0"/>
          </a:p>
        </p:txBody>
      </p:sp>
      <p:cxnSp>
        <p:nvCxnSpPr>
          <p:cNvPr id="20" name="Gewinkelte Verbindung 19"/>
          <p:cNvCxnSpPr>
            <a:stCxn id="4" idx="0"/>
            <a:endCxn id="5" idx="0"/>
          </p:cNvCxnSpPr>
          <p:nvPr/>
        </p:nvCxnSpPr>
        <p:spPr>
          <a:xfrm rot="16200000" flipV="1">
            <a:off x="4061041" y="-718962"/>
            <a:ext cx="792088" cy="5690534"/>
          </a:xfrm>
          <a:prstGeom prst="bentConnector3">
            <a:avLst>
              <a:gd name="adj1" fmla="val 12886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480153" y="2192078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1</a:t>
            </a:r>
            <a:endParaRPr lang="de-DE" sz="1000" dirty="0"/>
          </a:p>
        </p:txBody>
      </p:sp>
      <p:sp>
        <p:nvSpPr>
          <p:cNvPr id="23" name="Textfeld 22"/>
          <p:cNvSpPr txBox="1"/>
          <p:nvPr/>
        </p:nvSpPr>
        <p:spPr>
          <a:xfrm>
            <a:off x="5308485" y="188640"/>
            <a:ext cx="3618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Das Konto kann nur zu einem Geschäftskunden gehören.</a:t>
            </a:r>
          </a:p>
          <a:p>
            <a:r>
              <a:rPr lang="de-DE" sz="1000" dirty="0" smtClean="0"/>
              <a:t>Der Geschäftskunde kann 0 bis 3 Konten besitzen.</a:t>
            </a:r>
            <a:endParaRPr lang="de-DE" sz="1000" dirty="0"/>
          </a:p>
        </p:txBody>
      </p:sp>
      <p:sp>
        <p:nvSpPr>
          <p:cNvPr id="24" name="Rechteck 23"/>
          <p:cNvSpPr/>
          <p:nvPr/>
        </p:nvSpPr>
        <p:spPr>
          <a:xfrm>
            <a:off x="3758295" y="2198313"/>
            <a:ext cx="1152128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Leihfahrzeuge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26" name="Gerade Verbindung 25"/>
          <p:cNvCxnSpPr>
            <a:stCxn id="5" idx="3"/>
            <a:endCxn id="24" idx="1"/>
          </p:cNvCxnSpPr>
          <p:nvPr/>
        </p:nvCxnSpPr>
        <p:spPr>
          <a:xfrm>
            <a:off x="2475914" y="2450341"/>
            <a:ext cx="128238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2490170" y="3387881"/>
            <a:ext cx="1152128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Kleinfahrzeuge</a:t>
            </a:r>
          </a:p>
        </p:txBody>
      </p:sp>
      <p:cxnSp>
        <p:nvCxnSpPr>
          <p:cNvPr id="28" name="Gerade Verbindung mit Pfeil 27"/>
          <p:cNvCxnSpPr>
            <a:stCxn id="27" idx="0"/>
          </p:cNvCxnSpPr>
          <p:nvPr/>
        </p:nvCxnSpPr>
        <p:spPr>
          <a:xfrm flipV="1">
            <a:off x="3066234" y="2702369"/>
            <a:ext cx="692061" cy="685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3748945" y="3387881"/>
            <a:ext cx="1152128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Limousinen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31" name="Gerade Verbindung mit Pfeil 30"/>
          <p:cNvCxnSpPr>
            <a:stCxn id="29" idx="0"/>
            <a:endCxn id="24" idx="2"/>
          </p:cNvCxnSpPr>
          <p:nvPr/>
        </p:nvCxnSpPr>
        <p:spPr>
          <a:xfrm flipV="1">
            <a:off x="4325009" y="2702369"/>
            <a:ext cx="9350" cy="685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5006995" y="3387881"/>
            <a:ext cx="1152128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Nutzfahrzeuge</a:t>
            </a:r>
          </a:p>
        </p:txBody>
      </p:sp>
      <p:cxnSp>
        <p:nvCxnSpPr>
          <p:cNvPr id="34" name="Gerade Verbindung mit Pfeil 33"/>
          <p:cNvCxnSpPr>
            <a:stCxn id="33" idx="0"/>
          </p:cNvCxnSpPr>
          <p:nvPr/>
        </p:nvCxnSpPr>
        <p:spPr>
          <a:xfrm flipH="1" flipV="1">
            <a:off x="4909058" y="2702369"/>
            <a:ext cx="674001" cy="685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6942312" y="2255222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1..*</a:t>
            </a:r>
            <a:endParaRPr lang="de-DE" sz="1000" dirty="0"/>
          </a:p>
        </p:txBody>
      </p:sp>
      <p:sp>
        <p:nvSpPr>
          <p:cNvPr id="49" name="Textfeld 48"/>
          <p:cNvSpPr txBox="1"/>
          <p:nvPr/>
        </p:nvSpPr>
        <p:spPr>
          <a:xfrm>
            <a:off x="2490169" y="2456148"/>
            <a:ext cx="1258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/>
              <a:t>v</a:t>
            </a:r>
            <a:r>
              <a:rPr lang="de-DE" sz="1000" dirty="0" smtClean="0"/>
              <a:t>erwaltet &gt;       1..*</a:t>
            </a:r>
          </a:p>
          <a:p>
            <a:pPr algn="ctr"/>
            <a:r>
              <a:rPr lang="de-DE" sz="1000" i="1" dirty="0" smtClean="0">
                <a:solidFill>
                  <a:srgbClr val="FF0000"/>
                </a:solidFill>
              </a:rPr>
              <a:t>Assoziation</a:t>
            </a:r>
            <a:endParaRPr lang="de-DE" sz="1000" i="1" dirty="0">
              <a:solidFill>
                <a:srgbClr val="FF0000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3288028" y="4023468"/>
            <a:ext cx="2073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Die Unterklasse erbt die Attribute und Methoden der Oberklasse.</a:t>
            </a:r>
            <a:endParaRPr lang="de-DE" sz="1000" dirty="0"/>
          </a:p>
        </p:txBody>
      </p:sp>
      <p:sp>
        <p:nvSpPr>
          <p:cNvPr id="58" name="Textfeld 57"/>
          <p:cNvSpPr txBox="1"/>
          <p:nvPr/>
        </p:nvSpPr>
        <p:spPr>
          <a:xfrm>
            <a:off x="1331640" y="1471555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1</a:t>
            </a:r>
            <a:endParaRPr lang="de-DE" sz="1000" dirty="0"/>
          </a:p>
        </p:txBody>
      </p:sp>
      <p:sp>
        <p:nvSpPr>
          <p:cNvPr id="59" name="Textfeld 58"/>
          <p:cNvSpPr txBox="1"/>
          <p:nvPr/>
        </p:nvSpPr>
        <p:spPr>
          <a:xfrm>
            <a:off x="3856956" y="1243743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h</a:t>
            </a:r>
            <a:r>
              <a:rPr lang="de-DE" sz="1000" dirty="0" smtClean="0"/>
              <a:t>at &gt;</a:t>
            </a:r>
            <a:endParaRPr lang="de-DE" sz="1000" dirty="0"/>
          </a:p>
        </p:txBody>
      </p:sp>
      <p:sp>
        <p:nvSpPr>
          <p:cNvPr id="60" name="Rechteck 59"/>
          <p:cNvSpPr/>
          <p:nvPr/>
        </p:nvSpPr>
        <p:spPr>
          <a:xfrm>
            <a:off x="1035753" y="4509120"/>
            <a:ext cx="1152128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Leihvertrag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1035754" y="5745883"/>
            <a:ext cx="1152128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Vertragsposition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62" name="Raute 61"/>
          <p:cNvSpPr/>
          <p:nvPr/>
        </p:nvSpPr>
        <p:spPr>
          <a:xfrm>
            <a:off x="1526141" y="5016998"/>
            <a:ext cx="171351" cy="16949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3" name="Gerade Verbindung 62"/>
          <p:cNvCxnSpPr>
            <a:stCxn id="62" idx="2"/>
            <a:endCxn id="61" idx="0"/>
          </p:cNvCxnSpPr>
          <p:nvPr/>
        </p:nvCxnSpPr>
        <p:spPr>
          <a:xfrm>
            <a:off x="1611817" y="5186489"/>
            <a:ext cx="1" cy="5593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1626118" y="5343075"/>
            <a:ext cx="1786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Komposition: Kann ohne Vertrag nicht existieren</a:t>
            </a:r>
            <a:endParaRPr lang="de-DE" sz="1000" dirty="0"/>
          </a:p>
        </p:txBody>
      </p:sp>
      <p:cxnSp>
        <p:nvCxnSpPr>
          <p:cNvPr id="76" name="Gewinkelte Verbindung 75"/>
          <p:cNvCxnSpPr>
            <a:stCxn id="6" idx="2"/>
            <a:endCxn id="60" idx="3"/>
          </p:cNvCxnSpPr>
          <p:nvPr/>
        </p:nvCxnSpPr>
        <p:spPr>
          <a:xfrm rot="5400000" flipH="1">
            <a:off x="4229826" y="2719204"/>
            <a:ext cx="382510" cy="4466399"/>
          </a:xfrm>
          <a:prstGeom prst="bentConnector4">
            <a:avLst>
              <a:gd name="adj1" fmla="val -59763"/>
              <a:gd name="adj2" fmla="val 5644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feld 80"/>
          <p:cNvSpPr txBox="1"/>
          <p:nvPr/>
        </p:nvSpPr>
        <p:spPr>
          <a:xfrm>
            <a:off x="5521008" y="5139034"/>
            <a:ext cx="25545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1 </a:t>
            </a:r>
          </a:p>
          <a:p>
            <a:pPr algn="ctr"/>
            <a:endParaRPr lang="de-DE" sz="1000" dirty="0" smtClean="0"/>
          </a:p>
          <a:p>
            <a:pPr algn="ctr"/>
            <a:r>
              <a:rPr lang="de-DE" sz="1000" dirty="0" smtClean="0"/>
              <a:t>(Der Leihvertrag gehört zu einem Kunden)</a:t>
            </a:r>
            <a:endParaRPr lang="de-DE" sz="1000" dirty="0"/>
          </a:p>
        </p:txBody>
      </p:sp>
      <p:sp>
        <p:nvSpPr>
          <p:cNvPr id="82" name="Textfeld 81"/>
          <p:cNvSpPr txBox="1"/>
          <p:nvPr/>
        </p:nvSpPr>
        <p:spPr>
          <a:xfrm>
            <a:off x="2187882" y="4494909"/>
            <a:ext cx="2456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0..* (Kunde schließt 0 bis x Leihverträge)</a:t>
            </a:r>
            <a:endParaRPr lang="de-DE" sz="1000" dirty="0"/>
          </a:p>
        </p:txBody>
      </p:sp>
      <p:cxnSp>
        <p:nvCxnSpPr>
          <p:cNvPr id="83" name="Gerade Verbindung 82"/>
          <p:cNvCxnSpPr>
            <a:stCxn id="5" idx="2"/>
            <a:endCxn id="60" idx="0"/>
          </p:cNvCxnSpPr>
          <p:nvPr/>
        </p:nvCxnSpPr>
        <p:spPr>
          <a:xfrm flipH="1">
            <a:off x="1611817" y="3170421"/>
            <a:ext cx="1" cy="13386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>
            <a:off x="1331640" y="3173296"/>
            <a:ext cx="468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1</a:t>
            </a:r>
            <a:endParaRPr lang="de-DE" sz="1000" dirty="0"/>
          </a:p>
        </p:txBody>
      </p:sp>
      <p:sp>
        <p:nvSpPr>
          <p:cNvPr id="87" name="Textfeld 86"/>
          <p:cNvSpPr txBox="1"/>
          <p:nvPr/>
        </p:nvSpPr>
        <p:spPr>
          <a:xfrm>
            <a:off x="1331640" y="4262899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 smtClean="0"/>
              <a:t>0..*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56779730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Bildschirmpräsentation (4:3)</PresentationFormat>
  <Paragraphs>71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Company>rfh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rfh</dc:creator>
  <cp:lastModifiedBy>rfh</cp:lastModifiedBy>
  <cp:revision>11</cp:revision>
  <dcterms:created xsi:type="dcterms:W3CDTF">2013-04-10T17:44:20Z</dcterms:created>
  <dcterms:modified xsi:type="dcterms:W3CDTF">2013-04-10T18:50:20Z</dcterms:modified>
</cp:coreProperties>
</file>