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6" d="100"/>
          <a:sy n="56" d="100"/>
        </p:scale>
        <p:origin x="62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745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7620" y="20479"/>
            <a:ext cx="14630400" cy="8229600"/>
          </a:xfrm>
          <a:prstGeom prst="rect">
            <a:avLst/>
          </a:prstGeom>
          <a:solidFill>
            <a:srgbClr val="FFFAFA"/>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395889"/>
            <a:ext cx="7477601" cy="1008578"/>
          </a:xfrm>
          <a:prstGeom prst="rect">
            <a:avLst/>
          </a:prstGeom>
          <a:noFill/>
          <a:ln/>
        </p:spPr>
        <p:txBody>
          <a:bodyPr wrap="none" rtlCol="0" anchor="t"/>
          <a:lstStyle/>
          <a:p>
            <a:pPr marL="0" indent="0">
              <a:lnSpc>
                <a:spcPts val="7942"/>
              </a:lnSpc>
              <a:buNone/>
            </a:pPr>
            <a:r>
              <a:rPr lang="en-US" sz="6354" b="1" dirty="0">
                <a:solidFill>
                  <a:srgbClr val="1F1E1E"/>
                </a:solidFill>
                <a:latin typeface="Alexandria" pitchFamily="34" charset="0"/>
                <a:ea typeface="Alexandria" pitchFamily="34" charset="-122"/>
                <a:cs typeface="Alexandria" pitchFamily="34" charset="-120"/>
              </a:rPr>
              <a:t>Assignment Two</a:t>
            </a:r>
            <a:endParaRPr lang="en-US" sz="6354" dirty="0"/>
          </a:p>
        </p:txBody>
      </p:sp>
      <p:sp>
        <p:nvSpPr>
          <p:cNvPr id="6" name="Text 3"/>
          <p:cNvSpPr/>
          <p:nvPr/>
        </p:nvSpPr>
        <p:spPr>
          <a:xfrm>
            <a:off x="833199" y="2737723"/>
            <a:ext cx="6351984" cy="365522"/>
          </a:xfrm>
          <a:prstGeom prst="rect">
            <a:avLst/>
          </a:prstGeom>
          <a:noFill/>
          <a:ln/>
        </p:spPr>
        <p:txBody>
          <a:bodyPr wrap="none" rtlCol="0" anchor="t"/>
          <a:lstStyle/>
          <a:p>
            <a:pPr marL="0" indent="0" algn="l">
              <a:lnSpc>
                <a:spcPts val="2878"/>
              </a:lnSpc>
              <a:buNone/>
            </a:pPr>
            <a:r>
              <a:rPr lang="en-US" sz="2302" b="1" dirty="0">
                <a:solidFill>
                  <a:srgbClr val="1F1E1E"/>
                </a:solidFill>
                <a:latin typeface="Alexandria" pitchFamily="34" charset="0"/>
                <a:ea typeface="Alexandria" pitchFamily="34" charset="-122"/>
                <a:cs typeface="Alexandria" pitchFamily="34" charset="-120"/>
              </a:rPr>
              <a:t>University of Saint Thomas of Mozambique</a:t>
            </a:r>
            <a:endParaRPr lang="en-US" sz="2302" dirty="0"/>
          </a:p>
        </p:txBody>
      </p:sp>
      <p:sp>
        <p:nvSpPr>
          <p:cNvPr id="7" name="Text 4"/>
          <p:cNvSpPr/>
          <p:nvPr/>
        </p:nvSpPr>
        <p:spPr>
          <a:xfrm>
            <a:off x="833199" y="3436501"/>
            <a:ext cx="4092297" cy="365522"/>
          </a:xfrm>
          <a:prstGeom prst="rect">
            <a:avLst/>
          </a:prstGeom>
          <a:noFill/>
          <a:ln/>
        </p:spPr>
        <p:txBody>
          <a:bodyPr wrap="none" rtlCol="0" anchor="t"/>
          <a:lstStyle/>
          <a:p>
            <a:pPr marL="0" indent="0" algn="l">
              <a:lnSpc>
                <a:spcPts val="2878"/>
              </a:lnSpc>
              <a:buNone/>
            </a:pPr>
            <a:r>
              <a:rPr lang="en-US" sz="2302" b="1" dirty="0">
                <a:solidFill>
                  <a:srgbClr val="1F1E1E"/>
                </a:solidFill>
                <a:latin typeface="Alexandria" pitchFamily="34" charset="0"/>
                <a:ea typeface="Alexandria" pitchFamily="34" charset="-122"/>
                <a:cs typeface="Alexandria" pitchFamily="34" charset="-120"/>
              </a:rPr>
              <a:t>Computer Science 3rd Year,</a:t>
            </a:r>
            <a:endParaRPr lang="en-US" sz="2302" dirty="0"/>
          </a:p>
        </p:txBody>
      </p:sp>
      <p:sp>
        <p:nvSpPr>
          <p:cNvPr id="8" name="Text 5"/>
          <p:cNvSpPr/>
          <p:nvPr/>
        </p:nvSpPr>
        <p:spPr>
          <a:xfrm>
            <a:off x="833199" y="4135279"/>
            <a:ext cx="7112556" cy="365522"/>
          </a:xfrm>
          <a:prstGeom prst="rect">
            <a:avLst/>
          </a:prstGeom>
          <a:noFill/>
          <a:ln/>
        </p:spPr>
        <p:txBody>
          <a:bodyPr wrap="none" rtlCol="0" anchor="t"/>
          <a:lstStyle/>
          <a:p>
            <a:pPr marL="0" indent="0" algn="l">
              <a:lnSpc>
                <a:spcPts val="2878"/>
              </a:lnSpc>
              <a:buNone/>
            </a:pPr>
            <a:r>
              <a:rPr lang="en-US" sz="2302" b="1" dirty="0">
                <a:solidFill>
                  <a:srgbClr val="1F1E1E"/>
                </a:solidFill>
                <a:latin typeface="Alexandria" pitchFamily="34" charset="0"/>
                <a:ea typeface="Alexandria" pitchFamily="34" charset="-122"/>
                <a:cs typeface="Alexandria" pitchFamily="34" charset="-120"/>
              </a:rPr>
              <a:t>Parallel Computing, Lecturer: Lars Albino Lemos</a:t>
            </a:r>
            <a:endParaRPr lang="en-US" sz="2302" dirty="0"/>
          </a:p>
        </p:txBody>
      </p:sp>
      <p:sp>
        <p:nvSpPr>
          <p:cNvPr id="9" name="Text 6"/>
          <p:cNvSpPr/>
          <p:nvPr/>
        </p:nvSpPr>
        <p:spPr>
          <a:xfrm>
            <a:off x="833199" y="6256377"/>
            <a:ext cx="7477601" cy="1999536"/>
          </a:xfrm>
          <a:prstGeom prst="rect">
            <a:avLst/>
          </a:prstGeom>
          <a:noFill/>
          <a:ln/>
        </p:spPr>
        <p:txBody>
          <a:bodyPr wrap="square" rtlCol="0" anchor="t"/>
          <a:lstStyle/>
          <a:p>
            <a:pPr marL="0" indent="0">
              <a:lnSpc>
                <a:spcPts val="2624"/>
              </a:lnSpc>
              <a:buNone/>
            </a:pPr>
            <a:r>
              <a:rPr lang="en-US" sz="1750" dirty="0" smtClean="0"/>
              <a:t>Group Members:</a:t>
            </a:r>
          </a:p>
          <a:p>
            <a:pPr marL="0" indent="0">
              <a:lnSpc>
                <a:spcPts val="2624"/>
              </a:lnSpc>
              <a:buNone/>
            </a:pPr>
            <a:r>
              <a:rPr lang="en-US" sz="1750" dirty="0" smtClean="0"/>
              <a:t>Antonio Andre Jr</a:t>
            </a:r>
          </a:p>
          <a:p>
            <a:pPr marL="0" indent="0">
              <a:lnSpc>
                <a:spcPts val="2624"/>
              </a:lnSpc>
              <a:buNone/>
            </a:pPr>
            <a:r>
              <a:rPr lang="en-US" sz="1750" dirty="0" smtClean="0"/>
              <a:t>Armando </a:t>
            </a:r>
            <a:r>
              <a:rPr lang="en-US" sz="1750" dirty="0" err="1" smtClean="0"/>
              <a:t>Eliseu</a:t>
            </a:r>
            <a:endParaRPr lang="en-US" sz="1750" dirty="0" smtClean="0"/>
          </a:p>
          <a:p>
            <a:pPr marL="0" indent="0">
              <a:lnSpc>
                <a:spcPts val="2624"/>
              </a:lnSpc>
              <a:buNone/>
            </a:pPr>
            <a:r>
              <a:rPr lang="en-US" sz="1750" dirty="0" smtClean="0"/>
              <a:t>Luan</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AFA">
              <a:alpha val="85000"/>
            </a:srgbClr>
          </a:solidFill>
          <a:ln/>
        </p:spPr>
      </p:sp>
      <p:sp>
        <p:nvSpPr>
          <p:cNvPr id="6" name="Text 3"/>
          <p:cNvSpPr/>
          <p:nvPr/>
        </p:nvSpPr>
        <p:spPr>
          <a:xfrm>
            <a:off x="1760220" y="2916198"/>
            <a:ext cx="9392245" cy="730806"/>
          </a:xfrm>
          <a:prstGeom prst="rect">
            <a:avLst/>
          </a:prstGeom>
          <a:noFill/>
          <a:ln/>
        </p:spPr>
        <p:txBody>
          <a:bodyPr wrap="none" rtlCol="0" anchor="t"/>
          <a:lstStyle/>
          <a:p>
            <a:pPr marL="0" indent="0">
              <a:lnSpc>
                <a:spcPts val="5755"/>
              </a:lnSpc>
              <a:buNone/>
            </a:pPr>
            <a:r>
              <a:rPr lang="en-US" sz="4604" b="1" dirty="0" smtClean="0">
                <a:solidFill>
                  <a:srgbClr val="1F1E1E"/>
                </a:solidFill>
                <a:latin typeface="Alexandria" pitchFamily="34" charset="0"/>
                <a:ea typeface="Alexandria" pitchFamily="34" charset="-122"/>
                <a:cs typeface="Alexandria" pitchFamily="34" charset="-120"/>
              </a:rPr>
              <a:t>Introduction</a:t>
            </a:r>
            <a:endParaRPr lang="en-US" sz="4604" dirty="0"/>
          </a:p>
        </p:txBody>
      </p:sp>
      <p:sp>
        <p:nvSpPr>
          <p:cNvPr id="7" name="Text 4"/>
          <p:cNvSpPr/>
          <p:nvPr/>
        </p:nvSpPr>
        <p:spPr>
          <a:xfrm>
            <a:off x="1760220" y="3980259"/>
            <a:ext cx="11109960" cy="1333024"/>
          </a:xfrm>
          <a:prstGeom prst="rect">
            <a:avLst/>
          </a:prstGeom>
          <a:noFill/>
          <a:ln/>
        </p:spPr>
        <p:txBody>
          <a:bodyPr wrap="square" rtlCol="0" anchor="t"/>
          <a:lstStyle/>
          <a:p>
            <a:pPr marL="0" indent="0">
              <a:lnSpc>
                <a:spcPts val="2624"/>
              </a:lnSpc>
              <a:buNone/>
            </a:pPr>
            <a:r>
              <a:rPr lang="en-US" sz="1750" b="1" dirty="0">
                <a:solidFill>
                  <a:srgbClr val="3B3535"/>
                </a:solidFill>
                <a:latin typeface="Sora" pitchFamily="34" charset="0"/>
                <a:ea typeface="Sora" pitchFamily="34" charset="-122"/>
                <a:cs typeface="Sora" pitchFamily="34" charset="-120"/>
              </a:rPr>
              <a:t>The objective of this assignment was to utilize a parallel computing formula, typically used to calculate the energy consumption of a task or program, and substitute the variables with new variables from the first assignment: the Supermarket Algorithm. This approach allows the team to explore the energy efficiency implications of different supermarket checkout configurations.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Text 2"/>
          <p:cNvSpPr/>
          <p:nvPr/>
        </p:nvSpPr>
        <p:spPr>
          <a:xfrm>
            <a:off x="833199" y="1540431"/>
            <a:ext cx="5847278" cy="730806"/>
          </a:xfrm>
          <a:prstGeom prst="rect">
            <a:avLst/>
          </a:prstGeom>
          <a:noFill/>
          <a:ln/>
        </p:spPr>
        <p:txBody>
          <a:bodyPr wrap="none" rtlCol="0" anchor="t"/>
          <a:lstStyle/>
          <a:p>
            <a:pPr marL="0" indent="0">
              <a:lnSpc>
                <a:spcPts val="5755"/>
              </a:lnSpc>
              <a:buNone/>
            </a:pPr>
            <a:r>
              <a:rPr lang="en-US" sz="4604" b="1" dirty="0">
                <a:solidFill>
                  <a:srgbClr val="1F1E1E"/>
                </a:solidFill>
                <a:latin typeface="Alexandria" pitchFamily="34" charset="0"/>
                <a:ea typeface="Alexandria" pitchFamily="34" charset="-122"/>
                <a:cs typeface="Alexandria" pitchFamily="34" charset="-120"/>
              </a:rPr>
              <a:t>Explanation</a:t>
            </a:r>
            <a:endParaRPr lang="en-US" sz="4604" dirty="0"/>
          </a:p>
        </p:txBody>
      </p:sp>
      <p:sp>
        <p:nvSpPr>
          <p:cNvPr id="6" name="Shape 3"/>
          <p:cNvSpPr/>
          <p:nvPr/>
        </p:nvSpPr>
        <p:spPr>
          <a:xfrm>
            <a:off x="833199" y="2854404"/>
            <a:ext cx="499943" cy="499943"/>
          </a:xfrm>
          <a:prstGeom prst="roundRect">
            <a:avLst>
              <a:gd name="adj" fmla="val 20000"/>
            </a:avLst>
          </a:prstGeom>
          <a:solidFill>
            <a:srgbClr val="D5DCF6"/>
          </a:solidFill>
          <a:ln w="7620">
            <a:solidFill>
              <a:srgbClr val="BBC2DC"/>
            </a:solidFill>
            <a:prstDash val="solid"/>
          </a:ln>
        </p:spPr>
      </p:sp>
      <p:sp>
        <p:nvSpPr>
          <p:cNvPr id="7" name="Text 4"/>
          <p:cNvSpPr/>
          <p:nvPr/>
        </p:nvSpPr>
        <p:spPr>
          <a:xfrm>
            <a:off x="1014174" y="2885123"/>
            <a:ext cx="137874" cy="438507"/>
          </a:xfrm>
          <a:prstGeom prst="rect">
            <a:avLst/>
          </a:prstGeom>
          <a:noFill/>
          <a:ln/>
        </p:spPr>
        <p:txBody>
          <a:bodyPr wrap="none" rtlCol="0" anchor="t"/>
          <a:lstStyle/>
          <a:p>
            <a:pPr marL="0" indent="0" algn="ctr">
              <a:lnSpc>
                <a:spcPts val="3453"/>
              </a:lnSpc>
              <a:buNone/>
            </a:pPr>
            <a:r>
              <a:rPr lang="en-US" sz="2763" b="1" dirty="0">
                <a:solidFill>
                  <a:srgbClr val="3B3535"/>
                </a:solidFill>
                <a:latin typeface="Alexandria" pitchFamily="34" charset="0"/>
                <a:ea typeface="Alexandria" pitchFamily="34" charset="-122"/>
                <a:cs typeface="Alexandria" pitchFamily="34" charset="-120"/>
              </a:rPr>
              <a:t>1</a:t>
            </a:r>
            <a:endParaRPr lang="en-US" sz="2763" dirty="0"/>
          </a:p>
        </p:txBody>
      </p:sp>
      <p:sp>
        <p:nvSpPr>
          <p:cNvPr id="8" name="Text 5"/>
          <p:cNvSpPr/>
          <p:nvPr/>
        </p:nvSpPr>
        <p:spPr>
          <a:xfrm>
            <a:off x="1555313" y="2854404"/>
            <a:ext cx="2923580" cy="365522"/>
          </a:xfrm>
          <a:prstGeom prst="rect">
            <a:avLst/>
          </a:prstGeom>
          <a:noFill/>
          <a:ln/>
        </p:spPr>
        <p:txBody>
          <a:bodyPr wrap="none" rtlCol="0" anchor="t"/>
          <a:lstStyle/>
          <a:p>
            <a:pPr marL="0" indent="0">
              <a:lnSpc>
                <a:spcPts val="2878"/>
              </a:lnSpc>
              <a:buNone/>
            </a:pPr>
            <a:r>
              <a:rPr lang="en-US" sz="2302" b="1" dirty="0">
                <a:solidFill>
                  <a:srgbClr val="3B3535"/>
                </a:solidFill>
                <a:latin typeface="Alexandria" pitchFamily="34" charset="0"/>
                <a:ea typeface="Alexandria" pitchFamily="34" charset="-122"/>
                <a:cs typeface="Alexandria" pitchFamily="34" charset="-120"/>
              </a:rPr>
              <a:t>Key Elements</a:t>
            </a:r>
            <a:endParaRPr lang="en-US" sz="2302" dirty="0"/>
          </a:p>
        </p:txBody>
      </p:sp>
      <p:sp>
        <p:nvSpPr>
          <p:cNvPr id="9" name="Text 6"/>
          <p:cNvSpPr/>
          <p:nvPr/>
        </p:nvSpPr>
        <p:spPr>
          <a:xfrm>
            <a:off x="1555313" y="3353157"/>
            <a:ext cx="3820001" cy="1666280"/>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The Supermarket Algorithm involves the number of cashiers (N), the number of users (R), and the time (T) the supermarket is open.</a:t>
            </a:r>
            <a:endParaRPr lang="en-US" sz="1750" dirty="0"/>
          </a:p>
        </p:txBody>
      </p:sp>
      <p:sp>
        <p:nvSpPr>
          <p:cNvPr id="10" name="Shape 7"/>
          <p:cNvSpPr/>
          <p:nvPr/>
        </p:nvSpPr>
        <p:spPr>
          <a:xfrm>
            <a:off x="5597485" y="2854404"/>
            <a:ext cx="499943" cy="499943"/>
          </a:xfrm>
          <a:prstGeom prst="roundRect">
            <a:avLst>
              <a:gd name="adj" fmla="val 20000"/>
            </a:avLst>
          </a:prstGeom>
          <a:solidFill>
            <a:srgbClr val="D5DCF6"/>
          </a:solidFill>
          <a:ln w="7620">
            <a:solidFill>
              <a:srgbClr val="BBC2DC"/>
            </a:solidFill>
            <a:prstDash val="solid"/>
          </a:ln>
        </p:spPr>
      </p:sp>
      <p:sp>
        <p:nvSpPr>
          <p:cNvPr id="11" name="Text 8"/>
          <p:cNvSpPr/>
          <p:nvPr/>
        </p:nvSpPr>
        <p:spPr>
          <a:xfrm>
            <a:off x="5742742" y="2885123"/>
            <a:ext cx="209431" cy="438507"/>
          </a:xfrm>
          <a:prstGeom prst="rect">
            <a:avLst/>
          </a:prstGeom>
          <a:noFill/>
          <a:ln/>
        </p:spPr>
        <p:txBody>
          <a:bodyPr wrap="none" rtlCol="0" anchor="t"/>
          <a:lstStyle/>
          <a:p>
            <a:pPr marL="0" indent="0" algn="ctr">
              <a:lnSpc>
                <a:spcPts val="3453"/>
              </a:lnSpc>
              <a:buNone/>
            </a:pPr>
            <a:r>
              <a:rPr lang="en-US" sz="2763" b="1" dirty="0">
                <a:solidFill>
                  <a:srgbClr val="3B3535"/>
                </a:solidFill>
                <a:latin typeface="Alexandria" pitchFamily="34" charset="0"/>
                <a:ea typeface="Alexandria" pitchFamily="34" charset="-122"/>
                <a:cs typeface="Alexandria" pitchFamily="34" charset="-120"/>
              </a:rPr>
              <a:t>2</a:t>
            </a:r>
            <a:endParaRPr lang="en-US" sz="2763" dirty="0"/>
          </a:p>
        </p:txBody>
      </p:sp>
      <p:sp>
        <p:nvSpPr>
          <p:cNvPr id="12" name="Text 9"/>
          <p:cNvSpPr/>
          <p:nvPr/>
        </p:nvSpPr>
        <p:spPr>
          <a:xfrm>
            <a:off x="6319599" y="2854404"/>
            <a:ext cx="4042172" cy="731044"/>
          </a:xfrm>
          <a:prstGeom prst="rect">
            <a:avLst/>
          </a:prstGeom>
          <a:noFill/>
          <a:ln/>
        </p:spPr>
        <p:txBody>
          <a:bodyPr wrap="square" rtlCol="0" anchor="t"/>
          <a:lstStyle/>
          <a:p>
            <a:pPr marL="0" indent="0">
              <a:lnSpc>
                <a:spcPts val="2878"/>
              </a:lnSpc>
              <a:buNone/>
            </a:pPr>
            <a:r>
              <a:rPr lang="en-US" sz="2302" b="1" dirty="0">
                <a:solidFill>
                  <a:srgbClr val="3B3535"/>
                </a:solidFill>
                <a:latin typeface="Alexandria" pitchFamily="34" charset="0"/>
                <a:ea typeface="Alexandria" pitchFamily="34" charset="-122"/>
                <a:cs typeface="Alexandria" pitchFamily="34" charset="-120"/>
              </a:rPr>
              <a:t>Calculating </a:t>
            </a:r>
            <a:r>
              <a:rPr lang="en-US" sz="2302" b="1" dirty="0" smtClean="0">
                <a:solidFill>
                  <a:srgbClr val="3B3535"/>
                </a:solidFill>
                <a:latin typeface="Alexandria" pitchFamily="34" charset="0"/>
                <a:ea typeface="Alexandria" pitchFamily="34" charset="-122"/>
                <a:cs typeface="Alexandria" pitchFamily="34" charset="-120"/>
              </a:rPr>
              <a:t>User</a:t>
            </a:r>
          </a:p>
          <a:p>
            <a:pPr marL="0" indent="0">
              <a:lnSpc>
                <a:spcPts val="2878"/>
              </a:lnSpc>
              <a:buNone/>
            </a:pPr>
            <a:r>
              <a:rPr lang="en-US" sz="2302" b="1" dirty="0" smtClean="0">
                <a:solidFill>
                  <a:srgbClr val="3B3535"/>
                </a:solidFill>
                <a:latin typeface="Alexandria" pitchFamily="34" charset="0"/>
                <a:ea typeface="Alexandria" pitchFamily="34" charset="-122"/>
                <a:cs typeface="Alexandria" pitchFamily="34" charset="-120"/>
              </a:rPr>
              <a:t> Processing</a:t>
            </a:r>
            <a:endParaRPr lang="en-US" sz="2302" dirty="0"/>
          </a:p>
        </p:txBody>
      </p:sp>
      <p:sp>
        <p:nvSpPr>
          <p:cNvPr id="13" name="Text 10"/>
          <p:cNvSpPr/>
          <p:nvPr/>
        </p:nvSpPr>
        <p:spPr>
          <a:xfrm>
            <a:off x="6319599" y="3718679"/>
            <a:ext cx="3820001" cy="1333024"/>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The formula to calculate the amount of users (R) processed by cashiers (N) in hours (T) is: </a:t>
            </a:r>
            <a:r>
              <a:rPr lang="en-US" sz="1750" dirty="0" smtClean="0">
                <a:solidFill>
                  <a:srgbClr val="3B3535"/>
                </a:solidFill>
                <a:latin typeface="Sora" pitchFamily="34" charset="0"/>
                <a:ea typeface="Sora" pitchFamily="34" charset="-122"/>
                <a:cs typeface="Sora" pitchFamily="34" charset="-120"/>
              </a:rPr>
              <a:t>P </a:t>
            </a:r>
            <a:r>
              <a:rPr lang="en-US" sz="1750" dirty="0">
                <a:solidFill>
                  <a:srgbClr val="3B3535"/>
                </a:solidFill>
                <a:latin typeface="Sora" pitchFamily="34" charset="0"/>
                <a:ea typeface="Sora" pitchFamily="34" charset="-122"/>
                <a:cs typeface="Sora" pitchFamily="34" charset="-120"/>
              </a:rPr>
              <a:t>= N x R x T.</a:t>
            </a:r>
            <a:endParaRPr lang="en-US" sz="1750" dirty="0"/>
          </a:p>
        </p:txBody>
      </p:sp>
      <p:sp>
        <p:nvSpPr>
          <p:cNvPr id="14" name="Shape 11"/>
          <p:cNvSpPr/>
          <p:nvPr/>
        </p:nvSpPr>
        <p:spPr>
          <a:xfrm>
            <a:off x="833199" y="5523786"/>
            <a:ext cx="499943" cy="499943"/>
          </a:xfrm>
          <a:prstGeom prst="roundRect">
            <a:avLst>
              <a:gd name="adj" fmla="val 20000"/>
            </a:avLst>
          </a:prstGeom>
          <a:solidFill>
            <a:srgbClr val="D5DCF6"/>
          </a:solidFill>
          <a:ln w="7620">
            <a:solidFill>
              <a:srgbClr val="BBC2DC"/>
            </a:solidFill>
            <a:prstDash val="solid"/>
          </a:ln>
        </p:spPr>
      </p:sp>
      <p:sp>
        <p:nvSpPr>
          <p:cNvPr id="15" name="Text 12"/>
          <p:cNvSpPr/>
          <p:nvPr/>
        </p:nvSpPr>
        <p:spPr>
          <a:xfrm>
            <a:off x="978218" y="5554504"/>
            <a:ext cx="209788" cy="438507"/>
          </a:xfrm>
          <a:prstGeom prst="rect">
            <a:avLst/>
          </a:prstGeom>
          <a:noFill/>
          <a:ln/>
        </p:spPr>
        <p:txBody>
          <a:bodyPr wrap="none" rtlCol="0" anchor="t"/>
          <a:lstStyle/>
          <a:p>
            <a:pPr marL="0" indent="0" algn="ctr">
              <a:lnSpc>
                <a:spcPts val="3453"/>
              </a:lnSpc>
              <a:buNone/>
            </a:pPr>
            <a:r>
              <a:rPr lang="en-US" sz="2763" b="1" dirty="0">
                <a:solidFill>
                  <a:srgbClr val="3B3535"/>
                </a:solidFill>
                <a:latin typeface="Alexandria" pitchFamily="34" charset="0"/>
                <a:ea typeface="Alexandria" pitchFamily="34" charset="-122"/>
                <a:cs typeface="Alexandria" pitchFamily="34" charset="-120"/>
              </a:rPr>
              <a:t>3</a:t>
            </a:r>
            <a:endParaRPr lang="en-US" sz="2763" dirty="0"/>
          </a:p>
        </p:txBody>
      </p:sp>
      <p:sp>
        <p:nvSpPr>
          <p:cNvPr id="16" name="Text 13"/>
          <p:cNvSpPr/>
          <p:nvPr/>
        </p:nvSpPr>
        <p:spPr>
          <a:xfrm>
            <a:off x="1555313" y="5523786"/>
            <a:ext cx="2948226" cy="365522"/>
          </a:xfrm>
          <a:prstGeom prst="rect">
            <a:avLst/>
          </a:prstGeom>
          <a:noFill/>
          <a:ln/>
        </p:spPr>
        <p:txBody>
          <a:bodyPr wrap="none" rtlCol="0" anchor="t"/>
          <a:lstStyle/>
          <a:p>
            <a:pPr marL="0" indent="0">
              <a:lnSpc>
                <a:spcPts val="2878"/>
              </a:lnSpc>
              <a:buNone/>
            </a:pPr>
            <a:r>
              <a:rPr lang="en-US" sz="2302" b="1" dirty="0">
                <a:solidFill>
                  <a:srgbClr val="3B3535"/>
                </a:solidFill>
                <a:latin typeface="Alexandria" pitchFamily="34" charset="0"/>
                <a:ea typeface="Alexandria" pitchFamily="34" charset="-122"/>
                <a:cs typeface="Alexandria" pitchFamily="34" charset="-120"/>
              </a:rPr>
              <a:t>Exploring Scenarios</a:t>
            </a:r>
            <a:endParaRPr lang="en-US" sz="2302" dirty="0"/>
          </a:p>
        </p:txBody>
      </p:sp>
      <p:sp>
        <p:nvSpPr>
          <p:cNvPr id="17" name="Text 14"/>
          <p:cNvSpPr/>
          <p:nvPr/>
        </p:nvSpPr>
        <p:spPr>
          <a:xfrm>
            <a:off x="1555313" y="6022538"/>
            <a:ext cx="8584287" cy="666512"/>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Our group will analyze and compare two scenarios with different numbers of cashiers and users to understand the impact on user processing.</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2244685"/>
            <a:ext cx="10781228" cy="730806"/>
          </a:xfrm>
          <a:prstGeom prst="rect">
            <a:avLst/>
          </a:prstGeom>
          <a:noFill/>
          <a:ln/>
        </p:spPr>
        <p:txBody>
          <a:bodyPr wrap="none" rtlCol="0" anchor="t"/>
          <a:lstStyle/>
          <a:p>
            <a:pPr marL="0" indent="0">
              <a:lnSpc>
                <a:spcPts val="5755"/>
              </a:lnSpc>
              <a:buNone/>
            </a:pPr>
            <a:r>
              <a:rPr lang="en-US" sz="4604" b="1" dirty="0">
                <a:solidFill>
                  <a:srgbClr val="1F1E1E"/>
                </a:solidFill>
                <a:latin typeface="Alexandria" pitchFamily="34" charset="0"/>
                <a:ea typeface="Alexandria" pitchFamily="34" charset="-122"/>
                <a:cs typeface="Alexandria" pitchFamily="34" charset="-120"/>
              </a:rPr>
              <a:t>Scenario 1: Individual Checkout Lane</a:t>
            </a:r>
            <a:endParaRPr lang="en-US" sz="4604" dirty="0"/>
          </a:p>
        </p:txBody>
      </p:sp>
      <p:sp>
        <p:nvSpPr>
          <p:cNvPr id="5" name="Text 3"/>
          <p:cNvSpPr/>
          <p:nvPr/>
        </p:nvSpPr>
        <p:spPr>
          <a:xfrm>
            <a:off x="1760220" y="3530918"/>
            <a:ext cx="2923580" cy="365522"/>
          </a:xfrm>
          <a:prstGeom prst="rect">
            <a:avLst/>
          </a:prstGeom>
          <a:noFill/>
          <a:ln/>
        </p:spPr>
        <p:txBody>
          <a:bodyPr wrap="none" rtlCol="0" anchor="t"/>
          <a:lstStyle/>
          <a:p>
            <a:pPr marL="0" indent="0">
              <a:lnSpc>
                <a:spcPts val="2878"/>
              </a:lnSpc>
              <a:buNone/>
            </a:pPr>
            <a:r>
              <a:rPr lang="en-US" sz="2302" b="1" dirty="0">
                <a:solidFill>
                  <a:srgbClr val="1F1E1E"/>
                </a:solidFill>
                <a:latin typeface="Alexandria" pitchFamily="34" charset="0"/>
                <a:ea typeface="Alexandria" pitchFamily="34" charset="-122"/>
                <a:cs typeface="Alexandria" pitchFamily="34" charset="-120"/>
              </a:rPr>
              <a:t>Inputs</a:t>
            </a:r>
            <a:endParaRPr lang="en-US" sz="2302" dirty="0"/>
          </a:p>
        </p:txBody>
      </p:sp>
      <p:sp>
        <p:nvSpPr>
          <p:cNvPr id="6" name="Text 4"/>
          <p:cNvSpPr/>
          <p:nvPr/>
        </p:nvSpPr>
        <p:spPr>
          <a:xfrm>
            <a:off x="1760220" y="4118610"/>
            <a:ext cx="3341608" cy="333256"/>
          </a:xfrm>
          <a:prstGeom prst="rect">
            <a:avLst/>
          </a:prstGeom>
          <a:noFill/>
          <a:ln/>
        </p:spPr>
        <p:txBody>
          <a:bodyPr wrap="non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Number of cashiers (N): 1</a:t>
            </a:r>
            <a:endParaRPr lang="en-US" sz="1750" dirty="0"/>
          </a:p>
        </p:txBody>
      </p:sp>
      <p:sp>
        <p:nvSpPr>
          <p:cNvPr id="7" name="Text 5"/>
          <p:cNvSpPr/>
          <p:nvPr/>
        </p:nvSpPr>
        <p:spPr>
          <a:xfrm>
            <a:off x="1760220" y="4651772"/>
            <a:ext cx="3341608" cy="333256"/>
          </a:xfrm>
          <a:prstGeom prst="rect">
            <a:avLst/>
          </a:prstGeom>
          <a:noFill/>
          <a:ln/>
        </p:spPr>
        <p:txBody>
          <a:bodyPr wrap="non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Number of users (R): 4</a:t>
            </a:r>
            <a:endParaRPr lang="en-US" sz="1750" dirty="0"/>
          </a:p>
        </p:txBody>
      </p:sp>
      <p:sp>
        <p:nvSpPr>
          <p:cNvPr id="8" name="Text 6"/>
          <p:cNvSpPr/>
          <p:nvPr/>
        </p:nvSpPr>
        <p:spPr>
          <a:xfrm>
            <a:off x="1760220" y="5184934"/>
            <a:ext cx="3341608" cy="333256"/>
          </a:xfrm>
          <a:prstGeom prst="rect">
            <a:avLst/>
          </a:prstGeom>
          <a:noFill/>
          <a:ln/>
        </p:spPr>
        <p:txBody>
          <a:bodyPr wrap="non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Time (T): 16 hours</a:t>
            </a:r>
            <a:endParaRPr lang="en-US" sz="1750" dirty="0"/>
          </a:p>
        </p:txBody>
      </p:sp>
      <p:sp>
        <p:nvSpPr>
          <p:cNvPr id="9" name="Text 7"/>
          <p:cNvSpPr/>
          <p:nvPr/>
        </p:nvSpPr>
        <p:spPr>
          <a:xfrm>
            <a:off x="5651421" y="3530918"/>
            <a:ext cx="2923580" cy="365522"/>
          </a:xfrm>
          <a:prstGeom prst="rect">
            <a:avLst/>
          </a:prstGeom>
          <a:noFill/>
          <a:ln/>
        </p:spPr>
        <p:txBody>
          <a:bodyPr wrap="none" rtlCol="0" anchor="t"/>
          <a:lstStyle/>
          <a:p>
            <a:pPr marL="0" indent="0">
              <a:lnSpc>
                <a:spcPts val="2878"/>
              </a:lnSpc>
              <a:buNone/>
            </a:pPr>
            <a:r>
              <a:rPr lang="en-US" sz="2302" b="1" dirty="0">
                <a:solidFill>
                  <a:srgbClr val="1F1E1E"/>
                </a:solidFill>
                <a:latin typeface="Alexandria" pitchFamily="34" charset="0"/>
                <a:ea typeface="Alexandria" pitchFamily="34" charset="-122"/>
                <a:cs typeface="Alexandria" pitchFamily="34" charset="-120"/>
              </a:rPr>
              <a:t>Calculation</a:t>
            </a:r>
            <a:endParaRPr lang="en-US" sz="2302" dirty="0"/>
          </a:p>
        </p:txBody>
      </p:sp>
      <p:sp>
        <p:nvSpPr>
          <p:cNvPr id="10" name="Text 8"/>
          <p:cNvSpPr/>
          <p:nvPr/>
        </p:nvSpPr>
        <p:spPr>
          <a:xfrm>
            <a:off x="5651421" y="4118610"/>
            <a:ext cx="3341608" cy="333256"/>
          </a:xfrm>
          <a:prstGeom prst="rect">
            <a:avLst/>
          </a:prstGeom>
          <a:noFill/>
          <a:ln/>
        </p:spPr>
        <p:txBody>
          <a:bodyPr wrap="non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P = N x R x T</a:t>
            </a:r>
            <a:endParaRPr lang="en-US" sz="1750" dirty="0"/>
          </a:p>
        </p:txBody>
      </p:sp>
      <p:sp>
        <p:nvSpPr>
          <p:cNvPr id="11" name="Text 9"/>
          <p:cNvSpPr/>
          <p:nvPr/>
        </p:nvSpPr>
        <p:spPr>
          <a:xfrm>
            <a:off x="5651421" y="4651772"/>
            <a:ext cx="3341608" cy="333256"/>
          </a:xfrm>
          <a:prstGeom prst="rect">
            <a:avLst/>
          </a:prstGeom>
          <a:noFill/>
          <a:ln/>
        </p:spPr>
        <p:txBody>
          <a:bodyPr wrap="non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P = 1 x 4 x 16 = 64 usershrs</a:t>
            </a:r>
            <a:endParaRPr lang="en-US" sz="1750" dirty="0"/>
          </a:p>
        </p:txBody>
      </p:sp>
      <p:sp>
        <p:nvSpPr>
          <p:cNvPr id="12" name="Text 10"/>
          <p:cNvSpPr/>
          <p:nvPr/>
        </p:nvSpPr>
        <p:spPr>
          <a:xfrm>
            <a:off x="9542621" y="3530918"/>
            <a:ext cx="2923580" cy="365522"/>
          </a:xfrm>
          <a:prstGeom prst="rect">
            <a:avLst/>
          </a:prstGeom>
          <a:noFill/>
          <a:ln/>
        </p:spPr>
        <p:txBody>
          <a:bodyPr wrap="none" rtlCol="0" anchor="t"/>
          <a:lstStyle/>
          <a:p>
            <a:pPr marL="0" indent="0">
              <a:lnSpc>
                <a:spcPts val="2878"/>
              </a:lnSpc>
              <a:buNone/>
            </a:pPr>
            <a:r>
              <a:rPr lang="en-US" sz="2302" b="1" dirty="0">
                <a:solidFill>
                  <a:srgbClr val="1F1E1E"/>
                </a:solidFill>
                <a:latin typeface="Alexandria" pitchFamily="34" charset="0"/>
                <a:ea typeface="Alexandria" pitchFamily="34" charset="-122"/>
                <a:cs typeface="Alexandria" pitchFamily="34" charset="-120"/>
              </a:rPr>
              <a:t>Observation</a:t>
            </a:r>
            <a:endParaRPr lang="en-US" sz="2302" dirty="0"/>
          </a:p>
        </p:txBody>
      </p:sp>
      <p:sp>
        <p:nvSpPr>
          <p:cNvPr id="13" name="Text 11"/>
          <p:cNvSpPr/>
          <p:nvPr/>
        </p:nvSpPr>
        <p:spPr>
          <a:xfrm>
            <a:off x="9542621" y="4118610"/>
            <a:ext cx="3341608" cy="1666280"/>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In this scenario, with one cashier and four users, the total user processing in 16hours estimated is 64 usershrs.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2378035"/>
            <a:ext cx="10697051" cy="730806"/>
          </a:xfrm>
          <a:prstGeom prst="rect">
            <a:avLst/>
          </a:prstGeom>
          <a:noFill/>
          <a:ln/>
        </p:spPr>
        <p:txBody>
          <a:bodyPr wrap="none" rtlCol="0" anchor="t"/>
          <a:lstStyle/>
          <a:p>
            <a:pPr marL="0" indent="0">
              <a:lnSpc>
                <a:spcPts val="5755"/>
              </a:lnSpc>
              <a:buNone/>
            </a:pPr>
            <a:r>
              <a:rPr lang="en-US" sz="4604" b="1" dirty="0">
                <a:solidFill>
                  <a:srgbClr val="1F1E1E"/>
                </a:solidFill>
                <a:latin typeface="Alexandria" pitchFamily="34" charset="0"/>
                <a:ea typeface="Alexandria" pitchFamily="34" charset="-122"/>
                <a:cs typeface="Alexandria" pitchFamily="34" charset="-120"/>
              </a:rPr>
              <a:t>Scenario 2: Multiple Checkout Lanes</a:t>
            </a:r>
            <a:endParaRPr lang="en-US" sz="4604" dirty="0"/>
          </a:p>
        </p:txBody>
      </p:sp>
      <p:sp>
        <p:nvSpPr>
          <p:cNvPr id="5" name="Text 3"/>
          <p:cNvSpPr/>
          <p:nvPr/>
        </p:nvSpPr>
        <p:spPr>
          <a:xfrm>
            <a:off x="1760220" y="3664268"/>
            <a:ext cx="2923580" cy="365522"/>
          </a:xfrm>
          <a:prstGeom prst="rect">
            <a:avLst/>
          </a:prstGeom>
          <a:noFill/>
          <a:ln/>
        </p:spPr>
        <p:txBody>
          <a:bodyPr wrap="none" rtlCol="0" anchor="t"/>
          <a:lstStyle/>
          <a:p>
            <a:pPr marL="0" indent="0">
              <a:lnSpc>
                <a:spcPts val="2878"/>
              </a:lnSpc>
              <a:buNone/>
            </a:pPr>
            <a:r>
              <a:rPr lang="en-US" sz="2302" b="1" dirty="0">
                <a:solidFill>
                  <a:srgbClr val="1F1E1E"/>
                </a:solidFill>
                <a:latin typeface="Alexandria" pitchFamily="34" charset="0"/>
                <a:ea typeface="Alexandria" pitchFamily="34" charset="-122"/>
                <a:cs typeface="Alexandria" pitchFamily="34" charset="-120"/>
              </a:rPr>
              <a:t>Inputs</a:t>
            </a:r>
            <a:endParaRPr lang="en-US" sz="2302" dirty="0"/>
          </a:p>
        </p:txBody>
      </p:sp>
      <p:sp>
        <p:nvSpPr>
          <p:cNvPr id="6" name="Text 4"/>
          <p:cNvSpPr/>
          <p:nvPr/>
        </p:nvSpPr>
        <p:spPr>
          <a:xfrm>
            <a:off x="1760220" y="4251960"/>
            <a:ext cx="3341608" cy="333256"/>
          </a:xfrm>
          <a:prstGeom prst="rect">
            <a:avLst/>
          </a:prstGeom>
          <a:noFill/>
          <a:ln/>
        </p:spPr>
        <p:txBody>
          <a:bodyPr wrap="non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Number of cashiers (N): 4</a:t>
            </a:r>
            <a:endParaRPr lang="en-US" sz="1750" dirty="0"/>
          </a:p>
        </p:txBody>
      </p:sp>
      <p:sp>
        <p:nvSpPr>
          <p:cNvPr id="7" name="Text 5"/>
          <p:cNvSpPr/>
          <p:nvPr/>
        </p:nvSpPr>
        <p:spPr>
          <a:xfrm>
            <a:off x="1760220" y="4785122"/>
            <a:ext cx="3341608" cy="333256"/>
          </a:xfrm>
          <a:prstGeom prst="rect">
            <a:avLst/>
          </a:prstGeom>
          <a:noFill/>
          <a:ln/>
        </p:spPr>
        <p:txBody>
          <a:bodyPr wrap="non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Number of users (R): 4</a:t>
            </a:r>
            <a:endParaRPr lang="en-US" sz="1750" dirty="0"/>
          </a:p>
        </p:txBody>
      </p:sp>
      <p:sp>
        <p:nvSpPr>
          <p:cNvPr id="8" name="Text 6"/>
          <p:cNvSpPr/>
          <p:nvPr/>
        </p:nvSpPr>
        <p:spPr>
          <a:xfrm>
            <a:off x="1760220" y="5318284"/>
            <a:ext cx="3341608" cy="333256"/>
          </a:xfrm>
          <a:prstGeom prst="rect">
            <a:avLst/>
          </a:prstGeom>
          <a:noFill/>
          <a:ln/>
        </p:spPr>
        <p:txBody>
          <a:bodyPr wrap="non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Time (T): 16 hours</a:t>
            </a:r>
            <a:endParaRPr lang="en-US" sz="1750" dirty="0"/>
          </a:p>
        </p:txBody>
      </p:sp>
      <p:sp>
        <p:nvSpPr>
          <p:cNvPr id="9" name="Text 7"/>
          <p:cNvSpPr/>
          <p:nvPr/>
        </p:nvSpPr>
        <p:spPr>
          <a:xfrm>
            <a:off x="5651421" y="3664268"/>
            <a:ext cx="2923580" cy="365522"/>
          </a:xfrm>
          <a:prstGeom prst="rect">
            <a:avLst/>
          </a:prstGeom>
          <a:noFill/>
          <a:ln/>
        </p:spPr>
        <p:txBody>
          <a:bodyPr wrap="none" rtlCol="0" anchor="t"/>
          <a:lstStyle/>
          <a:p>
            <a:pPr marL="0" indent="0">
              <a:lnSpc>
                <a:spcPts val="2878"/>
              </a:lnSpc>
              <a:buNone/>
            </a:pPr>
            <a:r>
              <a:rPr lang="en-US" sz="2302" b="1" dirty="0">
                <a:solidFill>
                  <a:srgbClr val="1F1E1E"/>
                </a:solidFill>
                <a:latin typeface="Alexandria" pitchFamily="34" charset="0"/>
                <a:ea typeface="Alexandria" pitchFamily="34" charset="-122"/>
                <a:cs typeface="Alexandria" pitchFamily="34" charset="-120"/>
              </a:rPr>
              <a:t>Calculation</a:t>
            </a:r>
            <a:endParaRPr lang="en-US" sz="2302" dirty="0"/>
          </a:p>
        </p:txBody>
      </p:sp>
      <p:sp>
        <p:nvSpPr>
          <p:cNvPr id="10" name="Text 8"/>
          <p:cNvSpPr/>
          <p:nvPr/>
        </p:nvSpPr>
        <p:spPr>
          <a:xfrm>
            <a:off x="5651421" y="4251960"/>
            <a:ext cx="3341608" cy="333256"/>
          </a:xfrm>
          <a:prstGeom prst="rect">
            <a:avLst/>
          </a:prstGeom>
          <a:noFill/>
          <a:ln/>
        </p:spPr>
        <p:txBody>
          <a:bodyPr wrap="non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P = N x R x T</a:t>
            </a:r>
            <a:endParaRPr lang="en-US" sz="1750" dirty="0"/>
          </a:p>
        </p:txBody>
      </p:sp>
      <p:sp>
        <p:nvSpPr>
          <p:cNvPr id="11" name="Text 9"/>
          <p:cNvSpPr/>
          <p:nvPr/>
        </p:nvSpPr>
        <p:spPr>
          <a:xfrm>
            <a:off x="5651421" y="4785122"/>
            <a:ext cx="3341608" cy="333256"/>
          </a:xfrm>
          <a:prstGeom prst="rect">
            <a:avLst/>
          </a:prstGeom>
          <a:noFill/>
          <a:ln/>
        </p:spPr>
        <p:txBody>
          <a:bodyPr wrap="non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P = 4 x 4 x 16 = 256 usershrs</a:t>
            </a:r>
            <a:endParaRPr lang="en-US" sz="1750" dirty="0"/>
          </a:p>
        </p:txBody>
      </p:sp>
      <p:sp>
        <p:nvSpPr>
          <p:cNvPr id="12" name="Text 10"/>
          <p:cNvSpPr/>
          <p:nvPr/>
        </p:nvSpPr>
        <p:spPr>
          <a:xfrm>
            <a:off x="9542621" y="3664268"/>
            <a:ext cx="2923580" cy="365522"/>
          </a:xfrm>
          <a:prstGeom prst="rect">
            <a:avLst/>
          </a:prstGeom>
          <a:noFill/>
          <a:ln/>
        </p:spPr>
        <p:txBody>
          <a:bodyPr wrap="none" rtlCol="0" anchor="t"/>
          <a:lstStyle/>
          <a:p>
            <a:pPr marL="0" indent="0">
              <a:lnSpc>
                <a:spcPts val="2878"/>
              </a:lnSpc>
              <a:buNone/>
            </a:pPr>
            <a:r>
              <a:rPr lang="en-US" sz="2302" b="1" dirty="0">
                <a:solidFill>
                  <a:srgbClr val="1F1E1E"/>
                </a:solidFill>
                <a:latin typeface="Alexandria" pitchFamily="34" charset="0"/>
                <a:ea typeface="Alexandria" pitchFamily="34" charset="-122"/>
                <a:cs typeface="Alexandria" pitchFamily="34" charset="-120"/>
              </a:rPr>
              <a:t>Observation</a:t>
            </a:r>
            <a:endParaRPr lang="en-US" sz="2302" dirty="0"/>
          </a:p>
        </p:txBody>
      </p:sp>
      <p:sp>
        <p:nvSpPr>
          <p:cNvPr id="13" name="Text 11"/>
          <p:cNvSpPr/>
          <p:nvPr/>
        </p:nvSpPr>
        <p:spPr>
          <a:xfrm>
            <a:off x="9542621" y="4251960"/>
            <a:ext cx="3341608" cy="1333024"/>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In this scenario, with four cashiers and four users, the estimated total user processing is 256 usershrs.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1362075"/>
            <a:ext cx="7482959" cy="730806"/>
          </a:xfrm>
          <a:prstGeom prst="rect">
            <a:avLst/>
          </a:prstGeom>
          <a:noFill/>
          <a:ln/>
        </p:spPr>
        <p:txBody>
          <a:bodyPr wrap="none" rtlCol="0" anchor="t"/>
          <a:lstStyle/>
          <a:p>
            <a:pPr marL="0" indent="0">
              <a:lnSpc>
                <a:spcPts val="5755"/>
              </a:lnSpc>
              <a:buNone/>
            </a:pPr>
            <a:r>
              <a:rPr lang="en-US" sz="4604" b="1" dirty="0">
                <a:solidFill>
                  <a:srgbClr val="1F1E1E"/>
                </a:solidFill>
                <a:latin typeface="Alexandria" pitchFamily="34" charset="0"/>
                <a:ea typeface="Alexandria" pitchFamily="34" charset="-122"/>
                <a:cs typeface="Alexandria" pitchFamily="34" charset="-120"/>
              </a:rPr>
              <a:t>Comparing the Scenarios</a:t>
            </a:r>
            <a:endParaRPr lang="en-US" sz="4604" dirty="0"/>
          </a:p>
        </p:txBody>
      </p:sp>
      <p:sp>
        <p:nvSpPr>
          <p:cNvPr id="5" name="Shape 3"/>
          <p:cNvSpPr/>
          <p:nvPr/>
        </p:nvSpPr>
        <p:spPr>
          <a:xfrm>
            <a:off x="1760220" y="4702373"/>
            <a:ext cx="11109960" cy="44410"/>
          </a:xfrm>
          <a:prstGeom prst="roundRect">
            <a:avLst>
              <a:gd name="adj" fmla="val 225151"/>
            </a:avLst>
          </a:prstGeom>
          <a:solidFill>
            <a:srgbClr val="BBC2DC"/>
          </a:solidFill>
          <a:ln/>
        </p:spPr>
      </p:sp>
      <p:sp>
        <p:nvSpPr>
          <p:cNvPr id="6" name="Shape 4"/>
          <p:cNvSpPr/>
          <p:nvPr/>
        </p:nvSpPr>
        <p:spPr>
          <a:xfrm>
            <a:off x="5404306" y="3924836"/>
            <a:ext cx="44410" cy="777597"/>
          </a:xfrm>
          <a:prstGeom prst="roundRect">
            <a:avLst>
              <a:gd name="adj" fmla="val 225151"/>
            </a:avLst>
          </a:prstGeom>
          <a:solidFill>
            <a:srgbClr val="BBC2DC"/>
          </a:solidFill>
          <a:ln/>
        </p:spPr>
      </p:sp>
      <p:sp>
        <p:nvSpPr>
          <p:cNvPr id="7" name="Shape 5"/>
          <p:cNvSpPr/>
          <p:nvPr/>
        </p:nvSpPr>
        <p:spPr>
          <a:xfrm>
            <a:off x="5176599" y="4452402"/>
            <a:ext cx="499943" cy="499943"/>
          </a:xfrm>
          <a:prstGeom prst="roundRect">
            <a:avLst>
              <a:gd name="adj" fmla="val 20000"/>
            </a:avLst>
          </a:prstGeom>
          <a:solidFill>
            <a:srgbClr val="D5DCF6"/>
          </a:solidFill>
          <a:ln w="7620">
            <a:solidFill>
              <a:srgbClr val="BBC2DC"/>
            </a:solidFill>
            <a:prstDash val="solid"/>
          </a:ln>
        </p:spPr>
      </p:sp>
      <p:sp>
        <p:nvSpPr>
          <p:cNvPr id="8" name="Text 6"/>
          <p:cNvSpPr/>
          <p:nvPr/>
        </p:nvSpPr>
        <p:spPr>
          <a:xfrm>
            <a:off x="5357574" y="4483120"/>
            <a:ext cx="137874" cy="438507"/>
          </a:xfrm>
          <a:prstGeom prst="rect">
            <a:avLst/>
          </a:prstGeom>
          <a:noFill/>
          <a:ln/>
        </p:spPr>
        <p:txBody>
          <a:bodyPr wrap="none" rtlCol="0" anchor="t"/>
          <a:lstStyle/>
          <a:p>
            <a:pPr marL="0" indent="0" algn="ctr">
              <a:lnSpc>
                <a:spcPts val="3453"/>
              </a:lnSpc>
              <a:buNone/>
            </a:pPr>
            <a:r>
              <a:rPr lang="en-US" sz="2763" b="1" dirty="0">
                <a:solidFill>
                  <a:srgbClr val="3B3535"/>
                </a:solidFill>
                <a:latin typeface="Alexandria" pitchFamily="34" charset="0"/>
                <a:ea typeface="Alexandria" pitchFamily="34" charset="-122"/>
                <a:cs typeface="Alexandria" pitchFamily="34" charset="-120"/>
              </a:rPr>
              <a:t>1</a:t>
            </a:r>
            <a:endParaRPr lang="en-US" sz="2763" dirty="0"/>
          </a:p>
        </p:txBody>
      </p:sp>
      <p:sp>
        <p:nvSpPr>
          <p:cNvPr id="9" name="Text 7"/>
          <p:cNvSpPr/>
          <p:nvPr/>
        </p:nvSpPr>
        <p:spPr>
          <a:xfrm>
            <a:off x="3770471" y="2537222"/>
            <a:ext cx="3312081" cy="365522"/>
          </a:xfrm>
          <a:prstGeom prst="rect">
            <a:avLst/>
          </a:prstGeom>
          <a:noFill/>
          <a:ln/>
        </p:spPr>
        <p:txBody>
          <a:bodyPr wrap="none" rtlCol="0" anchor="t"/>
          <a:lstStyle/>
          <a:p>
            <a:pPr marL="0" indent="0" algn="ctr">
              <a:lnSpc>
                <a:spcPts val="2878"/>
              </a:lnSpc>
              <a:buNone/>
            </a:pPr>
            <a:r>
              <a:rPr lang="en-US" sz="2302" b="1" dirty="0">
                <a:solidFill>
                  <a:srgbClr val="3B3535"/>
                </a:solidFill>
                <a:latin typeface="Alexandria" pitchFamily="34" charset="0"/>
                <a:ea typeface="Alexandria" pitchFamily="34" charset="-122"/>
                <a:cs typeface="Alexandria" pitchFamily="34" charset="-120"/>
              </a:rPr>
              <a:t>Scenario 1: 64 usershrs</a:t>
            </a:r>
            <a:endParaRPr lang="en-US" sz="2302" dirty="0"/>
          </a:p>
        </p:txBody>
      </p:sp>
      <p:sp>
        <p:nvSpPr>
          <p:cNvPr id="10" name="Text 8"/>
          <p:cNvSpPr/>
          <p:nvPr/>
        </p:nvSpPr>
        <p:spPr>
          <a:xfrm>
            <a:off x="1982391" y="3035975"/>
            <a:ext cx="6888242" cy="666512"/>
          </a:xfrm>
          <a:prstGeom prst="rect">
            <a:avLst/>
          </a:prstGeom>
          <a:noFill/>
          <a:ln/>
        </p:spPr>
        <p:txBody>
          <a:bodyPr wrap="square" rtlCol="0" anchor="t"/>
          <a:lstStyle/>
          <a:p>
            <a:pPr marL="0" indent="0" algn="ctr">
              <a:lnSpc>
                <a:spcPts val="2624"/>
              </a:lnSpc>
              <a:buNone/>
            </a:pPr>
            <a:r>
              <a:rPr lang="en-US" sz="1750" dirty="0">
                <a:solidFill>
                  <a:srgbClr val="3B3535"/>
                </a:solidFill>
                <a:latin typeface="Sora" pitchFamily="34" charset="0"/>
                <a:ea typeface="Sora" pitchFamily="34" charset="-122"/>
                <a:cs typeface="Sora" pitchFamily="34" charset="-120"/>
              </a:rPr>
              <a:t>With one cashier and four users , the total user processing is 64 usershrs.</a:t>
            </a:r>
            <a:endParaRPr lang="en-US" sz="1750" dirty="0"/>
          </a:p>
        </p:txBody>
      </p:sp>
      <p:sp>
        <p:nvSpPr>
          <p:cNvPr id="11" name="Shape 9"/>
          <p:cNvSpPr/>
          <p:nvPr/>
        </p:nvSpPr>
        <p:spPr>
          <a:xfrm>
            <a:off x="9181683" y="4702314"/>
            <a:ext cx="44410" cy="777597"/>
          </a:xfrm>
          <a:prstGeom prst="roundRect">
            <a:avLst>
              <a:gd name="adj" fmla="val 225151"/>
            </a:avLst>
          </a:prstGeom>
          <a:solidFill>
            <a:srgbClr val="BBC2DC"/>
          </a:solidFill>
          <a:ln/>
        </p:spPr>
      </p:sp>
      <p:sp>
        <p:nvSpPr>
          <p:cNvPr id="12" name="Shape 10"/>
          <p:cNvSpPr/>
          <p:nvPr/>
        </p:nvSpPr>
        <p:spPr>
          <a:xfrm>
            <a:off x="8953976" y="4452402"/>
            <a:ext cx="499943" cy="499943"/>
          </a:xfrm>
          <a:prstGeom prst="roundRect">
            <a:avLst>
              <a:gd name="adj" fmla="val 20000"/>
            </a:avLst>
          </a:prstGeom>
          <a:solidFill>
            <a:srgbClr val="D5DCF6"/>
          </a:solidFill>
          <a:ln w="7620">
            <a:solidFill>
              <a:srgbClr val="BBC2DC"/>
            </a:solidFill>
            <a:prstDash val="solid"/>
          </a:ln>
        </p:spPr>
      </p:sp>
      <p:sp>
        <p:nvSpPr>
          <p:cNvPr id="13" name="Text 11"/>
          <p:cNvSpPr/>
          <p:nvPr/>
        </p:nvSpPr>
        <p:spPr>
          <a:xfrm>
            <a:off x="9099233" y="4483120"/>
            <a:ext cx="209431" cy="438507"/>
          </a:xfrm>
          <a:prstGeom prst="rect">
            <a:avLst/>
          </a:prstGeom>
          <a:noFill/>
          <a:ln/>
        </p:spPr>
        <p:txBody>
          <a:bodyPr wrap="none" rtlCol="0" anchor="t"/>
          <a:lstStyle/>
          <a:p>
            <a:pPr marL="0" indent="0" algn="ctr">
              <a:lnSpc>
                <a:spcPts val="3453"/>
              </a:lnSpc>
              <a:buNone/>
            </a:pPr>
            <a:r>
              <a:rPr lang="en-US" sz="2763" b="1" dirty="0">
                <a:solidFill>
                  <a:srgbClr val="3B3535"/>
                </a:solidFill>
                <a:latin typeface="Alexandria" pitchFamily="34" charset="0"/>
                <a:ea typeface="Alexandria" pitchFamily="34" charset="-122"/>
                <a:cs typeface="Alexandria" pitchFamily="34" charset="-120"/>
              </a:rPr>
              <a:t>2</a:t>
            </a:r>
            <a:endParaRPr lang="en-US" sz="2763" dirty="0"/>
          </a:p>
        </p:txBody>
      </p:sp>
      <p:sp>
        <p:nvSpPr>
          <p:cNvPr id="14" name="Text 12"/>
          <p:cNvSpPr/>
          <p:nvPr/>
        </p:nvSpPr>
        <p:spPr>
          <a:xfrm>
            <a:off x="7427833" y="5702260"/>
            <a:ext cx="3552111" cy="365522"/>
          </a:xfrm>
          <a:prstGeom prst="rect">
            <a:avLst/>
          </a:prstGeom>
          <a:noFill/>
          <a:ln/>
        </p:spPr>
        <p:txBody>
          <a:bodyPr wrap="none" rtlCol="0" anchor="t"/>
          <a:lstStyle/>
          <a:p>
            <a:pPr marL="0" indent="0" algn="ctr">
              <a:lnSpc>
                <a:spcPts val="2878"/>
              </a:lnSpc>
              <a:buNone/>
            </a:pPr>
            <a:r>
              <a:rPr lang="en-US" sz="2302" b="1" dirty="0">
                <a:solidFill>
                  <a:srgbClr val="3B3535"/>
                </a:solidFill>
                <a:latin typeface="Alexandria" pitchFamily="34" charset="0"/>
                <a:ea typeface="Alexandria" pitchFamily="34" charset="-122"/>
                <a:cs typeface="Alexandria" pitchFamily="34" charset="-120"/>
              </a:rPr>
              <a:t>Scenario 2: 256 usershrs</a:t>
            </a:r>
            <a:endParaRPr lang="en-US" sz="2302" dirty="0"/>
          </a:p>
        </p:txBody>
      </p:sp>
      <p:sp>
        <p:nvSpPr>
          <p:cNvPr id="15" name="Text 13"/>
          <p:cNvSpPr/>
          <p:nvPr/>
        </p:nvSpPr>
        <p:spPr>
          <a:xfrm>
            <a:off x="5759768" y="6201013"/>
            <a:ext cx="6888242" cy="666512"/>
          </a:xfrm>
          <a:prstGeom prst="rect">
            <a:avLst/>
          </a:prstGeom>
          <a:noFill/>
          <a:ln/>
        </p:spPr>
        <p:txBody>
          <a:bodyPr wrap="square" rtlCol="0" anchor="t"/>
          <a:lstStyle/>
          <a:p>
            <a:pPr marL="0" indent="0" algn="ctr">
              <a:lnSpc>
                <a:spcPts val="2624"/>
              </a:lnSpc>
              <a:buNone/>
            </a:pPr>
            <a:r>
              <a:rPr lang="en-US" sz="1750" dirty="0">
                <a:solidFill>
                  <a:srgbClr val="3B3535"/>
                </a:solidFill>
                <a:latin typeface="Sora" pitchFamily="34" charset="0"/>
                <a:ea typeface="Sora" pitchFamily="34" charset="-122"/>
                <a:cs typeface="Sora" pitchFamily="34" charset="-120"/>
              </a:rPr>
              <a:t>With four cashiers and four users, the total user processing is 256 usershrs.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AFA">
              <a:alpha val="85000"/>
            </a:srgbClr>
          </a:solidFill>
          <a:ln/>
        </p:spPr>
      </p:sp>
      <p:sp>
        <p:nvSpPr>
          <p:cNvPr id="6" name="Text 3"/>
          <p:cNvSpPr/>
          <p:nvPr/>
        </p:nvSpPr>
        <p:spPr>
          <a:xfrm>
            <a:off x="1760220" y="1254562"/>
            <a:ext cx="7672864" cy="730806"/>
          </a:xfrm>
          <a:prstGeom prst="rect">
            <a:avLst/>
          </a:prstGeom>
          <a:noFill/>
          <a:ln/>
        </p:spPr>
        <p:txBody>
          <a:bodyPr wrap="none" rtlCol="0" anchor="t"/>
          <a:lstStyle/>
          <a:p>
            <a:pPr marL="0" indent="0">
              <a:lnSpc>
                <a:spcPts val="5755"/>
              </a:lnSpc>
              <a:buNone/>
            </a:pPr>
            <a:r>
              <a:rPr lang="en-US" sz="4604" b="1" dirty="0">
                <a:solidFill>
                  <a:srgbClr val="1F1E1E"/>
                </a:solidFill>
                <a:latin typeface="Alexandria" pitchFamily="34" charset="0"/>
                <a:ea typeface="Alexandria" pitchFamily="34" charset="-122"/>
                <a:cs typeface="Alexandria" pitchFamily="34" charset="-120"/>
              </a:rPr>
              <a:t>Approach and Conclusion</a:t>
            </a:r>
            <a:endParaRPr lang="en-US" sz="4604" dirty="0"/>
          </a:p>
        </p:txBody>
      </p:sp>
      <p:sp>
        <p:nvSpPr>
          <p:cNvPr id="7" name="Shape 4"/>
          <p:cNvSpPr/>
          <p:nvPr/>
        </p:nvSpPr>
        <p:spPr>
          <a:xfrm>
            <a:off x="1760220" y="2318623"/>
            <a:ext cx="3555206" cy="4656415"/>
          </a:xfrm>
          <a:prstGeom prst="roundRect">
            <a:avLst>
              <a:gd name="adj" fmla="val 2812"/>
            </a:avLst>
          </a:prstGeom>
          <a:solidFill>
            <a:srgbClr val="D5DCF6"/>
          </a:solidFill>
          <a:ln w="7620">
            <a:solidFill>
              <a:srgbClr val="BBC2DC"/>
            </a:solidFill>
            <a:prstDash val="solid"/>
          </a:ln>
        </p:spPr>
      </p:sp>
      <p:sp>
        <p:nvSpPr>
          <p:cNvPr id="8" name="Text 5"/>
          <p:cNvSpPr/>
          <p:nvPr/>
        </p:nvSpPr>
        <p:spPr>
          <a:xfrm>
            <a:off x="1990011" y="2548414"/>
            <a:ext cx="3095625" cy="731044"/>
          </a:xfrm>
          <a:prstGeom prst="rect">
            <a:avLst/>
          </a:prstGeom>
          <a:noFill/>
          <a:ln/>
        </p:spPr>
        <p:txBody>
          <a:bodyPr wrap="square" rtlCol="0" anchor="t"/>
          <a:lstStyle/>
          <a:p>
            <a:pPr marL="0" indent="0">
              <a:lnSpc>
                <a:spcPts val="2878"/>
              </a:lnSpc>
              <a:buNone/>
            </a:pPr>
            <a:r>
              <a:rPr lang="en-US" sz="2302" b="1" dirty="0">
                <a:solidFill>
                  <a:srgbClr val="3B3535"/>
                </a:solidFill>
                <a:latin typeface="Alexandria" pitchFamily="34" charset="0"/>
                <a:ea typeface="Alexandria" pitchFamily="34" charset="-122"/>
                <a:cs typeface="Alexandria" pitchFamily="34" charset="-120"/>
              </a:rPr>
              <a:t>Substituting Variables</a:t>
            </a:r>
            <a:endParaRPr lang="en-US" sz="2302" dirty="0"/>
          </a:p>
        </p:txBody>
      </p:sp>
      <p:sp>
        <p:nvSpPr>
          <p:cNvPr id="9" name="Text 6"/>
          <p:cNvSpPr/>
          <p:nvPr/>
        </p:nvSpPr>
        <p:spPr>
          <a:xfrm>
            <a:off x="1990011" y="3412688"/>
            <a:ext cx="3095625" cy="2999303"/>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The team substituted the variables (N, R, T) from the parallel computing formula with the corresponding values from the Supermarket Algorithm, considering the supermarket's 16-hour operating time.</a:t>
            </a:r>
            <a:endParaRPr lang="en-US" sz="1750" dirty="0"/>
          </a:p>
        </p:txBody>
      </p:sp>
      <p:sp>
        <p:nvSpPr>
          <p:cNvPr id="10" name="Shape 7"/>
          <p:cNvSpPr/>
          <p:nvPr/>
        </p:nvSpPr>
        <p:spPr>
          <a:xfrm>
            <a:off x="5537597" y="2318623"/>
            <a:ext cx="3555206" cy="4656415"/>
          </a:xfrm>
          <a:prstGeom prst="roundRect">
            <a:avLst>
              <a:gd name="adj" fmla="val 2812"/>
            </a:avLst>
          </a:prstGeom>
          <a:solidFill>
            <a:srgbClr val="D5DCF6"/>
          </a:solidFill>
          <a:ln w="7620">
            <a:solidFill>
              <a:srgbClr val="BBC2DC"/>
            </a:solidFill>
            <a:prstDash val="solid"/>
          </a:ln>
        </p:spPr>
      </p:sp>
      <p:sp>
        <p:nvSpPr>
          <p:cNvPr id="11" name="Text 8"/>
          <p:cNvSpPr/>
          <p:nvPr/>
        </p:nvSpPr>
        <p:spPr>
          <a:xfrm>
            <a:off x="5767387" y="2548414"/>
            <a:ext cx="3095625" cy="731044"/>
          </a:xfrm>
          <a:prstGeom prst="rect">
            <a:avLst/>
          </a:prstGeom>
          <a:noFill/>
          <a:ln/>
        </p:spPr>
        <p:txBody>
          <a:bodyPr wrap="square" rtlCol="0" anchor="t"/>
          <a:lstStyle/>
          <a:p>
            <a:pPr marL="0" indent="0">
              <a:lnSpc>
                <a:spcPts val="2878"/>
              </a:lnSpc>
              <a:buNone/>
            </a:pPr>
            <a:r>
              <a:rPr lang="en-US" sz="2302" b="1" dirty="0">
                <a:solidFill>
                  <a:srgbClr val="3B3535"/>
                </a:solidFill>
                <a:latin typeface="Alexandria" pitchFamily="34" charset="0"/>
                <a:ea typeface="Alexandria" pitchFamily="34" charset="-122"/>
                <a:cs typeface="Alexandria" pitchFamily="34" charset="-120"/>
              </a:rPr>
              <a:t>Scenario </a:t>
            </a:r>
            <a:endParaRPr lang="en-US" sz="2302" b="1" dirty="0" smtClean="0">
              <a:solidFill>
                <a:srgbClr val="3B3535"/>
              </a:solidFill>
              <a:latin typeface="Alexandria" pitchFamily="34" charset="0"/>
              <a:ea typeface="Alexandria" pitchFamily="34" charset="-122"/>
              <a:cs typeface="Alexandria" pitchFamily="34" charset="-120"/>
            </a:endParaRPr>
          </a:p>
          <a:p>
            <a:pPr marL="0" indent="0">
              <a:lnSpc>
                <a:spcPts val="2878"/>
              </a:lnSpc>
              <a:buNone/>
            </a:pPr>
            <a:r>
              <a:rPr lang="en-US" sz="2302" b="1" dirty="0" smtClean="0">
                <a:solidFill>
                  <a:srgbClr val="3B3535"/>
                </a:solidFill>
                <a:latin typeface="Alexandria" pitchFamily="34" charset="0"/>
                <a:ea typeface="Alexandria" pitchFamily="34" charset="-122"/>
                <a:cs typeface="Alexandria" pitchFamily="34" charset="-120"/>
              </a:rPr>
              <a:t>Comparison</a:t>
            </a:r>
            <a:endParaRPr lang="en-US" sz="2302" dirty="0"/>
          </a:p>
        </p:txBody>
      </p:sp>
      <p:sp>
        <p:nvSpPr>
          <p:cNvPr id="12" name="Text 9"/>
          <p:cNvSpPr/>
          <p:nvPr/>
        </p:nvSpPr>
        <p:spPr>
          <a:xfrm>
            <a:off x="5767387" y="3412688"/>
            <a:ext cx="3095625" cy="3332559"/>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By comparing the two scenarios, the team observed that the first scenario (one cashier, four users) had a lower user processing of 64 usershrs, while the second scenario (four cashiers, four users) had a higher user processing of 256 usershrs.</a:t>
            </a:r>
            <a:endParaRPr lang="en-US" sz="1750" dirty="0"/>
          </a:p>
        </p:txBody>
      </p:sp>
      <p:sp>
        <p:nvSpPr>
          <p:cNvPr id="13" name="Shape 10"/>
          <p:cNvSpPr/>
          <p:nvPr/>
        </p:nvSpPr>
        <p:spPr>
          <a:xfrm>
            <a:off x="9314974" y="2318623"/>
            <a:ext cx="3555206" cy="4656415"/>
          </a:xfrm>
          <a:prstGeom prst="roundRect">
            <a:avLst>
              <a:gd name="adj" fmla="val 2812"/>
            </a:avLst>
          </a:prstGeom>
          <a:solidFill>
            <a:srgbClr val="D5DCF6"/>
          </a:solidFill>
          <a:ln w="7620">
            <a:solidFill>
              <a:srgbClr val="BBC2DC"/>
            </a:solidFill>
            <a:prstDash val="solid"/>
          </a:ln>
        </p:spPr>
      </p:sp>
      <p:sp>
        <p:nvSpPr>
          <p:cNvPr id="14" name="Text 11"/>
          <p:cNvSpPr/>
          <p:nvPr/>
        </p:nvSpPr>
        <p:spPr>
          <a:xfrm>
            <a:off x="9544764" y="2548414"/>
            <a:ext cx="2923580" cy="365522"/>
          </a:xfrm>
          <a:prstGeom prst="rect">
            <a:avLst/>
          </a:prstGeom>
          <a:noFill/>
          <a:ln/>
        </p:spPr>
        <p:txBody>
          <a:bodyPr wrap="none" rtlCol="0" anchor="t"/>
          <a:lstStyle/>
          <a:p>
            <a:pPr marL="0" indent="0">
              <a:lnSpc>
                <a:spcPts val="2878"/>
              </a:lnSpc>
              <a:buNone/>
            </a:pPr>
            <a:r>
              <a:rPr lang="en-US" sz="2302" b="1" dirty="0" smtClean="0">
                <a:solidFill>
                  <a:srgbClr val="3B3535"/>
                </a:solidFill>
                <a:latin typeface="Alexandria" pitchFamily="34" charset="0"/>
                <a:ea typeface="Alexandria" pitchFamily="34" charset="-122"/>
                <a:cs typeface="Alexandria" pitchFamily="34" charset="-120"/>
              </a:rPr>
              <a:t>Efficiency </a:t>
            </a:r>
            <a:r>
              <a:rPr lang="en-US" sz="2302" b="1" dirty="0">
                <a:solidFill>
                  <a:srgbClr val="3B3535"/>
                </a:solidFill>
                <a:latin typeface="Alexandria" pitchFamily="34" charset="0"/>
                <a:ea typeface="Alexandria" pitchFamily="34" charset="-122"/>
                <a:cs typeface="Alexandria" pitchFamily="34" charset="-120"/>
              </a:rPr>
              <a:t>Insights</a:t>
            </a:r>
            <a:endParaRPr lang="en-US" sz="2302" dirty="0"/>
          </a:p>
        </p:txBody>
      </p:sp>
      <p:sp>
        <p:nvSpPr>
          <p:cNvPr id="15" name="Text 12"/>
          <p:cNvSpPr/>
          <p:nvPr/>
        </p:nvSpPr>
        <p:spPr>
          <a:xfrm>
            <a:off x="9544764" y="3047167"/>
            <a:ext cx="3095625" cy="2666048"/>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The analysis suggests that the first scenario, with one user per one lane, can process fewer users than the second scenario with one user per four lanes, indicating potential energy efficiency implications.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249686"/>
            <a:ext cx="5847278" cy="730806"/>
          </a:xfrm>
          <a:prstGeom prst="rect">
            <a:avLst/>
          </a:prstGeom>
          <a:noFill/>
          <a:ln/>
        </p:spPr>
        <p:txBody>
          <a:bodyPr wrap="none" rtlCol="0" anchor="t"/>
          <a:lstStyle/>
          <a:p>
            <a:pPr marL="0" indent="0">
              <a:lnSpc>
                <a:spcPts val="5755"/>
              </a:lnSpc>
              <a:buNone/>
            </a:pPr>
            <a:r>
              <a:rPr lang="en-US" sz="4604" b="1" dirty="0">
                <a:solidFill>
                  <a:srgbClr val="1F1E1E"/>
                </a:solidFill>
                <a:latin typeface="Alexandria" pitchFamily="34" charset="0"/>
                <a:ea typeface="Alexandria" pitchFamily="34" charset="-122"/>
                <a:cs typeface="Alexandria" pitchFamily="34" charset="-120"/>
              </a:rPr>
              <a:t>Conclusion</a:t>
            </a:r>
            <a:endParaRPr lang="en-US" sz="4604" dirty="0"/>
          </a:p>
        </p:txBody>
      </p:sp>
      <p:sp>
        <p:nvSpPr>
          <p:cNvPr id="6" name="Text 3"/>
          <p:cNvSpPr/>
          <p:nvPr/>
        </p:nvSpPr>
        <p:spPr>
          <a:xfrm>
            <a:off x="833199" y="3313748"/>
            <a:ext cx="7477601" cy="2666048"/>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Our group exploration of parallel computing principles and the Supermarket Algorithm has provided valuable insights into the user and energy consumption and efficiency of different checkout lane configurations. By comparing the two scenarios, the team has demonstrated the potential benefits of optimizing the number of cashiers and users to maximize user processing while minimizing energy consumption. These findings can inform future decisions and improvements in supermarket operations and design.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574</Words>
  <Application>Microsoft Office PowerPoint</Application>
  <PresentationFormat>Custom</PresentationFormat>
  <Paragraphs>66</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Alexandria</vt:lpstr>
      <vt:lpstr>Arial</vt:lpstr>
      <vt:lpstr>Calibri</vt:lpstr>
      <vt:lpstr>Sora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2024-06-13T11:38:40Z</dcterms:created>
  <dcterms:modified xsi:type="dcterms:W3CDTF">2024-06-13T14:18:04Z</dcterms:modified>
</cp:coreProperties>
</file>