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6" r:id="rId3"/>
    <p:sldId id="257" r:id="rId4"/>
    <p:sldId id="261" r:id="rId5"/>
    <p:sldId id="267" r:id="rId6"/>
    <p:sldId id="274" r:id="rId7"/>
    <p:sldId id="268" r:id="rId8"/>
    <p:sldId id="275" r:id="rId9"/>
    <p:sldId id="269" r:id="rId10"/>
    <p:sldId id="270" r:id="rId11"/>
    <p:sldId id="271" r:id="rId12"/>
    <p:sldId id="258" r:id="rId13"/>
    <p:sldId id="273" r:id="rId14"/>
    <p:sldId id="272" r:id="rId15"/>
    <p:sldId id="259" r:id="rId16"/>
    <p:sldId id="264" r:id="rId17"/>
    <p:sldId id="265"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6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9570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150786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200064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96977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11175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8609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28860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67173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1639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7971"/>
            <a:ext cx="14630400" cy="8229600"/>
          </a:xfrm>
          <a:prstGeom prst="rect">
            <a:avLst/>
          </a:prstGeom>
          <a:solidFill>
            <a:srgbClr val="FFFFFF">
              <a:alpha val="75000"/>
            </a:srgbClr>
          </a:solidFill>
          <a:ln/>
        </p:spPr>
      </p:sp>
      <p:sp>
        <p:nvSpPr>
          <p:cNvPr id="5" name="Text 1"/>
          <p:cNvSpPr/>
          <p:nvPr/>
        </p:nvSpPr>
        <p:spPr>
          <a:xfrm>
            <a:off x="3735359" y="2602521"/>
            <a:ext cx="8780430" cy="3060500"/>
          </a:xfrm>
          <a:prstGeom prst="rect">
            <a:avLst/>
          </a:prstGeom>
          <a:noFill/>
          <a:ln/>
        </p:spPr>
        <p:txBody>
          <a:bodyPr wrap="square" rtlCol="0" anchor="t"/>
          <a:lstStyle/>
          <a:p>
            <a:pPr marL="0" indent="0">
              <a:lnSpc>
                <a:spcPts val="7428"/>
              </a:lnSpc>
              <a:buNone/>
            </a:pPr>
            <a:r>
              <a:rPr lang="en-US" sz="5943" b="1" dirty="0">
                <a:solidFill>
                  <a:srgbClr val="5B5F72"/>
                </a:solidFill>
                <a:latin typeface="Instrument Sans" pitchFamily="34" charset="0"/>
                <a:ea typeface="Instrument Sans" pitchFamily="34" charset="-122"/>
                <a:cs typeface="Instrument Sans" pitchFamily="34" charset="-120"/>
              </a:rPr>
              <a:t>Parallel Supermarket Checkout Simulation</a:t>
            </a:r>
            <a:endParaRPr lang="en-US" sz="5943" b="1" dirty="0"/>
          </a:p>
        </p:txBody>
      </p:sp>
      <p:sp>
        <p:nvSpPr>
          <p:cNvPr id="7" name="Shape 3"/>
          <p:cNvSpPr/>
          <p:nvPr/>
        </p:nvSpPr>
        <p:spPr>
          <a:xfrm>
            <a:off x="6306622" y="6318171"/>
            <a:ext cx="349925" cy="349925"/>
          </a:xfrm>
          <a:prstGeom prst="roundRect">
            <a:avLst>
              <a:gd name="adj" fmla="val 26128701"/>
            </a:avLst>
          </a:prstGeom>
          <a:noFill/>
          <a:ln w="7620">
            <a:solidFill>
              <a:srgbClr val="FFFFFF"/>
            </a:solidFill>
            <a:prstDash val="solid"/>
          </a:ln>
        </p:spPr>
      </p:sp>
      <p:sp>
        <p:nvSpPr>
          <p:cNvPr id="9" name="Text 4"/>
          <p:cNvSpPr/>
          <p:nvPr/>
        </p:nvSpPr>
        <p:spPr>
          <a:xfrm>
            <a:off x="3735359" y="7161907"/>
            <a:ext cx="623888" cy="382786"/>
          </a:xfrm>
          <a:prstGeom prst="rect">
            <a:avLst/>
          </a:prstGeom>
          <a:noFill/>
          <a:ln/>
        </p:spPr>
        <p:txBody>
          <a:bodyPr wrap="none" rtlCol="0" anchor="t"/>
          <a:lstStyle/>
          <a:p>
            <a:pPr marL="0" indent="0" algn="l">
              <a:lnSpc>
                <a:spcPts val="3014"/>
              </a:lnSpc>
              <a:buNone/>
            </a:pPr>
            <a:r>
              <a:rPr lang="en-US" sz="2153" b="1" dirty="0" smtClean="0">
                <a:solidFill>
                  <a:srgbClr val="5B5F71"/>
                </a:solidFill>
                <a:latin typeface="Instrument Sans" pitchFamily="34" charset="0"/>
                <a:ea typeface="Instrument Sans" pitchFamily="34" charset="-122"/>
                <a:cs typeface="Instrument Sans" pitchFamily="34" charset="-120"/>
              </a:rPr>
              <a:t>By Armando </a:t>
            </a:r>
            <a:r>
              <a:rPr lang="en-US" sz="2153" b="1" dirty="0" err="1" smtClean="0">
                <a:solidFill>
                  <a:srgbClr val="5B5F71"/>
                </a:solidFill>
                <a:latin typeface="Instrument Sans" pitchFamily="34" charset="0"/>
                <a:ea typeface="Instrument Sans" pitchFamily="34" charset="-122"/>
                <a:cs typeface="Instrument Sans" pitchFamily="34" charset="-120"/>
              </a:rPr>
              <a:t>Phacule</a:t>
            </a:r>
            <a:r>
              <a:rPr lang="en-US" sz="2153" b="1" dirty="0" smtClean="0">
                <a:solidFill>
                  <a:srgbClr val="5B5F71"/>
                </a:solidFill>
                <a:latin typeface="Instrument Sans" pitchFamily="34" charset="0"/>
                <a:ea typeface="Instrument Sans" pitchFamily="34" charset="-122"/>
                <a:cs typeface="Instrument Sans" pitchFamily="34" charset="-120"/>
              </a:rPr>
              <a:t>, Antonio Andre And Luan </a:t>
            </a:r>
            <a:r>
              <a:rPr lang="en-US" sz="2153" b="1" dirty="0" err="1" smtClean="0">
                <a:solidFill>
                  <a:srgbClr val="5B5F71"/>
                </a:solidFill>
                <a:latin typeface="Instrument Sans" pitchFamily="34" charset="0"/>
                <a:ea typeface="Instrument Sans" pitchFamily="34" charset="-122"/>
                <a:cs typeface="Instrument Sans" pitchFamily="34" charset="-120"/>
              </a:rPr>
              <a:t>Pechisso</a:t>
            </a:r>
            <a:endParaRPr lang="en-US" sz="2153"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09064"/>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a:solidFill>
                  <a:srgbClr val="5B5F72"/>
                </a:solidFill>
                <a:latin typeface="Instrument Sans" pitchFamily="34" charset="0"/>
                <a:ea typeface="Instrument Sans" pitchFamily="34" charset="-122"/>
                <a:cs typeface="Instrument Sans" pitchFamily="34" charset="-120"/>
              </a:rPr>
              <a:t>Parallel </a:t>
            </a:r>
            <a:r>
              <a:rPr lang="en-US" sz="4090" b="1" dirty="0" smtClean="0">
                <a:solidFill>
                  <a:srgbClr val="5B5F72"/>
                </a:solidFill>
                <a:latin typeface="Instrument Sans" pitchFamily="34" charset="0"/>
                <a:ea typeface="Instrument Sans" pitchFamily="34" charset="-122"/>
                <a:cs typeface="Instrument Sans" pitchFamily="34" charset="-120"/>
              </a:rPr>
              <a:t>Computing</a:t>
            </a:r>
            <a:endParaRPr lang="en-US" sz="4090" dirty="0"/>
          </a:p>
        </p:txBody>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endParaRPr lang="en-US" sz="2454" dirty="0"/>
          </a:p>
        </p:txBody>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endParaRPr lang="en-US" sz="2454" dirty="0"/>
          </a:p>
        </p:txBody>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endParaRPr lang="en-US" sz="2454" dirty="0"/>
          </a:p>
        </p:txBody>
      </p:sp>
      <p:sp>
        <p:nvSpPr>
          <p:cNvPr id="11" name="Text 11"/>
          <p:cNvSpPr/>
          <p:nvPr/>
        </p:nvSpPr>
        <p:spPr>
          <a:xfrm>
            <a:off x="2668525" y="2176280"/>
            <a:ext cx="3906917" cy="324564"/>
          </a:xfrm>
          <a:prstGeom prst="rect">
            <a:avLst/>
          </a:prstGeom>
          <a:noFill/>
          <a:ln/>
        </p:spPr>
        <p:txBody>
          <a:bodyPr wrap="none" rtlCol="0" anchor="t"/>
          <a:lstStyle/>
          <a:p>
            <a:pPr marL="0" indent="0" algn="l">
              <a:lnSpc>
                <a:spcPts val="2556"/>
              </a:lnSpc>
              <a:buNone/>
            </a:pPr>
            <a:r>
              <a:rPr lang="en-US" sz="2045" b="1" dirty="0" smtClean="0">
                <a:solidFill>
                  <a:srgbClr val="5B5F71"/>
                </a:solidFill>
                <a:latin typeface="Instrument Sans" pitchFamily="34" charset="0"/>
                <a:ea typeface="Instrument Sans" pitchFamily="34" charset="-122"/>
                <a:cs typeface="Instrument Sans" pitchFamily="34" charset="-120"/>
              </a:rPr>
              <a:t>Execution</a:t>
            </a:r>
            <a:endParaRPr lang="en-US" sz="2045" dirty="0"/>
          </a:p>
        </p:txBody>
      </p:sp>
      <p:pic>
        <p:nvPicPr>
          <p:cNvPr id="4" name="Picture 3"/>
          <p:cNvPicPr>
            <a:picLocks noChangeAspect="1"/>
          </p:cNvPicPr>
          <p:nvPr/>
        </p:nvPicPr>
        <p:blipFill>
          <a:blip r:embed="rId4"/>
          <a:stretch>
            <a:fillRect/>
          </a:stretch>
        </p:blipFill>
        <p:spPr>
          <a:xfrm>
            <a:off x="2447188" y="3141975"/>
            <a:ext cx="8007178" cy="2846707"/>
          </a:xfrm>
          <a:prstGeom prst="rect">
            <a:avLst/>
          </a:prstGeom>
        </p:spPr>
      </p:pic>
    </p:spTree>
    <p:extLst>
      <p:ext uri="{BB962C8B-B14F-4D97-AF65-F5344CB8AC3E}">
        <p14:creationId xmlns:p14="http://schemas.microsoft.com/office/powerpoint/2010/main" val="4083035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09064"/>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a:solidFill>
                  <a:srgbClr val="5B5F72"/>
                </a:solidFill>
                <a:latin typeface="Instrument Sans" pitchFamily="34" charset="0"/>
                <a:ea typeface="Instrument Sans" pitchFamily="34" charset="-122"/>
                <a:cs typeface="Instrument Sans" pitchFamily="34" charset="-120"/>
              </a:rPr>
              <a:t>Parallel </a:t>
            </a:r>
            <a:r>
              <a:rPr lang="en-US" sz="4090" b="1" dirty="0" smtClean="0">
                <a:solidFill>
                  <a:srgbClr val="5B5F72"/>
                </a:solidFill>
                <a:latin typeface="Instrument Sans" pitchFamily="34" charset="0"/>
                <a:ea typeface="Instrument Sans" pitchFamily="34" charset="-122"/>
                <a:cs typeface="Instrument Sans" pitchFamily="34" charset="-120"/>
              </a:rPr>
              <a:t>Computing</a:t>
            </a:r>
            <a:endParaRPr lang="en-US" sz="4090" dirty="0"/>
          </a:p>
        </p:txBody>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endParaRPr lang="en-US" sz="2454" dirty="0"/>
          </a:p>
        </p:txBody>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endParaRPr lang="en-US" sz="2454" dirty="0"/>
          </a:p>
        </p:txBody>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endParaRPr lang="en-US" sz="2454" dirty="0"/>
          </a:p>
        </p:txBody>
      </p:sp>
      <p:sp>
        <p:nvSpPr>
          <p:cNvPr id="11" name="Text 11"/>
          <p:cNvSpPr/>
          <p:nvPr/>
        </p:nvSpPr>
        <p:spPr>
          <a:xfrm>
            <a:off x="10329714" y="1176636"/>
            <a:ext cx="3906917" cy="324564"/>
          </a:xfrm>
          <a:prstGeom prst="rect">
            <a:avLst/>
          </a:prstGeom>
          <a:noFill/>
          <a:ln/>
        </p:spPr>
        <p:txBody>
          <a:bodyPr wrap="none" rtlCol="0" anchor="t"/>
          <a:lstStyle/>
          <a:p>
            <a:pPr marL="0" indent="0" algn="l">
              <a:lnSpc>
                <a:spcPts val="2556"/>
              </a:lnSpc>
              <a:buNone/>
            </a:pPr>
            <a:r>
              <a:rPr lang="en-US" sz="2045" b="1" dirty="0" smtClean="0">
                <a:solidFill>
                  <a:srgbClr val="5B5F71"/>
                </a:solidFill>
                <a:latin typeface="Instrument Sans" pitchFamily="34" charset="0"/>
                <a:ea typeface="Instrument Sans" pitchFamily="34" charset="-122"/>
                <a:cs typeface="Instrument Sans" pitchFamily="34" charset="-120"/>
              </a:rPr>
              <a:t>Execution</a:t>
            </a:r>
            <a:endParaRPr lang="en-US" sz="2045"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8525" y="1501200"/>
            <a:ext cx="7328367" cy="5984299"/>
          </a:xfrm>
          <a:prstGeom prst="rect">
            <a:avLst/>
          </a:prstGeom>
        </p:spPr>
      </p:pic>
    </p:spTree>
    <p:extLst>
      <p:ext uri="{BB962C8B-B14F-4D97-AF65-F5344CB8AC3E}">
        <p14:creationId xmlns:p14="http://schemas.microsoft.com/office/powerpoint/2010/main" val="624857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98652"/>
            <a:ext cx="7586663"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Serial Computing </a:t>
            </a:r>
            <a:r>
              <a:rPr lang="en-US" sz="4374" b="1" dirty="0" smtClean="0">
                <a:solidFill>
                  <a:srgbClr val="5B5F72"/>
                </a:solidFill>
                <a:latin typeface="Instrument Sans" pitchFamily="34" charset="0"/>
                <a:ea typeface="Instrument Sans" pitchFamily="34" charset="-122"/>
                <a:cs typeface="Instrument Sans" pitchFamily="34" charset="-120"/>
              </a:rPr>
              <a:t>As Bases Of Compare</a:t>
            </a:r>
            <a:endParaRPr lang="en-US" sz="4374" dirty="0"/>
          </a:p>
        </p:txBody>
      </p:sp>
      <p:sp>
        <p:nvSpPr>
          <p:cNvPr id="5" name="Text 2"/>
          <p:cNvSpPr/>
          <p:nvPr/>
        </p:nvSpPr>
        <p:spPr>
          <a:xfrm>
            <a:off x="2037993" y="2848451"/>
            <a:ext cx="3156347" cy="694373"/>
          </a:xfrm>
          <a:prstGeom prst="rect">
            <a:avLst/>
          </a:prstGeom>
          <a:noFill/>
          <a:ln/>
        </p:spPr>
        <p:txBody>
          <a:bodyPr wrap="squar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Checkout Lane Functions</a:t>
            </a:r>
            <a:endParaRPr lang="en-US" sz="2187" dirty="0"/>
          </a:p>
        </p:txBody>
      </p:sp>
      <p:sp>
        <p:nvSpPr>
          <p:cNvPr id="6" name="Text 3"/>
          <p:cNvSpPr/>
          <p:nvPr/>
        </p:nvSpPr>
        <p:spPr>
          <a:xfrm>
            <a:off x="2037993" y="3764994"/>
            <a:ext cx="3156347" cy="233279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serial version uses the same three functions to simulate the processing of customers in each checkout lane: self_checkout_cashier(), traditional_cashier(), and fifteen_item_cashier().</a:t>
            </a:r>
            <a:endParaRPr lang="en-US" sz="1750" dirty="0"/>
          </a:p>
        </p:txBody>
      </p:sp>
      <p:sp>
        <p:nvSpPr>
          <p:cNvPr id="7" name="Text 4"/>
          <p:cNvSpPr/>
          <p:nvPr/>
        </p:nvSpPr>
        <p:spPr>
          <a:xfrm>
            <a:off x="5743932" y="2848451"/>
            <a:ext cx="3156347" cy="694373"/>
          </a:xfrm>
          <a:prstGeom prst="rect">
            <a:avLst/>
          </a:prstGeom>
          <a:noFill/>
          <a:ln/>
        </p:spPr>
        <p:txBody>
          <a:bodyPr wrap="squar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Customer Processing Functions</a:t>
            </a:r>
            <a:endParaRPr lang="en-US" sz="2187" dirty="0"/>
          </a:p>
        </p:txBody>
      </p:sp>
      <p:sp>
        <p:nvSpPr>
          <p:cNvPr id="8" name="Text 5"/>
          <p:cNvSpPr/>
          <p:nvPr/>
        </p:nvSpPr>
        <p:spPr>
          <a:xfrm>
            <a:off x="5743932" y="3764994"/>
            <a:ext cx="3288857" cy="2666048"/>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same three functions are used to simulate the actual processing of individual customers in each lane: left_processing_customer(), central_processing_customer(), and right_processing_customer().</a:t>
            </a:r>
            <a:endParaRPr lang="en-US" sz="1750" dirty="0"/>
          </a:p>
        </p:txBody>
      </p:sp>
      <p:sp>
        <p:nvSpPr>
          <p:cNvPr id="9" name="Text 6"/>
          <p:cNvSpPr/>
          <p:nvPr/>
        </p:nvSpPr>
        <p:spPr>
          <a:xfrm>
            <a:off x="9449872" y="2848451"/>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Sequential Execution</a:t>
            </a:r>
            <a:endParaRPr lang="en-US" sz="2187" dirty="0"/>
          </a:p>
        </p:txBody>
      </p:sp>
      <p:sp>
        <p:nvSpPr>
          <p:cNvPr id="10" name="Text 7"/>
          <p:cNvSpPr/>
          <p:nvPr/>
        </p:nvSpPr>
        <p:spPr>
          <a:xfrm>
            <a:off x="9449872" y="3417808"/>
            <a:ext cx="3156347" cy="1999536"/>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In the main part of the code, the checkout lane functions are called sequentially, one after another, passing the corresponding customer lists as arguments.</a:t>
            </a:r>
            <a:endParaRPr lang="en-US" sz="175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0383" y="1281464"/>
            <a:ext cx="9976329" cy="6033736"/>
          </a:xfrm>
          <a:prstGeom prst="rect">
            <a:avLst/>
          </a:prstGeom>
        </p:spPr>
      </p:pic>
      <p:pic>
        <p:nvPicPr>
          <p:cNvPr id="4" name="Picture 3"/>
          <p:cNvPicPr>
            <a:picLocks noChangeAspect="1"/>
          </p:cNvPicPr>
          <p:nvPr/>
        </p:nvPicPr>
        <p:blipFill>
          <a:blip r:embed="rId3"/>
          <a:stretch>
            <a:fillRect/>
          </a:stretch>
        </p:blipFill>
        <p:spPr>
          <a:xfrm>
            <a:off x="5026555" y="3996267"/>
            <a:ext cx="9603845" cy="3635447"/>
          </a:xfrm>
          <a:prstGeom prst="rect">
            <a:avLst/>
          </a:prstGeom>
        </p:spPr>
      </p:pic>
      <p:sp>
        <p:nvSpPr>
          <p:cNvPr id="5" name="Down Arrow 4"/>
          <p:cNvSpPr/>
          <p:nvPr/>
        </p:nvSpPr>
        <p:spPr>
          <a:xfrm>
            <a:off x="12716933" y="2658533"/>
            <a:ext cx="355600" cy="13377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5"/>
          <p:cNvSpPr/>
          <p:nvPr/>
        </p:nvSpPr>
        <p:spPr>
          <a:xfrm>
            <a:off x="4893733" y="474133"/>
            <a:ext cx="372534" cy="696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490133" y="474133"/>
            <a:ext cx="3674534" cy="369332"/>
          </a:xfrm>
          <a:prstGeom prst="rect">
            <a:avLst/>
          </a:prstGeom>
          <a:noFill/>
        </p:spPr>
        <p:txBody>
          <a:bodyPr wrap="square" rtlCol="0">
            <a:spAutoFit/>
          </a:bodyPr>
          <a:lstStyle/>
          <a:p>
            <a:r>
              <a:rPr lang="en-GB" dirty="0" smtClean="0"/>
              <a:t>Parallel Execution</a:t>
            </a:r>
            <a:endParaRPr lang="en-GB" dirty="0"/>
          </a:p>
        </p:txBody>
      </p:sp>
      <p:sp>
        <p:nvSpPr>
          <p:cNvPr id="8" name="TextBox 7"/>
          <p:cNvSpPr txBox="1"/>
          <p:nvPr/>
        </p:nvSpPr>
        <p:spPr>
          <a:xfrm>
            <a:off x="12022667" y="2147332"/>
            <a:ext cx="2387600" cy="369332"/>
          </a:xfrm>
          <a:prstGeom prst="rect">
            <a:avLst/>
          </a:prstGeom>
          <a:noFill/>
        </p:spPr>
        <p:txBody>
          <a:bodyPr wrap="square" rtlCol="0">
            <a:spAutoFit/>
          </a:bodyPr>
          <a:lstStyle/>
          <a:p>
            <a:r>
              <a:rPr lang="en-GB" dirty="0" smtClean="0"/>
              <a:t>Serial Execution</a:t>
            </a:r>
            <a:endParaRPr lang="en-GB" dirty="0"/>
          </a:p>
        </p:txBody>
      </p:sp>
    </p:spTree>
    <p:extLst>
      <p:ext uri="{BB962C8B-B14F-4D97-AF65-F5344CB8AC3E}">
        <p14:creationId xmlns:p14="http://schemas.microsoft.com/office/powerpoint/2010/main" val="169815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42923"/>
            <a:ext cx="14630400" cy="8229600"/>
          </a:xfrm>
          <a:prstGeom prst="rect">
            <a:avLst/>
          </a:prstGeom>
        </p:spPr>
      </p:pic>
      <p:sp>
        <p:nvSpPr>
          <p:cNvPr id="3" name="Shape 0"/>
          <p:cNvSpPr/>
          <p:nvPr/>
        </p:nvSpPr>
        <p:spPr>
          <a:xfrm>
            <a:off x="0" y="42923"/>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smtClean="0">
                <a:solidFill>
                  <a:srgbClr val="5B5F72"/>
                </a:solidFill>
                <a:latin typeface="Instrument Sans" pitchFamily="34" charset="0"/>
                <a:ea typeface="Instrument Sans" pitchFamily="34" charset="-122"/>
                <a:cs typeface="Instrument Sans" pitchFamily="34" charset="-120"/>
              </a:rPr>
              <a:t>Serial </a:t>
            </a:r>
            <a:r>
              <a:rPr lang="en-US" sz="4090" b="1" dirty="0">
                <a:solidFill>
                  <a:srgbClr val="5B5F72"/>
                </a:solidFill>
                <a:latin typeface="Instrument Sans" pitchFamily="34" charset="0"/>
                <a:ea typeface="Instrument Sans" pitchFamily="34" charset="-122"/>
                <a:cs typeface="Instrument Sans" pitchFamily="34" charset="-120"/>
              </a:rPr>
              <a:t>Computing </a:t>
            </a:r>
            <a:r>
              <a:rPr lang="en-GB" sz="4090" b="1" dirty="0" smtClean="0">
                <a:solidFill>
                  <a:srgbClr val="5B5F72"/>
                </a:solidFill>
                <a:latin typeface="Instrument Sans" pitchFamily="34" charset="0"/>
                <a:ea typeface="Instrument Sans" pitchFamily="34" charset="-122"/>
                <a:cs typeface="Instrument Sans" pitchFamily="34" charset="-120"/>
              </a:rPr>
              <a:t>Output</a:t>
            </a:r>
            <a:endParaRPr lang="en-GB" sz="4090" dirty="0"/>
          </a:p>
        </p:txBody>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endParaRPr lang="en-US" sz="2454" dirty="0"/>
          </a:p>
        </p:txBody>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endParaRPr lang="en-US" sz="2454" dirty="0"/>
          </a:p>
        </p:txBody>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endParaRPr lang="en-US" sz="2454" dirty="0"/>
          </a:p>
        </p:txBody>
      </p:sp>
      <p:sp>
        <p:nvSpPr>
          <p:cNvPr id="11" name="Text 11"/>
          <p:cNvSpPr/>
          <p:nvPr/>
        </p:nvSpPr>
        <p:spPr>
          <a:xfrm>
            <a:off x="10329714" y="1176636"/>
            <a:ext cx="3906917" cy="324564"/>
          </a:xfrm>
          <a:prstGeom prst="rect">
            <a:avLst/>
          </a:prstGeom>
          <a:noFill/>
          <a:ln/>
        </p:spPr>
        <p:txBody>
          <a:bodyPr wrap="none" rtlCol="0" anchor="t"/>
          <a:lstStyle/>
          <a:p>
            <a:pPr marL="0" indent="0" algn="l">
              <a:lnSpc>
                <a:spcPts val="2556"/>
              </a:lnSpc>
              <a:buNone/>
            </a:pPr>
            <a:r>
              <a:rPr lang="en-US" sz="2045" b="1" dirty="0" smtClean="0">
                <a:solidFill>
                  <a:srgbClr val="5B5F71"/>
                </a:solidFill>
                <a:latin typeface="Instrument Sans" pitchFamily="34" charset="0"/>
                <a:ea typeface="Instrument Sans" pitchFamily="34" charset="-122"/>
                <a:cs typeface="Instrument Sans" pitchFamily="34" charset="-120"/>
              </a:rPr>
              <a:t>Execution</a:t>
            </a:r>
            <a:endParaRPr lang="en-US" sz="2045" dirty="0"/>
          </a:p>
        </p:txBody>
      </p:sp>
      <p:pic>
        <p:nvPicPr>
          <p:cNvPr id="4" name="Picture 3"/>
          <p:cNvPicPr>
            <a:picLocks noChangeAspect="1"/>
          </p:cNvPicPr>
          <p:nvPr/>
        </p:nvPicPr>
        <p:blipFill>
          <a:blip r:embed="rId4"/>
          <a:stretch>
            <a:fillRect/>
          </a:stretch>
        </p:blipFill>
        <p:spPr>
          <a:xfrm>
            <a:off x="1847665" y="1297459"/>
            <a:ext cx="8432729" cy="6225955"/>
          </a:xfrm>
          <a:prstGeom prst="rect">
            <a:avLst/>
          </a:prstGeom>
        </p:spPr>
      </p:pic>
    </p:spTree>
    <p:extLst>
      <p:ext uri="{BB962C8B-B14F-4D97-AF65-F5344CB8AC3E}">
        <p14:creationId xmlns:p14="http://schemas.microsoft.com/office/powerpoint/2010/main" val="3496995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13999"/>
            <a:ext cx="6766798"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Performance Comparison</a:t>
            </a:r>
            <a:endParaRPr lang="en-US" sz="4374" dirty="0"/>
          </a:p>
        </p:txBody>
      </p:sp>
      <p:sp>
        <p:nvSpPr>
          <p:cNvPr id="5" name="Shape 2"/>
          <p:cNvSpPr/>
          <p:nvPr/>
        </p:nvSpPr>
        <p:spPr>
          <a:xfrm>
            <a:off x="2037993" y="2902625"/>
            <a:ext cx="499943" cy="499943"/>
          </a:xfrm>
          <a:prstGeom prst="roundRect">
            <a:avLst>
              <a:gd name="adj" fmla="val 20000"/>
            </a:avLst>
          </a:prstGeom>
          <a:solidFill>
            <a:srgbClr val="E3E4E8"/>
          </a:solidFill>
          <a:ln w="7620">
            <a:solidFill>
              <a:srgbClr val="C9CACE"/>
            </a:solidFill>
            <a:prstDash val="solid"/>
          </a:ln>
        </p:spPr>
      </p:sp>
      <p:sp>
        <p:nvSpPr>
          <p:cNvPr id="6" name="Text 3"/>
          <p:cNvSpPr/>
          <p:nvPr/>
        </p:nvSpPr>
        <p:spPr>
          <a:xfrm>
            <a:off x="2223373" y="2944297"/>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2902625"/>
            <a:ext cx="264795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Parallel Advantages</a:t>
            </a:r>
            <a:endParaRPr lang="en-US" sz="2187" dirty="0"/>
          </a:p>
        </p:txBody>
      </p:sp>
      <p:sp>
        <p:nvSpPr>
          <p:cNvPr id="8" name="Text 5"/>
          <p:cNvSpPr/>
          <p:nvPr/>
        </p:nvSpPr>
        <p:spPr>
          <a:xfrm>
            <a:off x="2760107" y="3383042"/>
            <a:ext cx="2647950" cy="2999303"/>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parallel version leverages multiple processes running concurrently, potentially leading to faster execution times, especially on systems with multiple CPU cores or processors.</a:t>
            </a:r>
            <a:endParaRPr lang="en-US" sz="1750" dirty="0"/>
          </a:p>
        </p:txBody>
      </p:sp>
      <p:sp>
        <p:nvSpPr>
          <p:cNvPr id="9" name="Shape 6"/>
          <p:cNvSpPr/>
          <p:nvPr/>
        </p:nvSpPr>
        <p:spPr>
          <a:xfrm>
            <a:off x="5630228" y="2902625"/>
            <a:ext cx="499943" cy="499943"/>
          </a:xfrm>
          <a:prstGeom prst="roundRect">
            <a:avLst>
              <a:gd name="adj" fmla="val 20000"/>
            </a:avLst>
          </a:prstGeom>
          <a:solidFill>
            <a:srgbClr val="E3E4E8"/>
          </a:solidFill>
          <a:ln w="7620">
            <a:solidFill>
              <a:srgbClr val="C9CACE"/>
            </a:solidFill>
            <a:prstDash val="solid"/>
          </a:ln>
        </p:spPr>
      </p:sp>
      <p:sp>
        <p:nvSpPr>
          <p:cNvPr id="10" name="Text 7"/>
          <p:cNvSpPr/>
          <p:nvPr/>
        </p:nvSpPr>
        <p:spPr>
          <a:xfrm>
            <a:off x="5787271" y="2944297"/>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6352342" y="2902625"/>
            <a:ext cx="264795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Factors to Consider</a:t>
            </a:r>
            <a:endParaRPr lang="en-US" sz="2187" dirty="0"/>
          </a:p>
        </p:txBody>
      </p:sp>
      <p:sp>
        <p:nvSpPr>
          <p:cNvPr id="12" name="Text 9"/>
          <p:cNvSpPr/>
          <p:nvPr/>
        </p:nvSpPr>
        <p:spPr>
          <a:xfrm>
            <a:off x="6352342" y="3383042"/>
            <a:ext cx="2647950" cy="3332559"/>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performance gain from parallelization may be affected by the number of available CPU cores, the workload distribution among processes, and the overhead associated with process creation and communication.</a:t>
            </a:r>
            <a:endParaRPr lang="en-US" sz="1750" dirty="0"/>
          </a:p>
        </p:txBody>
      </p:sp>
      <p:sp>
        <p:nvSpPr>
          <p:cNvPr id="13" name="Shape 10"/>
          <p:cNvSpPr/>
          <p:nvPr/>
        </p:nvSpPr>
        <p:spPr>
          <a:xfrm>
            <a:off x="9222462" y="2902625"/>
            <a:ext cx="499943" cy="499943"/>
          </a:xfrm>
          <a:prstGeom prst="roundRect">
            <a:avLst>
              <a:gd name="adj" fmla="val 20000"/>
            </a:avLst>
          </a:prstGeom>
          <a:solidFill>
            <a:srgbClr val="E3E4E8"/>
          </a:solidFill>
          <a:ln w="7620">
            <a:solidFill>
              <a:srgbClr val="C9CACE"/>
            </a:solidFill>
            <a:prstDash val="solid"/>
          </a:ln>
        </p:spPr>
      </p:sp>
      <p:sp>
        <p:nvSpPr>
          <p:cNvPr id="14" name="Text 11"/>
          <p:cNvSpPr/>
          <p:nvPr/>
        </p:nvSpPr>
        <p:spPr>
          <a:xfrm>
            <a:off x="9375934" y="2944297"/>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9944576" y="2902625"/>
            <a:ext cx="2647950" cy="694373"/>
          </a:xfrm>
          <a:prstGeom prst="rect">
            <a:avLst/>
          </a:prstGeom>
          <a:noFill/>
          <a:ln/>
        </p:spPr>
        <p:txBody>
          <a:bodyPr wrap="squar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Theoretical Comparison</a:t>
            </a:r>
            <a:endParaRPr lang="en-US" sz="2187" dirty="0"/>
          </a:p>
        </p:txBody>
      </p:sp>
      <p:sp>
        <p:nvSpPr>
          <p:cNvPr id="16" name="Text 13"/>
          <p:cNvSpPr/>
          <p:nvPr/>
        </p:nvSpPr>
        <p:spPr>
          <a:xfrm>
            <a:off x="9944576" y="3730228"/>
            <a:ext cx="2647950" cy="233279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Assuming it takes five seconds to process a customer, the parallel processing of fifteen customers would be substantially faster than the serial approach.</a:t>
            </a:r>
            <a:endParaRPr lang="en-US" sz="17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615327"/>
            <a:ext cx="5987534"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Runtime Measurement</a:t>
            </a:r>
            <a:endParaRPr lang="en-US" sz="4374" dirty="0"/>
          </a:p>
        </p:txBody>
      </p:sp>
      <p:sp>
        <p:nvSpPr>
          <p:cNvPr id="5" name="Shape 2"/>
          <p:cNvSpPr/>
          <p:nvPr/>
        </p:nvSpPr>
        <p:spPr>
          <a:xfrm>
            <a:off x="2037993" y="3754041"/>
            <a:ext cx="10554414" cy="1860113"/>
          </a:xfrm>
          <a:prstGeom prst="roundRect">
            <a:avLst>
              <a:gd name="adj" fmla="val 5375"/>
            </a:avLst>
          </a:prstGeom>
          <a:noFill/>
          <a:ln w="7620">
            <a:solidFill>
              <a:srgbClr val="000000">
                <a:alpha val="8000"/>
              </a:srgbClr>
            </a:solidFill>
            <a:prstDash val="solid"/>
          </a:ln>
        </p:spPr>
      </p:sp>
      <p:sp>
        <p:nvSpPr>
          <p:cNvPr id="6" name="Shape 3"/>
          <p:cNvSpPr/>
          <p:nvPr/>
        </p:nvSpPr>
        <p:spPr>
          <a:xfrm>
            <a:off x="2045613" y="3761661"/>
            <a:ext cx="10539174" cy="614958"/>
          </a:xfrm>
          <a:prstGeom prst="rect">
            <a:avLst/>
          </a:prstGeom>
          <a:solidFill>
            <a:srgbClr val="FFFFFF">
              <a:alpha val="4000"/>
            </a:srgbClr>
          </a:solidFill>
          <a:ln/>
        </p:spPr>
      </p:sp>
      <p:sp>
        <p:nvSpPr>
          <p:cNvPr id="7" name="Text 4"/>
          <p:cNvSpPr/>
          <p:nvPr/>
        </p:nvSpPr>
        <p:spPr>
          <a:xfrm>
            <a:off x="2267783" y="3902512"/>
            <a:ext cx="4821436" cy="333256"/>
          </a:xfrm>
          <a:prstGeom prst="rect">
            <a:avLst/>
          </a:prstGeom>
          <a:noFill/>
          <a:ln/>
        </p:spPr>
        <p:txBody>
          <a:bodyPr wrap="non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Parallel Processing Time</a:t>
            </a:r>
            <a:endParaRPr lang="en-US" sz="1750" dirty="0"/>
          </a:p>
        </p:txBody>
      </p:sp>
      <p:sp>
        <p:nvSpPr>
          <p:cNvPr id="8" name="Text 5"/>
          <p:cNvSpPr/>
          <p:nvPr/>
        </p:nvSpPr>
        <p:spPr>
          <a:xfrm>
            <a:off x="7541181" y="3902512"/>
            <a:ext cx="4821436" cy="333256"/>
          </a:xfrm>
          <a:prstGeom prst="rect">
            <a:avLst/>
          </a:prstGeom>
          <a:noFill/>
          <a:ln/>
        </p:spPr>
        <p:txBody>
          <a:bodyPr wrap="non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Substantially </a:t>
            </a:r>
            <a:r>
              <a:rPr lang="en-US" sz="1750" dirty="0" smtClean="0">
                <a:solidFill>
                  <a:srgbClr val="5B5F71"/>
                </a:solidFill>
                <a:latin typeface="Instrument Sans" pitchFamily="34" charset="0"/>
                <a:ea typeface="Instrument Sans" pitchFamily="34" charset="-122"/>
                <a:cs typeface="Instrument Sans" pitchFamily="34" charset="-120"/>
              </a:rPr>
              <a:t>Reduced To 4 Seconds</a:t>
            </a:r>
            <a:endParaRPr lang="en-US" sz="1750" dirty="0"/>
          </a:p>
        </p:txBody>
      </p:sp>
      <p:sp>
        <p:nvSpPr>
          <p:cNvPr id="9" name="Shape 6"/>
          <p:cNvSpPr/>
          <p:nvPr/>
        </p:nvSpPr>
        <p:spPr>
          <a:xfrm>
            <a:off x="2045613" y="4376618"/>
            <a:ext cx="10539174" cy="614958"/>
          </a:xfrm>
          <a:prstGeom prst="rect">
            <a:avLst/>
          </a:prstGeom>
          <a:solidFill>
            <a:srgbClr val="000000">
              <a:alpha val="4000"/>
            </a:srgbClr>
          </a:solidFill>
          <a:ln/>
        </p:spPr>
      </p:sp>
      <p:sp>
        <p:nvSpPr>
          <p:cNvPr id="10" name="Text 7"/>
          <p:cNvSpPr/>
          <p:nvPr/>
        </p:nvSpPr>
        <p:spPr>
          <a:xfrm>
            <a:off x="2267783" y="4517469"/>
            <a:ext cx="4821436" cy="333256"/>
          </a:xfrm>
          <a:prstGeom prst="rect">
            <a:avLst/>
          </a:prstGeom>
          <a:noFill/>
          <a:ln/>
        </p:spPr>
        <p:txBody>
          <a:bodyPr wrap="non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Serial Processing Time</a:t>
            </a:r>
            <a:endParaRPr lang="en-US" sz="1750" dirty="0"/>
          </a:p>
        </p:txBody>
      </p:sp>
      <p:sp>
        <p:nvSpPr>
          <p:cNvPr id="11" name="Text 8"/>
          <p:cNvSpPr/>
          <p:nvPr/>
        </p:nvSpPr>
        <p:spPr>
          <a:xfrm>
            <a:off x="7541181" y="4517469"/>
            <a:ext cx="4821436" cy="333256"/>
          </a:xfrm>
          <a:prstGeom prst="rect">
            <a:avLst/>
          </a:prstGeom>
          <a:noFill/>
          <a:ln/>
        </p:spPr>
        <p:txBody>
          <a:bodyPr wrap="non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Approximately 15 Seconds</a:t>
            </a:r>
            <a:endParaRPr lang="en-US" sz="1750" dirty="0"/>
          </a:p>
        </p:txBody>
      </p:sp>
      <p:sp>
        <p:nvSpPr>
          <p:cNvPr id="12" name="Shape 9"/>
          <p:cNvSpPr/>
          <p:nvPr/>
        </p:nvSpPr>
        <p:spPr>
          <a:xfrm>
            <a:off x="2045613" y="4991576"/>
            <a:ext cx="10539174" cy="614958"/>
          </a:xfrm>
          <a:prstGeom prst="rect">
            <a:avLst/>
          </a:prstGeom>
          <a:solidFill>
            <a:srgbClr val="FFFFFF">
              <a:alpha val="4000"/>
            </a:srgbClr>
          </a:solidFill>
          <a:ln/>
        </p:spPr>
      </p:sp>
      <p:sp>
        <p:nvSpPr>
          <p:cNvPr id="13" name="Text 10"/>
          <p:cNvSpPr/>
          <p:nvPr/>
        </p:nvSpPr>
        <p:spPr>
          <a:xfrm>
            <a:off x="2267783" y="5132427"/>
            <a:ext cx="4821436" cy="333256"/>
          </a:xfrm>
          <a:prstGeom prst="rect">
            <a:avLst/>
          </a:prstGeom>
          <a:noFill/>
          <a:ln/>
        </p:spPr>
        <p:txBody>
          <a:bodyPr wrap="non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Performance Improvement</a:t>
            </a:r>
            <a:endParaRPr lang="en-US" sz="1750" dirty="0"/>
          </a:p>
        </p:txBody>
      </p:sp>
      <p:sp>
        <p:nvSpPr>
          <p:cNvPr id="14" name="Text 11"/>
          <p:cNvSpPr/>
          <p:nvPr/>
        </p:nvSpPr>
        <p:spPr>
          <a:xfrm>
            <a:off x="7541181" y="5132427"/>
            <a:ext cx="4821436" cy="333256"/>
          </a:xfrm>
          <a:prstGeom prst="rect">
            <a:avLst/>
          </a:prstGeom>
          <a:noFill/>
          <a:ln/>
        </p:spPr>
        <p:txBody>
          <a:bodyPr wrap="non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Significant</a:t>
            </a:r>
            <a:endParaRPr lang="en-US" sz="175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1062633"/>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Conclusion</a:t>
            </a:r>
            <a:endParaRPr lang="en-US" sz="4374" dirty="0"/>
          </a:p>
        </p:txBody>
      </p:sp>
      <p:sp>
        <p:nvSpPr>
          <p:cNvPr id="7" name="Shape 3"/>
          <p:cNvSpPr/>
          <p:nvPr/>
        </p:nvSpPr>
        <p:spPr>
          <a:xfrm>
            <a:off x="2037993" y="2340173"/>
            <a:ext cx="499943" cy="499943"/>
          </a:xfrm>
          <a:prstGeom prst="roundRect">
            <a:avLst>
              <a:gd name="adj" fmla="val 20000"/>
            </a:avLst>
          </a:prstGeom>
          <a:solidFill>
            <a:srgbClr val="E3E4E8"/>
          </a:solidFill>
          <a:ln w="7620">
            <a:solidFill>
              <a:srgbClr val="C9CACE"/>
            </a:solidFill>
            <a:prstDash val="solid"/>
          </a:ln>
        </p:spPr>
      </p:sp>
      <p:sp>
        <p:nvSpPr>
          <p:cNvPr id="8" name="Text 4"/>
          <p:cNvSpPr/>
          <p:nvPr/>
        </p:nvSpPr>
        <p:spPr>
          <a:xfrm>
            <a:off x="2223373" y="2381845"/>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9" name="Text 5"/>
          <p:cNvSpPr/>
          <p:nvPr/>
        </p:nvSpPr>
        <p:spPr>
          <a:xfrm>
            <a:off x="2760107" y="2340173"/>
            <a:ext cx="264795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Parallel Simulation</a:t>
            </a:r>
            <a:endParaRPr lang="en-US" sz="2187" dirty="0"/>
          </a:p>
        </p:txBody>
      </p:sp>
      <p:sp>
        <p:nvSpPr>
          <p:cNvPr id="10" name="Text 6"/>
          <p:cNvSpPr/>
          <p:nvPr/>
        </p:nvSpPr>
        <p:spPr>
          <a:xfrm>
            <a:off x="2760107" y="2820591"/>
            <a:ext cx="2647950" cy="2666048"/>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parallel checkout simulation demonstrates the use of Python's multiprocessing module to achieve concurrent execution of tasks, simulating multiple checkout lanes in a store.</a:t>
            </a:r>
            <a:endParaRPr lang="en-US" sz="1750" dirty="0"/>
          </a:p>
        </p:txBody>
      </p:sp>
      <p:sp>
        <p:nvSpPr>
          <p:cNvPr id="11" name="Shape 7"/>
          <p:cNvSpPr/>
          <p:nvPr/>
        </p:nvSpPr>
        <p:spPr>
          <a:xfrm>
            <a:off x="5630228" y="2340173"/>
            <a:ext cx="499943" cy="499943"/>
          </a:xfrm>
          <a:prstGeom prst="roundRect">
            <a:avLst>
              <a:gd name="adj" fmla="val 20000"/>
            </a:avLst>
          </a:prstGeom>
          <a:solidFill>
            <a:srgbClr val="E3E4E8"/>
          </a:solidFill>
          <a:ln w="7620">
            <a:solidFill>
              <a:srgbClr val="C9CACE"/>
            </a:solidFill>
            <a:prstDash val="solid"/>
          </a:ln>
        </p:spPr>
      </p:sp>
      <p:sp>
        <p:nvSpPr>
          <p:cNvPr id="12" name="Text 8"/>
          <p:cNvSpPr/>
          <p:nvPr/>
        </p:nvSpPr>
        <p:spPr>
          <a:xfrm>
            <a:off x="5787271" y="2381845"/>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3" name="Text 9"/>
          <p:cNvSpPr/>
          <p:nvPr/>
        </p:nvSpPr>
        <p:spPr>
          <a:xfrm>
            <a:off x="6352342" y="2340173"/>
            <a:ext cx="2647950" cy="694373"/>
          </a:xfrm>
          <a:prstGeom prst="rect">
            <a:avLst/>
          </a:prstGeom>
          <a:noFill/>
          <a:ln/>
        </p:spPr>
        <p:txBody>
          <a:bodyPr wrap="squar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Performance Comparison</a:t>
            </a:r>
            <a:endParaRPr lang="en-US" sz="2187" dirty="0"/>
          </a:p>
        </p:txBody>
      </p:sp>
      <p:sp>
        <p:nvSpPr>
          <p:cNvPr id="14" name="Text 10"/>
          <p:cNvSpPr/>
          <p:nvPr/>
        </p:nvSpPr>
        <p:spPr>
          <a:xfrm>
            <a:off x="6352342" y="3167777"/>
            <a:ext cx="2647950" cy="2666048"/>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By comparing the performance of the parallel and serial versions, the potential benefits of parallelization for this use case can be observed, such as reduced processing time.</a:t>
            </a:r>
            <a:endParaRPr lang="en-US" sz="1750" dirty="0"/>
          </a:p>
        </p:txBody>
      </p:sp>
      <p:sp>
        <p:nvSpPr>
          <p:cNvPr id="15" name="Shape 11"/>
          <p:cNvSpPr/>
          <p:nvPr/>
        </p:nvSpPr>
        <p:spPr>
          <a:xfrm>
            <a:off x="9222462" y="2340173"/>
            <a:ext cx="499943" cy="499943"/>
          </a:xfrm>
          <a:prstGeom prst="roundRect">
            <a:avLst>
              <a:gd name="adj" fmla="val 20000"/>
            </a:avLst>
          </a:prstGeom>
          <a:solidFill>
            <a:srgbClr val="E3E4E8"/>
          </a:solidFill>
          <a:ln w="7620">
            <a:solidFill>
              <a:srgbClr val="C9CACE"/>
            </a:solidFill>
            <a:prstDash val="solid"/>
          </a:ln>
        </p:spPr>
      </p:sp>
      <p:sp>
        <p:nvSpPr>
          <p:cNvPr id="16" name="Text 12"/>
          <p:cNvSpPr/>
          <p:nvPr/>
        </p:nvSpPr>
        <p:spPr>
          <a:xfrm>
            <a:off x="9375934" y="2381845"/>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7" name="Text 13"/>
          <p:cNvSpPr/>
          <p:nvPr/>
        </p:nvSpPr>
        <p:spPr>
          <a:xfrm>
            <a:off x="9944576" y="2340173"/>
            <a:ext cx="2647950" cy="694373"/>
          </a:xfrm>
          <a:prstGeom prst="rect">
            <a:avLst/>
          </a:prstGeom>
          <a:noFill/>
          <a:ln/>
        </p:spPr>
        <p:txBody>
          <a:bodyPr wrap="squar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Future Improvements</a:t>
            </a:r>
            <a:endParaRPr lang="en-US" sz="2187" dirty="0"/>
          </a:p>
        </p:txBody>
      </p:sp>
      <p:sp>
        <p:nvSpPr>
          <p:cNvPr id="18" name="Text 14"/>
          <p:cNvSpPr/>
          <p:nvPr/>
        </p:nvSpPr>
        <p:spPr>
          <a:xfrm>
            <a:off x="9944576" y="3167777"/>
            <a:ext cx="2647950" cy="3999071"/>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Future work could include exploring different workload distributions, optimizing the process creation and communication overhead, and investigating the scalability of the parallel approach with varying numbers of checkout lanes and customers.</a:t>
            </a: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6" name="Text 2"/>
          <p:cNvSpPr/>
          <p:nvPr/>
        </p:nvSpPr>
        <p:spPr>
          <a:xfrm>
            <a:off x="3113902" y="5413037"/>
            <a:ext cx="9156357" cy="2802925"/>
          </a:xfrm>
          <a:prstGeom prst="rect">
            <a:avLst/>
          </a:prstGeom>
          <a:noFill/>
          <a:ln/>
        </p:spPr>
        <p:txBody>
          <a:bodyPr wrap="square" rtlCol="0" anchor="t"/>
          <a:lstStyle/>
          <a:p>
            <a:pPr marL="0" indent="0">
              <a:lnSpc>
                <a:spcPts val="2584"/>
              </a:lnSpc>
              <a:buNone/>
            </a:pPr>
            <a:r>
              <a:rPr lang="en-US" sz="1722" dirty="0">
                <a:solidFill>
                  <a:srgbClr val="5B5F71"/>
                </a:solidFill>
                <a:latin typeface="Instrument Sans" pitchFamily="34" charset="0"/>
                <a:ea typeface="Instrument Sans" pitchFamily="34" charset="-122"/>
                <a:cs typeface="Instrument Sans" pitchFamily="34" charset="-120"/>
              </a:rPr>
              <a:t>This presentation explores the implementation of a parallel computing approach to simulate the checkout process in a supermarket. By leveraging Python's multiprocessing module, the simulation creates separate processes for different checkout lanes, including self-checkout, traditional cashier, and a 15-item express lane. The goal is to illustrate the benefits, costs, and limitations of implementing parallel computing in this context.</a:t>
            </a:r>
            <a:endParaRPr lang="en-US" sz="1722" dirty="0"/>
          </a:p>
        </p:txBody>
      </p:sp>
      <p:sp>
        <p:nvSpPr>
          <p:cNvPr id="7" name="Shape 3"/>
          <p:cNvSpPr/>
          <p:nvPr/>
        </p:nvSpPr>
        <p:spPr>
          <a:xfrm>
            <a:off x="6306622" y="6318171"/>
            <a:ext cx="349925" cy="349925"/>
          </a:xfrm>
          <a:prstGeom prst="roundRect">
            <a:avLst>
              <a:gd name="adj" fmla="val 26128701"/>
            </a:avLst>
          </a:prstGeom>
          <a:noFill/>
          <a:ln w="7620">
            <a:solidFill>
              <a:srgbClr val="FFFFFF"/>
            </a:solidFill>
            <a:prstDash val="solid"/>
          </a:ln>
        </p:spPr>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6910" t="7499" r="3794" b="34028"/>
          <a:stretch/>
        </p:blipFill>
        <p:spPr>
          <a:xfrm>
            <a:off x="4918186" y="559266"/>
            <a:ext cx="5993027" cy="4027119"/>
          </a:xfrm>
          <a:prstGeom prst="rect">
            <a:avLst/>
          </a:prstGeom>
        </p:spPr>
      </p:pic>
    </p:spTree>
    <p:extLst>
      <p:ext uri="{BB962C8B-B14F-4D97-AF65-F5344CB8AC3E}">
        <p14:creationId xmlns:p14="http://schemas.microsoft.com/office/powerpoint/2010/main" val="2871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65280"/>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a:solidFill>
                  <a:srgbClr val="5B5F72"/>
                </a:solidFill>
                <a:latin typeface="Instrument Sans" pitchFamily="34" charset="0"/>
                <a:ea typeface="Instrument Sans" pitchFamily="34" charset="-122"/>
                <a:cs typeface="Instrument Sans" pitchFamily="34" charset="-120"/>
              </a:rPr>
              <a:t>Parallel Computing Approach</a:t>
            </a:r>
            <a:endParaRPr lang="en-US" sz="4090" dirty="0"/>
          </a:p>
        </p:txBody>
      </p:sp>
      <p:sp>
        <p:nvSpPr>
          <p:cNvPr id="6" name="Shape 2"/>
          <p:cNvSpPr/>
          <p:nvPr/>
        </p:nvSpPr>
        <p:spPr>
          <a:xfrm>
            <a:off x="2738058" y="1488222"/>
            <a:ext cx="41553" cy="6125647"/>
          </a:xfrm>
          <a:prstGeom prst="roundRect">
            <a:avLst>
              <a:gd name="adj" fmla="val 225005"/>
            </a:avLst>
          </a:prstGeom>
          <a:solidFill>
            <a:srgbClr val="C9CACE"/>
          </a:solidFill>
          <a:ln/>
        </p:spPr>
      </p:sp>
      <p:sp>
        <p:nvSpPr>
          <p:cNvPr id="7" name="Shape 3"/>
          <p:cNvSpPr/>
          <p:nvPr/>
        </p:nvSpPr>
        <p:spPr>
          <a:xfrm>
            <a:off x="2992494" y="1934885"/>
            <a:ext cx="727115" cy="41553"/>
          </a:xfrm>
          <a:prstGeom prst="roundRect">
            <a:avLst>
              <a:gd name="adj" fmla="val 225005"/>
            </a:avLst>
          </a:prstGeom>
          <a:solidFill>
            <a:srgbClr val="C9CACE"/>
          </a:solidFill>
          <a:ln/>
        </p:spPr>
      </p:sp>
      <p:sp>
        <p:nvSpPr>
          <p:cNvPr id="8" name="Shape 4"/>
          <p:cNvSpPr/>
          <p:nvPr/>
        </p:nvSpPr>
        <p:spPr>
          <a:xfrm>
            <a:off x="2525055" y="2179142"/>
            <a:ext cx="467439" cy="467439"/>
          </a:xfrm>
          <a:prstGeom prst="roundRect">
            <a:avLst>
              <a:gd name="adj" fmla="val 20002"/>
            </a:avLst>
          </a:prstGeom>
          <a:solidFill>
            <a:srgbClr val="E3E4E8"/>
          </a:solidFill>
          <a:ln w="7620">
            <a:solidFill>
              <a:srgbClr val="C9CACE"/>
            </a:solidFill>
            <a:prstDash val="solid"/>
          </a:ln>
        </p:spPr>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r>
              <a:rPr lang="en-US" sz="2454" b="1" dirty="0">
                <a:solidFill>
                  <a:srgbClr val="5B5F71"/>
                </a:solidFill>
                <a:latin typeface="Instrument Sans" pitchFamily="34" charset="0"/>
                <a:ea typeface="Instrument Sans" pitchFamily="34" charset="-122"/>
                <a:cs typeface="Instrument Sans" pitchFamily="34" charset="-120"/>
              </a:rPr>
              <a:t>1</a:t>
            </a:r>
            <a:endParaRPr lang="en-US" sz="2454" dirty="0"/>
          </a:p>
        </p:txBody>
      </p:sp>
      <p:sp>
        <p:nvSpPr>
          <p:cNvPr id="10" name="Text 6"/>
          <p:cNvSpPr/>
          <p:nvPr/>
        </p:nvSpPr>
        <p:spPr>
          <a:xfrm>
            <a:off x="3901417" y="1695986"/>
            <a:ext cx="3111698" cy="324564"/>
          </a:xfrm>
          <a:prstGeom prst="rect">
            <a:avLst/>
          </a:prstGeom>
          <a:noFill/>
          <a:ln/>
        </p:spPr>
        <p:txBody>
          <a:bodyPr wrap="none" rtlCol="0" anchor="t"/>
          <a:lstStyle/>
          <a:p>
            <a:pPr marL="0" indent="0" algn="l">
              <a:lnSpc>
                <a:spcPts val="2556"/>
              </a:lnSpc>
              <a:buNone/>
            </a:pPr>
            <a:r>
              <a:rPr lang="en-US" sz="2045" b="1" dirty="0">
                <a:solidFill>
                  <a:srgbClr val="5B5F71"/>
                </a:solidFill>
                <a:latin typeface="Instrument Sans" pitchFamily="34" charset="0"/>
                <a:ea typeface="Instrument Sans" pitchFamily="34" charset="-122"/>
                <a:cs typeface="Instrument Sans" pitchFamily="34" charset="-120"/>
              </a:rPr>
              <a:t>Checkout Lane Functions</a:t>
            </a:r>
            <a:endParaRPr lang="en-US" sz="2045" dirty="0"/>
          </a:p>
        </p:txBody>
      </p:sp>
      <p:sp>
        <p:nvSpPr>
          <p:cNvPr id="11" name="Text 7"/>
          <p:cNvSpPr/>
          <p:nvPr/>
        </p:nvSpPr>
        <p:spPr>
          <a:xfrm>
            <a:off x="3901417" y="2145209"/>
            <a:ext cx="7960519" cy="934760"/>
          </a:xfrm>
          <a:prstGeom prst="rect">
            <a:avLst/>
          </a:prstGeom>
          <a:noFill/>
          <a:ln/>
        </p:spPr>
        <p:txBody>
          <a:bodyPr wrap="square" rtlCol="0" anchor="t"/>
          <a:lstStyle/>
          <a:p>
            <a:pPr marL="0" indent="0" algn="l">
              <a:lnSpc>
                <a:spcPts val="2454"/>
              </a:lnSpc>
              <a:buNone/>
            </a:pPr>
            <a:r>
              <a:rPr lang="en-US" sz="1636" dirty="0">
                <a:solidFill>
                  <a:srgbClr val="5B5F71"/>
                </a:solidFill>
                <a:latin typeface="Instrument Sans" pitchFamily="34" charset="0"/>
                <a:ea typeface="Instrument Sans" pitchFamily="34" charset="-122"/>
                <a:cs typeface="Instrument Sans" pitchFamily="34" charset="-120"/>
              </a:rPr>
              <a:t>The code defines three main functions to simulate the processing of customers in each checkout lane: self_checkout_cashier(), traditional_cashier(), and fifteen_item_cashier().</a:t>
            </a:r>
            <a:endParaRPr lang="en-US" sz="1636" dirty="0"/>
          </a:p>
        </p:txBody>
      </p:sp>
      <p:sp>
        <p:nvSpPr>
          <p:cNvPr id="12" name="Shape 8"/>
          <p:cNvSpPr/>
          <p:nvPr/>
        </p:nvSpPr>
        <p:spPr>
          <a:xfrm>
            <a:off x="2992494" y="3942160"/>
            <a:ext cx="727115" cy="41553"/>
          </a:xfrm>
          <a:prstGeom prst="roundRect">
            <a:avLst>
              <a:gd name="adj" fmla="val 225005"/>
            </a:avLst>
          </a:prstGeom>
          <a:solidFill>
            <a:srgbClr val="C9CACE"/>
          </a:solidFill>
          <a:ln/>
        </p:spPr>
      </p:sp>
      <p:sp>
        <p:nvSpPr>
          <p:cNvPr id="13" name="Shape 9"/>
          <p:cNvSpPr/>
          <p:nvPr/>
        </p:nvSpPr>
        <p:spPr>
          <a:xfrm>
            <a:off x="2525055" y="3729217"/>
            <a:ext cx="467439" cy="467439"/>
          </a:xfrm>
          <a:prstGeom prst="roundRect">
            <a:avLst>
              <a:gd name="adj" fmla="val 20002"/>
            </a:avLst>
          </a:prstGeom>
          <a:solidFill>
            <a:srgbClr val="E3E4E8"/>
          </a:solidFill>
          <a:ln w="7620">
            <a:solidFill>
              <a:srgbClr val="C9CACE"/>
            </a:solidFill>
            <a:prstDash val="solid"/>
          </a:ln>
        </p:spPr>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r>
              <a:rPr lang="en-US" sz="2454" b="1" dirty="0">
                <a:solidFill>
                  <a:srgbClr val="5B5F71"/>
                </a:solidFill>
                <a:latin typeface="Instrument Sans" pitchFamily="34" charset="0"/>
                <a:ea typeface="Instrument Sans" pitchFamily="34" charset="-122"/>
                <a:cs typeface="Instrument Sans" pitchFamily="34" charset="-120"/>
              </a:rPr>
              <a:t>2</a:t>
            </a:r>
            <a:endParaRPr lang="en-US" sz="2454" dirty="0"/>
          </a:p>
        </p:txBody>
      </p:sp>
      <p:sp>
        <p:nvSpPr>
          <p:cNvPr id="15" name="Text 11"/>
          <p:cNvSpPr/>
          <p:nvPr/>
        </p:nvSpPr>
        <p:spPr>
          <a:xfrm>
            <a:off x="3901417" y="3703261"/>
            <a:ext cx="3906917" cy="324564"/>
          </a:xfrm>
          <a:prstGeom prst="rect">
            <a:avLst/>
          </a:prstGeom>
          <a:noFill/>
          <a:ln/>
        </p:spPr>
        <p:txBody>
          <a:bodyPr wrap="none" rtlCol="0" anchor="t"/>
          <a:lstStyle/>
          <a:p>
            <a:pPr marL="0" indent="0" algn="l">
              <a:lnSpc>
                <a:spcPts val="2556"/>
              </a:lnSpc>
              <a:buNone/>
            </a:pPr>
            <a:r>
              <a:rPr lang="en-US" sz="2045" b="1" dirty="0">
                <a:solidFill>
                  <a:srgbClr val="5B5F71"/>
                </a:solidFill>
                <a:latin typeface="Instrument Sans" pitchFamily="34" charset="0"/>
                <a:ea typeface="Instrument Sans" pitchFamily="34" charset="-122"/>
                <a:cs typeface="Instrument Sans" pitchFamily="34" charset="-120"/>
              </a:rPr>
              <a:t>Customer Processing Functions</a:t>
            </a:r>
            <a:endParaRPr lang="en-US" sz="2045" dirty="0"/>
          </a:p>
        </p:txBody>
      </p:sp>
      <p:sp>
        <p:nvSpPr>
          <p:cNvPr id="16" name="Text 12"/>
          <p:cNvSpPr/>
          <p:nvPr/>
        </p:nvSpPr>
        <p:spPr>
          <a:xfrm>
            <a:off x="3901417" y="4152484"/>
            <a:ext cx="7960519" cy="934760"/>
          </a:xfrm>
          <a:prstGeom prst="rect">
            <a:avLst/>
          </a:prstGeom>
          <a:noFill/>
          <a:ln/>
        </p:spPr>
        <p:txBody>
          <a:bodyPr wrap="square" rtlCol="0" anchor="t"/>
          <a:lstStyle/>
          <a:p>
            <a:pPr marL="0" indent="0" algn="l">
              <a:lnSpc>
                <a:spcPts val="2454"/>
              </a:lnSpc>
              <a:buNone/>
            </a:pPr>
            <a:r>
              <a:rPr lang="en-US" sz="1636" dirty="0">
                <a:solidFill>
                  <a:srgbClr val="5B5F71"/>
                </a:solidFill>
                <a:latin typeface="Instrument Sans" pitchFamily="34" charset="0"/>
                <a:ea typeface="Instrument Sans" pitchFamily="34" charset="-122"/>
                <a:cs typeface="Instrument Sans" pitchFamily="34" charset="-120"/>
              </a:rPr>
              <a:t>Three additional functions are defined to simulate the actual processing of individual customers in each lane: left_processing_customer(), central_processing_customer(), and right_processing_customer().</a:t>
            </a:r>
            <a:endParaRPr lang="en-US" sz="1636" dirty="0"/>
          </a:p>
        </p:txBody>
      </p:sp>
      <p:sp>
        <p:nvSpPr>
          <p:cNvPr id="17" name="Shape 13"/>
          <p:cNvSpPr/>
          <p:nvPr/>
        </p:nvSpPr>
        <p:spPr>
          <a:xfrm>
            <a:off x="2992494" y="5949435"/>
            <a:ext cx="727115" cy="41553"/>
          </a:xfrm>
          <a:prstGeom prst="roundRect">
            <a:avLst>
              <a:gd name="adj" fmla="val 225005"/>
            </a:avLst>
          </a:prstGeom>
          <a:solidFill>
            <a:srgbClr val="C9CACE"/>
          </a:solidFill>
          <a:ln/>
        </p:spPr>
      </p:sp>
      <p:sp>
        <p:nvSpPr>
          <p:cNvPr id="18" name="Shape 14"/>
          <p:cNvSpPr/>
          <p:nvPr/>
        </p:nvSpPr>
        <p:spPr>
          <a:xfrm>
            <a:off x="2525055" y="5736491"/>
            <a:ext cx="467439" cy="467439"/>
          </a:xfrm>
          <a:prstGeom prst="roundRect">
            <a:avLst>
              <a:gd name="adj" fmla="val 20002"/>
            </a:avLst>
          </a:prstGeom>
          <a:solidFill>
            <a:srgbClr val="E3E4E8"/>
          </a:solidFill>
          <a:ln w="7620">
            <a:solidFill>
              <a:srgbClr val="C9CACE"/>
            </a:solidFill>
            <a:prstDash val="solid"/>
          </a:ln>
        </p:spPr>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r>
              <a:rPr lang="en-US" sz="2454" b="1" dirty="0">
                <a:solidFill>
                  <a:srgbClr val="5B5F71"/>
                </a:solidFill>
                <a:latin typeface="Instrument Sans" pitchFamily="34" charset="0"/>
                <a:ea typeface="Instrument Sans" pitchFamily="34" charset="-122"/>
                <a:cs typeface="Instrument Sans" pitchFamily="34" charset="-120"/>
              </a:rPr>
              <a:t>3</a:t>
            </a:r>
            <a:endParaRPr lang="en-US" sz="2454" dirty="0"/>
          </a:p>
        </p:txBody>
      </p:sp>
      <p:sp>
        <p:nvSpPr>
          <p:cNvPr id="20" name="Text 16"/>
          <p:cNvSpPr/>
          <p:nvPr/>
        </p:nvSpPr>
        <p:spPr>
          <a:xfrm>
            <a:off x="3901417" y="5710536"/>
            <a:ext cx="3887391" cy="324564"/>
          </a:xfrm>
          <a:prstGeom prst="rect">
            <a:avLst/>
          </a:prstGeom>
          <a:noFill/>
          <a:ln/>
        </p:spPr>
        <p:txBody>
          <a:bodyPr wrap="none" rtlCol="0" anchor="t"/>
          <a:lstStyle/>
          <a:p>
            <a:pPr marL="0" indent="0" algn="l">
              <a:lnSpc>
                <a:spcPts val="2556"/>
              </a:lnSpc>
              <a:buNone/>
            </a:pPr>
            <a:r>
              <a:rPr lang="en-US" sz="2045" b="1" dirty="0">
                <a:solidFill>
                  <a:srgbClr val="5B5F71"/>
                </a:solidFill>
                <a:latin typeface="Instrument Sans" pitchFamily="34" charset="0"/>
                <a:ea typeface="Instrument Sans" pitchFamily="34" charset="-122"/>
                <a:cs typeface="Instrument Sans" pitchFamily="34" charset="-120"/>
              </a:rPr>
              <a:t>Process Creation and Execution</a:t>
            </a:r>
            <a:endParaRPr lang="en-US" sz="2045" dirty="0"/>
          </a:p>
        </p:txBody>
      </p:sp>
      <p:sp>
        <p:nvSpPr>
          <p:cNvPr id="21" name="Text 17"/>
          <p:cNvSpPr/>
          <p:nvPr/>
        </p:nvSpPr>
        <p:spPr>
          <a:xfrm>
            <a:off x="3901417" y="6159759"/>
            <a:ext cx="7960519" cy="1246346"/>
          </a:xfrm>
          <a:prstGeom prst="rect">
            <a:avLst/>
          </a:prstGeom>
          <a:noFill/>
          <a:ln/>
        </p:spPr>
        <p:txBody>
          <a:bodyPr wrap="square" rtlCol="0" anchor="t"/>
          <a:lstStyle/>
          <a:p>
            <a:pPr marL="0" indent="0" algn="l">
              <a:lnSpc>
                <a:spcPts val="2454"/>
              </a:lnSpc>
              <a:buNone/>
            </a:pPr>
            <a:r>
              <a:rPr lang="en-US" sz="1636" dirty="0">
                <a:solidFill>
                  <a:srgbClr val="5B5F71"/>
                </a:solidFill>
                <a:latin typeface="Instrument Sans" pitchFamily="34" charset="0"/>
                <a:ea typeface="Instrument Sans" pitchFamily="34" charset="-122"/>
                <a:cs typeface="Instrument Sans" pitchFamily="34" charset="-120"/>
              </a:rPr>
              <a:t>The main part of the code creates separate multiprocessing.Process instances for each checkout lane, passing the corresponding function and customer list as arguments. These processes are then started concurrently and the main process waits for them to complete.</a:t>
            </a:r>
            <a:endParaRPr lang="en-US" sz="1636"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6076" y="0"/>
            <a:ext cx="14630400" cy="8229600"/>
          </a:xfrm>
          <a:prstGeom prst="rect">
            <a:avLst/>
          </a:prstGeom>
        </p:spPr>
      </p:pic>
      <p:sp>
        <p:nvSpPr>
          <p:cNvPr id="3" name="Shape 0"/>
          <p:cNvSpPr/>
          <p:nvPr/>
        </p:nvSpPr>
        <p:spPr>
          <a:xfrm>
            <a:off x="-18058" y="0"/>
            <a:ext cx="14630400" cy="8229600"/>
          </a:xfrm>
          <a:prstGeom prst="rect">
            <a:avLst/>
          </a:prstGeom>
          <a:solidFill>
            <a:srgbClr val="FFFFFF">
              <a:alpha val="75000"/>
            </a:srgbClr>
          </a:solidFill>
          <a:ln/>
        </p:spPr>
      </p:sp>
      <p:sp>
        <p:nvSpPr>
          <p:cNvPr id="5" name="Text 1"/>
          <p:cNvSpPr/>
          <p:nvPr/>
        </p:nvSpPr>
        <p:spPr>
          <a:xfrm>
            <a:off x="2966799" y="1216819"/>
            <a:ext cx="6655713"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Checkout Lane Functions</a:t>
            </a:r>
            <a:endParaRPr lang="en-US" sz="4374" dirty="0"/>
          </a:p>
        </p:txBody>
      </p:sp>
      <p:sp>
        <p:nvSpPr>
          <p:cNvPr id="6" name="Shape 2"/>
          <p:cNvSpPr/>
          <p:nvPr/>
        </p:nvSpPr>
        <p:spPr>
          <a:xfrm>
            <a:off x="2966799" y="2244447"/>
            <a:ext cx="4542115" cy="2606278"/>
          </a:xfrm>
          <a:prstGeom prst="roundRect">
            <a:avLst>
              <a:gd name="adj" fmla="val 3836"/>
            </a:avLst>
          </a:prstGeom>
          <a:solidFill>
            <a:srgbClr val="E3E4E8"/>
          </a:solidFill>
          <a:ln w="7620">
            <a:solidFill>
              <a:srgbClr val="C9CACE"/>
            </a:solidFill>
            <a:prstDash val="solid"/>
          </a:ln>
        </p:spPr>
      </p:sp>
      <p:sp>
        <p:nvSpPr>
          <p:cNvPr id="7" name="Text 3"/>
          <p:cNvSpPr/>
          <p:nvPr/>
        </p:nvSpPr>
        <p:spPr>
          <a:xfrm>
            <a:off x="3196590" y="2474238"/>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Self-Checkout</a:t>
            </a:r>
            <a:endParaRPr lang="en-US" sz="2187" dirty="0"/>
          </a:p>
        </p:txBody>
      </p:sp>
      <p:sp>
        <p:nvSpPr>
          <p:cNvPr id="8" name="Text 4"/>
          <p:cNvSpPr/>
          <p:nvPr/>
        </p:nvSpPr>
        <p:spPr>
          <a:xfrm>
            <a:off x="3196590" y="2954655"/>
            <a:ext cx="4082534" cy="1666280"/>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self_checkout_cashier() function simulates the processing of customers in the self-checkout lane, where customers can scan and pay for their items independently.</a:t>
            </a:r>
            <a:endParaRPr lang="en-US" sz="1750" dirty="0"/>
          </a:p>
        </p:txBody>
      </p:sp>
      <p:sp>
        <p:nvSpPr>
          <p:cNvPr id="9" name="Shape 5"/>
          <p:cNvSpPr/>
          <p:nvPr/>
        </p:nvSpPr>
        <p:spPr>
          <a:xfrm>
            <a:off x="7731085" y="2244447"/>
            <a:ext cx="4542115" cy="2606278"/>
          </a:xfrm>
          <a:prstGeom prst="roundRect">
            <a:avLst>
              <a:gd name="adj" fmla="val 3836"/>
            </a:avLst>
          </a:prstGeom>
          <a:solidFill>
            <a:srgbClr val="E3E4E8"/>
          </a:solidFill>
          <a:ln w="7620">
            <a:solidFill>
              <a:srgbClr val="C9CACE"/>
            </a:solidFill>
            <a:prstDash val="solid"/>
          </a:ln>
        </p:spPr>
      </p:sp>
      <p:sp>
        <p:nvSpPr>
          <p:cNvPr id="10" name="Text 6"/>
          <p:cNvSpPr/>
          <p:nvPr/>
        </p:nvSpPr>
        <p:spPr>
          <a:xfrm>
            <a:off x="7960876" y="2474238"/>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Traditional Cashier</a:t>
            </a:r>
            <a:endParaRPr lang="en-US" sz="2187" dirty="0"/>
          </a:p>
        </p:txBody>
      </p:sp>
      <p:sp>
        <p:nvSpPr>
          <p:cNvPr id="11" name="Text 7"/>
          <p:cNvSpPr/>
          <p:nvPr/>
        </p:nvSpPr>
        <p:spPr>
          <a:xfrm>
            <a:off x="7960876" y="2954655"/>
            <a:ext cx="4082534" cy="1666280"/>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traditional_cashier() function simulates the processing of customers in the traditional cashier lane, where a store employee handles the checkout process.</a:t>
            </a:r>
            <a:endParaRPr lang="en-US" sz="1750" dirty="0"/>
          </a:p>
        </p:txBody>
      </p:sp>
      <p:sp>
        <p:nvSpPr>
          <p:cNvPr id="12" name="Shape 8"/>
          <p:cNvSpPr/>
          <p:nvPr/>
        </p:nvSpPr>
        <p:spPr>
          <a:xfrm>
            <a:off x="2966799" y="5072896"/>
            <a:ext cx="9306401" cy="1939766"/>
          </a:xfrm>
          <a:prstGeom prst="roundRect">
            <a:avLst>
              <a:gd name="adj" fmla="val 5155"/>
            </a:avLst>
          </a:prstGeom>
          <a:solidFill>
            <a:srgbClr val="E3E4E8"/>
          </a:solidFill>
          <a:ln w="7620">
            <a:solidFill>
              <a:srgbClr val="C9CACE"/>
            </a:solidFill>
            <a:prstDash val="solid"/>
          </a:ln>
        </p:spPr>
      </p:sp>
      <p:sp>
        <p:nvSpPr>
          <p:cNvPr id="13" name="Text 9"/>
          <p:cNvSpPr/>
          <p:nvPr/>
        </p:nvSpPr>
        <p:spPr>
          <a:xfrm>
            <a:off x="3196590" y="5302687"/>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15-Item Express</a:t>
            </a:r>
            <a:endParaRPr lang="en-US" sz="2187" dirty="0"/>
          </a:p>
        </p:txBody>
      </p:sp>
      <p:sp>
        <p:nvSpPr>
          <p:cNvPr id="14" name="Text 10"/>
          <p:cNvSpPr/>
          <p:nvPr/>
        </p:nvSpPr>
        <p:spPr>
          <a:xfrm>
            <a:off x="3196590" y="5783104"/>
            <a:ext cx="8846820" cy="999768"/>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fifteen_item_cashier() function simulates the processing of customers in the 15-item express checkout lane, which is designed for customers with a smaller number of items.</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22480"/>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a:solidFill>
                  <a:srgbClr val="5B5F72"/>
                </a:solidFill>
                <a:latin typeface="Instrument Sans" pitchFamily="34" charset="0"/>
                <a:ea typeface="Instrument Sans" pitchFamily="34" charset="-122"/>
                <a:cs typeface="Instrument Sans" pitchFamily="34" charset="-120"/>
              </a:rPr>
              <a:t>Parallel </a:t>
            </a:r>
            <a:r>
              <a:rPr lang="en-US" sz="4090" b="1" dirty="0" smtClean="0">
                <a:solidFill>
                  <a:srgbClr val="5B5F72"/>
                </a:solidFill>
                <a:latin typeface="Instrument Sans" pitchFamily="34" charset="0"/>
                <a:ea typeface="Instrument Sans" pitchFamily="34" charset="-122"/>
                <a:cs typeface="Instrument Sans" pitchFamily="34" charset="-120"/>
              </a:rPr>
              <a:t>Computing</a:t>
            </a:r>
            <a:endParaRPr lang="en-US" sz="4090" dirty="0"/>
          </a:p>
        </p:txBody>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endParaRPr lang="en-US" sz="2454" dirty="0"/>
          </a:p>
        </p:txBody>
      </p:sp>
      <p:sp>
        <p:nvSpPr>
          <p:cNvPr id="10" name="Text 6"/>
          <p:cNvSpPr/>
          <p:nvPr/>
        </p:nvSpPr>
        <p:spPr>
          <a:xfrm>
            <a:off x="3901417" y="1695986"/>
            <a:ext cx="3111698" cy="324564"/>
          </a:xfrm>
          <a:prstGeom prst="rect">
            <a:avLst/>
          </a:prstGeom>
          <a:noFill/>
          <a:ln/>
        </p:spPr>
        <p:txBody>
          <a:bodyPr wrap="none" rtlCol="0" anchor="t"/>
          <a:lstStyle/>
          <a:p>
            <a:pPr marL="0" indent="0" algn="l">
              <a:lnSpc>
                <a:spcPts val="2556"/>
              </a:lnSpc>
              <a:buNone/>
            </a:pPr>
            <a:r>
              <a:rPr lang="en-US" sz="2045" b="1" dirty="0">
                <a:solidFill>
                  <a:srgbClr val="5B5F71"/>
                </a:solidFill>
                <a:latin typeface="Instrument Sans" pitchFamily="34" charset="0"/>
                <a:ea typeface="Instrument Sans" pitchFamily="34" charset="-122"/>
                <a:cs typeface="Instrument Sans" pitchFamily="34" charset="-120"/>
              </a:rPr>
              <a:t>Checkout Lane Functions</a:t>
            </a:r>
            <a:endParaRPr lang="en-US" sz="2045" dirty="0"/>
          </a:p>
        </p:txBody>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endParaRPr lang="en-US" sz="2454" dirty="0"/>
          </a:p>
        </p:txBody>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endParaRPr lang="en-US" sz="2454" dirty="0"/>
          </a:p>
        </p:txBody>
      </p:sp>
      <p:pic>
        <p:nvPicPr>
          <p:cNvPr id="4" name="Picture 3"/>
          <p:cNvPicPr>
            <a:picLocks noChangeAspect="1"/>
          </p:cNvPicPr>
          <p:nvPr/>
        </p:nvPicPr>
        <p:blipFill>
          <a:blip r:embed="rId4"/>
          <a:stretch>
            <a:fillRect/>
          </a:stretch>
        </p:blipFill>
        <p:spPr>
          <a:xfrm>
            <a:off x="976434" y="2476432"/>
            <a:ext cx="12491141" cy="3737332"/>
          </a:xfrm>
          <a:prstGeom prst="rect">
            <a:avLst/>
          </a:prstGeom>
        </p:spPr>
      </p:pic>
    </p:spTree>
    <p:extLst>
      <p:ext uri="{BB962C8B-B14F-4D97-AF65-F5344CB8AC3E}">
        <p14:creationId xmlns:p14="http://schemas.microsoft.com/office/powerpoint/2010/main" val="2621287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083237"/>
            <a:ext cx="8356402"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Customer Processing Functions</a:t>
            </a:r>
            <a:endParaRPr lang="en-US" sz="4374" dirty="0"/>
          </a:p>
        </p:txBody>
      </p:sp>
      <p:pic>
        <p:nvPicPr>
          <p:cNvPr id="5" name="Image 1" descr="preencoded.png"/>
          <p:cNvPicPr>
            <a:picLocks noChangeAspect="1"/>
          </p:cNvPicPr>
          <p:nvPr/>
        </p:nvPicPr>
        <p:blipFill>
          <a:blip r:embed="rId4"/>
          <a:stretch>
            <a:fillRect/>
          </a:stretch>
        </p:blipFill>
        <p:spPr>
          <a:xfrm>
            <a:off x="2037993" y="3221950"/>
            <a:ext cx="555427" cy="555427"/>
          </a:xfrm>
          <a:prstGeom prst="rect">
            <a:avLst/>
          </a:prstGeom>
        </p:spPr>
      </p:pic>
      <p:sp>
        <p:nvSpPr>
          <p:cNvPr id="6" name="Text 2"/>
          <p:cNvSpPr/>
          <p:nvPr/>
        </p:nvSpPr>
        <p:spPr>
          <a:xfrm>
            <a:off x="2037993" y="3999548"/>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Left Processing</a:t>
            </a:r>
            <a:endParaRPr lang="en-US" sz="2187" dirty="0"/>
          </a:p>
        </p:txBody>
      </p:sp>
      <p:sp>
        <p:nvSpPr>
          <p:cNvPr id="7" name="Text 3"/>
          <p:cNvSpPr/>
          <p:nvPr/>
        </p:nvSpPr>
        <p:spPr>
          <a:xfrm>
            <a:off x="2037993" y="4479965"/>
            <a:ext cx="3295888" cy="1333024"/>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left_processing_customer() function simulates the processing of customers in the self-checkout lane.</a:t>
            </a:r>
            <a:endParaRPr lang="en-US" sz="1750" dirty="0"/>
          </a:p>
        </p:txBody>
      </p:sp>
      <p:pic>
        <p:nvPicPr>
          <p:cNvPr id="8" name="Image 2" descr="preencoded.png"/>
          <p:cNvPicPr>
            <a:picLocks noChangeAspect="1"/>
          </p:cNvPicPr>
          <p:nvPr/>
        </p:nvPicPr>
        <p:blipFill>
          <a:blip r:embed="rId5"/>
          <a:stretch>
            <a:fillRect/>
          </a:stretch>
        </p:blipFill>
        <p:spPr>
          <a:xfrm>
            <a:off x="5667137" y="3221950"/>
            <a:ext cx="555427" cy="555427"/>
          </a:xfrm>
          <a:prstGeom prst="rect">
            <a:avLst/>
          </a:prstGeom>
        </p:spPr>
      </p:pic>
      <p:sp>
        <p:nvSpPr>
          <p:cNvPr id="9" name="Text 4"/>
          <p:cNvSpPr/>
          <p:nvPr/>
        </p:nvSpPr>
        <p:spPr>
          <a:xfrm>
            <a:off x="5667137" y="3999548"/>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Central Processing</a:t>
            </a:r>
            <a:endParaRPr lang="en-US" sz="2187" dirty="0"/>
          </a:p>
        </p:txBody>
      </p:sp>
      <p:sp>
        <p:nvSpPr>
          <p:cNvPr id="10" name="Text 5"/>
          <p:cNvSpPr/>
          <p:nvPr/>
        </p:nvSpPr>
        <p:spPr>
          <a:xfrm>
            <a:off x="5667137" y="4479965"/>
            <a:ext cx="3296007" cy="1666280"/>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central_processing_customer() function simulates the processing of customers in the traditional cashier lane.</a:t>
            </a:r>
            <a:endParaRPr lang="en-US" sz="1750" dirty="0"/>
          </a:p>
        </p:txBody>
      </p:sp>
      <p:pic>
        <p:nvPicPr>
          <p:cNvPr id="11" name="Image 3" descr="preencoded.png"/>
          <p:cNvPicPr>
            <a:picLocks noChangeAspect="1"/>
          </p:cNvPicPr>
          <p:nvPr/>
        </p:nvPicPr>
        <p:blipFill>
          <a:blip r:embed="rId6"/>
          <a:stretch>
            <a:fillRect/>
          </a:stretch>
        </p:blipFill>
        <p:spPr>
          <a:xfrm>
            <a:off x="9296400" y="3221950"/>
            <a:ext cx="555427" cy="555427"/>
          </a:xfrm>
          <a:prstGeom prst="rect">
            <a:avLst/>
          </a:prstGeom>
        </p:spPr>
      </p:pic>
      <p:sp>
        <p:nvSpPr>
          <p:cNvPr id="12" name="Text 6"/>
          <p:cNvSpPr/>
          <p:nvPr/>
        </p:nvSpPr>
        <p:spPr>
          <a:xfrm>
            <a:off x="9296400" y="3999548"/>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Right Processing</a:t>
            </a:r>
            <a:endParaRPr lang="en-US" sz="2187" dirty="0"/>
          </a:p>
        </p:txBody>
      </p:sp>
      <p:sp>
        <p:nvSpPr>
          <p:cNvPr id="13" name="Text 7"/>
          <p:cNvSpPr/>
          <p:nvPr/>
        </p:nvSpPr>
        <p:spPr>
          <a:xfrm>
            <a:off x="9296400" y="4479965"/>
            <a:ext cx="3296007" cy="1666280"/>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right_processing_customer() function simulates the processing of customers in the 15-item express lane.</a:t>
            </a:r>
            <a:endParaRPr lang="en-US" sz="1750" dirty="0"/>
          </a:p>
        </p:txBody>
      </p:sp>
    </p:spTree>
    <p:extLst>
      <p:ext uri="{BB962C8B-B14F-4D97-AF65-F5344CB8AC3E}">
        <p14:creationId xmlns:p14="http://schemas.microsoft.com/office/powerpoint/2010/main" val="250657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09064"/>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a:solidFill>
                  <a:srgbClr val="5B5F72"/>
                </a:solidFill>
                <a:latin typeface="Instrument Sans" pitchFamily="34" charset="0"/>
                <a:ea typeface="Instrument Sans" pitchFamily="34" charset="-122"/>
                <a:cs typeface="Instrument Sans" pitchFamily="34" charset="-120"/>
              </a:rPr>
              <a:t>Parallel </a:t>
            </a:r>
            <a:r>
              <a:rPr lang="en-US" sz="4090" b="1" dirty="0" smtClean="0">
                <a:solidFill>
                  <a:srgbClr val="5B5F72"/>
                </a:solidFill>
                <a:latin typeface="Instrument Sans" pitchFamily="34" charset="0"/>
                <a:ea typeface="Instrument Sans" pitchFamily="34" charset="-122"/>
                <a:cs typeface="Instrument Sans" pitchFamily="34" charset="-120"/>
              </a:rPr>
              <a:t>Computing</a:t>
            </a:r>
            <a:endParaRPr lang="en-US" sz="4090" dirty="0"/>
          </a:p>
        </p:txBody>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endParaRPr lang="en-US" sz="2454" dirty="0"/>
          </a:p>
        </p:txBody>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endParaRPr lang="en-US" sz="2454" dirty="0"/>
          </a:p>
        </p:txBody>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endParaRPr lang="en-US" sz="2454" dirty="0"/>
          </a:p>
        </p:txBody>
      </p:sp>
      <p:sp>
        <p:nvSpPr>
          <p:cNvPr id="11" name="Text 11"/>
          <p:cNvSpPr/>
          <p:nvPr/>
        </p:nvSpPr>
        <p:spPr>
          <a:xfrm>
            <a:off x="3227537" y="1688747"/>
            <a:ext cx="3906917" cy="324564"/>
          </a:xfrm>
          <a:prstGeom prst="rect">
            <a:avLst/>
          </a:prstGeom>
          <a:noFill/>
          <a:ln/>
        </p:spPr>
        <p:txBody>
          <a:bodyPr wrap="none" rtlCol="0" anchor="t"/>
          <a:lstStyle/>
          <a:p>
            <a:pPr marL="0" indent="0" algn="l">
              <a:lnSpc>
                <a:spcPts val="2556"/>
              </a:lnSpc>
              <a:buNone/>
            </a:pPr>
            <a:r>
              <a:rPr lang="en-US" sz="2045" b="1" dirty="0">
                <a:solidFill>
                  <a:srgbClr val="5B5F71"/>
                </a:solidFill>
                <a:latin typeface="Instrument Sans" pitchFamily="34" charset="0"/>
                <a:ea typeface="Instrument Sans" pitchFamily="34" charset="-122"/>
                <a:cs typeface="Instrument Sans" pitchFamily="34" charset="-120"/>
              </a:rPr>
              <a:t>Customer Processing Functions</a:t>
            </a:r>
            <a:endParaRPr lang="en-US" sz="2045" dirty="0"/>
          </a:p>
        </p:txBody>
      </p:sp>
      <p:pic>
        <p:nvPicPr>
          <p:cNvPr id="6" name="Picture 5"/>
          <p:cNvPicPr>
            <a:picLocks noChangeAspect="1"/>
          </p:cNvPicPr>
          <p:nvPr/>
        </p:nvPicPr>
        <p:blipFill>
          <a:blip r:embed="rId4"/>
          <a:stretch>
            <a:fillRect/>
          </a:stretch>
        </p:blipFill>
        <p:spPr>
          <a:xfrm>
            <a:off x="462573" y="2534622"/>
            <a:ext cx="13971913" cy="2993981"/>
          </a:xfrm>
          <a:prstGeom prst="rect">
            <a:avLst/>
          </a:prstGeom>
        </p:spPr>
      </p:pic>
    </p:spTree>
    <p:extLst>
      <p:ext uri="{BB962C8B-B14F-4D97-AF65-F5344CB8AC3E}">
        <p14:creationId xmlns:p14="http://schemas.microsoft.com/office/powerpoint/2010/main" val="920954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861179"/>
            <a:ext cx="831473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Process Creation and Execution</a:t>
            </a:r>
            <a:endParaRPr lang="en-US" sz="4374" dirty="0"/>
          </a:p>
        </p:txBody>
      </p:sp>
      <p:pic>
        <p:nvPicPr>
          <p:cNvPr id="6" name="Image 2" descr="preencoded.png"/>
          <p:cNvPicPr>
            <a:picLocks noChangeAspect="1"/>
          </p:cNvPicPr>
          <p:nvPr/>
        </p:nvPicPr>
        <p:blipFill>
          <a:blip r:embed="rId5"/>
          <a:stretch>
            <a:fillRect/>
          </a:stretch>
        </p:blipFill>
        <p:spPr>
          <a:xfrm>
            <a:off x="4490799" y="1888808"/>
            <a:ext cx="1110972" cy="1924526"/>
          </a:xfrm>
          <a:prstGeom prst="rect">
            <a:avLst/>
          </a:prstGeom>
        </p:spPr>
      </p:pic>
      <p:sp>
        <p:nvSpPr>
          <p:cNvPr id="7" name="Text 2"/>
          <p:cNvSpPr/>
          <p:nvPr/>
        </p:nvSpPr>
        <p:spPr>
          <a:xfrm>
            <a:off x="5935028" y="2110978"/>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Process Instances</a:t>
            </a:r>
            <a:endParaRPr lang="en-US" sz="2187" dirty="0"/>
          </a:p>
        </p:txBody>
      </p:sp>
      <p:sp>
        <p:nvSpPr>
          <p:cNvPr id="8" name="Text 3"/>
          <p:cNvSpPr/>
          <p:nvPr/>
        </p:nvSpPr>
        <p:spPr>
          <a:xfrm>
            <a:off x="5935028" y="2591395"/>
            <a:ext cx="7862173" cy="999768"/>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main part of the code creates separate multiprocessing.Process instances for each checkout lane, passing the corresponding function and customer list as arguments.</a:t>
            </a:r>
            <a:endParaRPr lang="en-US" sz="1750" dirty="0"/>
          </a:p>
        </p:txBody>
      </p:sp>
      <p:pic>
        <p:nvPicPr>
          <p:cNvPr id="9" name="Image 3" descr="preencoded.png"/>
          <p:cNvPicPr>
            <a:picLocks noChangeAspect="1"/>
          </p:cNvPicPr>
          <p:nvPr/>
        </p:nvPicPr>
        <p:blipFill>
          <a:blip r:embed="rId6"/>
          <a:stretch>
            <a:fillRect/>
          </a:stretch>
        </p:blipFill>
        <p:spPr>
          <a:xfrm>
            <a:off x="4490799" y="3813334"/>
            <a:ext cx="1110972" cy="1777484"/>
          </a:xfrm>
          <a:prstGeom prst="rect">
            <a:avLst/>
          </a:prstGeom>
        </p:spPr>
      </p:pic>
      <p:sp>
        <p:nvSpPr>
          <p:cNvPr id="10" name="Text 4"/>
          <p:cNvSpPr/>
          <p:nvPr/>
        </p:nvSpPr>
        <p:spPr>
          <a:xfrm>
            <a:off x="5935028" y="4035504"/>
            <a:ext cx="2880479"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Concurrent Execution</a:t>
            </a:r>
            <a:endParaRPr lang="en-US" sz="2187" dirty="0"/>
          </a:p>
        </p:txBody>
      </p:sp>
      <p:sp>
        <p:nvSpPr>
          <p:cNvPr id="11" name="Text 5"/>
          <p:cNvSpPr/>
          <p:nvPr/>
        </p:nvSpPr>
        <p:spPr>
          <a:xfrm>
            <a:off x="5935028" y="4515922"/>
            <a:ext cx="7862173" cy="666512"/>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These processes are then started concurrently using the start() method, allowing for parallel execution of the checkout lane tasks.</a:t>
            </a:r>
            <a:endParaRPr lang="en-US" sz="1750" dirty="0"/>
          </a:p>
        </p:txBody>
      </p:sp>
      <p:pic>
        <p:nvPicPr>
          <p:cNvPr id="12" name="Image 4" descr="preencoded.png"/>
          <p:cNvPicPr>
            <a:picLocks noChangeAspect="1"/>
          </p:cNvPicPr>
          <p:nvPr/>
        </p:nvPicPr>
        <p:blipFill>
          <a:blip r:embed="rId7"/>
          <a:stretch>
            <a:fillRect/>
          </a:stretch>
        </p:blipFill>
        <p:spPr>
          <a:xfrm>
            <a:off x="4490799" y="5590818"/>
            <a:ext cx="1110972" cy="1777484"/>
          </a:xfrm>
          <a:prstGeom prst="rect">
            <a:avLst/>
          </a:prstGeom>
        </p:spPr>
      </p:pic>
      <p:sp>
        <p:nvSpPr>
          <p:cNvPr id="13" name="Text 6"/>
          <p:cNvSpPr/>
          <p:nvPr/>
        </p:nvSpPr>
        <p:spPr>
          <a:xfrm>
            <a:off x="5935028" y="5812988"/>
            <a:ext cx="3060859"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Waiting for Completion</a:t>
            </a:r>
            <a:endParaRPr lang="en-US" sz="2187" dirty="0"/>
          </a:p>
        </p:txBody>
      </p:sp>
      <p:sp>
        <p:nvSpPr>
          <p:cNvPr id="14" name="Text 7"/>
          <p:cNvSpPr/>
          <p:nvPr/>
        </p:nvSpPr>
        <p:spPr>
          <a:xfrm>
            <a:off x="5935028" y="6293406"/>
            <a:ext cx="7862173" cy="666512"/>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main process waits for the checkout lane processes to complete using the join() method, ensuring all tasks are finished before the simulation ends.</a:t>
            </a:r>
            <a:endParaRPr lang="en-US" sz="1750" dirty="0"/>
          </a:p>
        </p:txBody>
      </p:sp>
    </p:spTree>
    <p:extLst>
      <p:ext uri="{BB962C8B-B14F-4D97-AF65-F5344CB8AC3E}">
        <p14:creationId xmlns:p14="http://schemas.microsoft.com/office/powerpoint/2010/main" val="1075473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95113" y="-503317"/>
            <a:ext cx="14630400" cy="8229600"/>
          </a:xfrm>
          <a:prstGeom prst="rect">
            <a:avLst/>
          </a:prstGeom>
          <a:solidFill>
            <a:srgbClr val="FFFFFF">
              <a:alpha val="75000"/>
            </a:srgbClr>
          </a:solidFill>
          <a:ln/>
        </p:spPr>
      </p:sp>
      <p:sp>
        <p:nvSpPr>
          <p:cNvPr id="5" name="Text 1"/>
          <p:cNvSpPr/>
          <p:nvPr/>
        </p:nvSpPr>
        <p:spPr>
          <a:xfrm>
            <a:off x="2447188" y="527388"/>
            <a:ext cx="7231975" cy="649248"/>
          </a:xfrm>
          <a:prstGeom prst="rect">
            <a:avLst/>
          </a:prstGeom>
          <a:noFill/>
          <a:ln/>
        </p:spPr>
        <p:txBody>
          <a:bodyPr wrap="none" rtlCol="0" anchor="t"/>
          <a:lstStyle/>
          <a:p>
            <a:pPr marL="0" indent="0">
              <a:lnSpc>
                <a:spcPts val="5112"/>
              </a:lnSpc>
              <a:buNone/>
            </a:pPr>
            <a:r>
              <a:rPr lang="en-US" sz="4090" b="1" dirty="0">
                <a:solidFill>
                  <a:srgbClr val="5B5F72"/>
                </a:solidFill>
                <a:latin typeface="Instrument Sans" pitchFamily="34" charset="0"/>
                <a:ea typeface="Instrument Sans" pitchFamily="34" charset="-122"/>
                <a:cs typeface="Instrument Sans" pitchFamily="34" charset="-120"/>
              </a:rPr>
              <a:t>Parallel </a:t>
            </a:r>
            <a:r>
              <a:rPr lang="en-US" sz="4090" b="1" dirty="0" smtClean="0">
                <a:solidFill>
                  <a:srgbClr val="5B5F72"/>
                </a:solidFill>
                <a:latin typeface="Instrument Sans" pitchFamily="34" charset="0"/>
                <a:ea typeface="Instrument Sans" pitchFamily="34" charset="-122"/>
                <a:cs typeface="Instrument Sans" pitchFamily="34" charset="-120"/>
              </a:rPr>
              <a:t>Computing</a:t>
            </a:r>
            <a:endParaRPr lang="en-US" sz="4090" dirty="0"/>
          </a:p>
        </p:txBody>
      </p:sp>
      <p:sp>
        <p:nvSpPr>
          <p:cNvPr id="9" name="Text 5"/>
          <p:cNvSpPr/>
          <p:nvPr/>
        </p:nvSpPr>
        <p:spPr>
          <a:xfrm>
            <a:off x="2698410" y="2143338"/>
            <a:ext cx="120610" cy="389573"/>
          </a:xfrm>
          <a:prstGeom prst="rect">
            <a:avLst/>
          </a:prstGeom>
          <a:noFill/>
          <a:ln/>
        </p:spPr>
        <p:txBody>
          <a:bodyPr wrap="none" rtlCol="0" anchor="t"/>
          <a:lstStyle/>
          <a:p>
            <a:pPr marL="0" indent="0" algn="ctr">
              <a:lnSpc>
                <a:spcPts val="3067"/>
              </a:lnSpc>
              <a:buNone/>
            </a:pPr>
            <a:endParaRPr lang="en-US" sz="2454" dirty="0"/>
          </a:p>
        </p:txBody>
      </p:sp>
      <p:sp>
        <p:nvSpPr>
          <p:cNvPr id="14" name="Text 10"/>
          <p:cNvSpPr/>
          <p:nvPr/>
        </p:nvSpPr>
        <p:spPr>
          <a:xfrm>
            <a:off x="2671978" y="3768150"/>
            <a:ext cx="173593" cy="389573"/>
          </a:xfrm>
          <a:prstGeom prst="rect">
            <a:avLst/>
          </a:prstGeom>
          <a:noFill/>
          <a:ln/>
        </p:spPr>
        <p:txBody>
          <a:bodyPr wrap="none" rtlCol="0" anchor="t"/>
          <a:lstStyle/>
          <a:p>
            <a:pPr marL="0" indent="0" algn="ctr">
              <a:lnSpc>
                <a:spcPts val="3067"/>
              </a:lnSpc>
              <a:buNone/>
            </a:pPr>
            <a:endParaRPr lang="en-US" sz="2454" dirty="0"/>
          </a:p>
        </p:txBody>
      </p:sp>
      <p:sp>
        <p:nvSpPr>
          <p:cNvPr id="19" name="Text 15"/>
          <p:cNvSpPr/>
          <p:nvPr/>
        </p:nvSpPr>
        <p:spPr>
          <a:xfrm>
            <a:off x="2668525" y="5775425"/>
            <a:ext cx="180380" cy="389573"/>
          </a:xfrm>
          <a:prstGeom prst="rect">
            <a:avLst/>
          </a:prstGeom>
          <a:noFill/>
          <a:ln/>
        </p:spPr>
        <p:txBody>
          <a:bodyPr wrap="none" rtlCol="0" anchor="t"/>
          <a:lstStyle/>
          <a:p>
            <a:pPr marL="0" indent="0" algn="ctr">
              <a:lnSpc>
                <a:spcPts val="3067"/>
              </a:lnSpc>
              <a:buNone/>
            </a:pPr>
            <a:endParaRPr lang="en-US" sz="2454" dirty="0"/>
          </a:p>
        </p:txBody>
      </p:sp>
      <p:sp>
        <p:nvSpPr>
          <p:cNvPr id="10" name="Text 16"/>
          <p:cNvSpPr/>
          <p:nvPr/>
        </p:nvSpPr>
        <p:spPr>
          <a:xfrm>
            <a:off x="10397386" y="830121"/>
            <a:ext cx="3887391" cy="324564"/>
          </a:xfrm>
          <a:prstGeom prst="rect">
            <a:avLst/>
          </a:prstGeom>
          <a:noFill/>
          <a:ln/>
        </p:spPr>
        <p:txBody>
          <a:bodyPr wrap="none" rtlCol="0" anchor="t"/>
          <a:lstStyle/>
          <a:p>
            <a:pPr marL="0" indent="0" algn="l">
              <a:lnSpc>
                <a:spcPts val="2556"/>
              </a:lnSpc>
              <a:buNone/>
            </a:pPr>
            <a:r>
              <a:rPr lang="en-US" sz="2045" b="1" dirty="0">
                <a:solidFill>
                  <a:srgbClr val="5B5F71"/>
                </a:solidFill>
                <a:latin typeface="Instrument Sans" pitchFamily="34" charset="0"/>
                <a:ea typeface="Instrument Sans" pitchFamily="34" charset="-122"/>
                <a:cs typeface="Instrument Sans" pitchFamily="34" charset="-120"/>
              </a:rPr>
              <a:t>Process </a:t>
            </a:r>
            <a:r>
              <a:rPr lang="en-US" sz="2045" b="1" dirty="0" smtClean="0">
                <a:solidFill>
                  <a:srgbClr val="5B5F71"/>
                </a:solidFill>
                <a:latin typeface="Instrument Sans" pitchFamily="34" charset="0"/>
                <a:ea typeface="Instrument Sans" pitchFamily="34" charset="-122"/>
                <a:cs typeface="Instrument Sans" pitchFamily="34" charset="-120"/>
              </a:rPr>
              <a:t>Creation</a:t>
            </a:r>
            <a:endParaRPr lang="en-US" sz="2045" dirty="0"/>
          </a:p>
        </p:txBody>
      </p:sp>
      <p:pic>
        <p:nvPicPr>
          <p:cNvPr id="4" name="Picture 3"/>
          <p:cNvPicPr>
            <a:picLocks noChangeAspect="1"/>
          </p:cNvPicPr>
          <p:nvPr/>
        </p:nvPicPr>
        <p:blipFill>
          <a:blip r:embed="rId4"/>
          <a:stretch>
            <a:fillRect/>
          </a:stretch>
        </p:blipFill>
        <p:spPr>
          <a:xfrm>
            <a:off x="325781" y="1483141"/>
            <a:ext cx="14143981" cy="6520019"/>
          </a:xfrm>
          <a:prstGeom prst="rect">
            <a:avLst/>
          </a:prstGeom>
        </p:spPr>
      </p:pic>
    </p:spTree>
    <p:extLst>
      <p:ext uri="{BB962C8B-B14F-4D97-AF65-F5344CB8AC3E}">
        <p14:creationId xmlns:p14="http://schemas.microsoft.com/office/powerpoint/2010/main" val="3956434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759</Words>
  <Application>Microsoft Office PowerPoint</Application>
  <PresentationFormat>Custom</PresentationFormat>
  <Paragraphs>98</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Simulation</dc:title>
  <dc:subject>Parallel Computing</dc:subject>
  <dc:creator>Eliseu</dc:creator>
  <cp:lastModifiedBy>Eliseu</cp:lastModifiedBy>
  <cp:revision>14</cp:revision>
  <dcterms:created xsi:type="dcterms:W3CDTF">2024-06-11T04:10:42Z</dcterms:created>
  <dcterms:modified xsi:type="dcterms:W3CDTF">2024-06-11T06:34:28Z</dcterms:modified>
</cp:coreProperties>
</file>