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69" r:id="rId3"/>
    <p:sldId id="257" r:id="rId4"/>
    <p:sldId id="258" r:id="rId5"/>
    <p:sldId id="270" r:id="rId6"/>
    <p:sldId id="259" r:id="rId7"/>
    <p:sldId id="260" r:id="rId8"/>
    <p:sldId id="268" r:id="rId9"/>
    <p:sldId id="261" r:id="rId10"/>
    <p:sldId id="262" r:id="rId11"/>
    <p:sldId id="263" r:id="rId12"/>
    <p:sldId id="264" r:id="rId13"/>
    <p:sldId id="266" r:id="rId14"/>
    <p:sldId id="265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  <a:srgbClr val="EA6121"/>
    <a:srgbClr val="CF9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70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67D67-A3A1-441E-93E4-DF511361B425}" type="doc">
      <dgm:prSet loTypeId="urn:microsoft.com/office/officeart/2005/8/layout/gear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63CEEC-E3BE-430F-B765-FA89974CF908}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 dirty="0"/>
            <a:t>Setup</a:t>
          </a:r>
        </a:p>
      </dgm:t>
    </dgm:pt>
    <dgm:pt modelId="{D8F48EBE-AF55-484F-AD9F-CE98352E4AE0}" type="parTrans" cxnId="{A977FDB1-EF3D-49EB-8173-C8EA176AD3B3}">
      <dgm:prSet/>
      <dgm:spPr/>
      <dgm:t>
        <a:bodyPr/>
        <a:lstStyle/>
        <a:p>
          <a:endParaRPr lang="en-US"/>
        </a:p>
      </dgm:t>
    </dgm:pt>
    <dgm:pt modelId="{8357D6C2-B3F1-45D9-B9DC-D464482E9E12}" type="sibTrans" cxnId="{A977FDB1-EF3D-49EB-8173-C8EA176AD3B3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en-US"/>
        </a:p>
      </dgm:t>
    </dgm:pt>
    <dgm:pt modelId="{7399CF66-7D42-4848-9A6A-86C0C43F4953}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/>
            <a:t>Historical Data</a:t>
          </a:r>
          <a:endParaRPr lang="en-US" dirty="0"/>
        </a:p>
      </dgm:t>
    </dgm:pt>
    <dgm:pt modelId="{AACB1278-C83B-40F9-BD9C-7015C8A09E48}" type="parTrans" cxnId="{32953F80-0E30-47E8-9D5F-49FD342DB0EC}">
      <dgm:prSet/>
      <dgm:spPr/>
      <dgm:t>
        <a:bodyPr/>
        <a:lstStyle/>
        <a:p>
          <a:endParaRPr lang="en-US"/>
        </a:p>
      </dgm:t>
    </dgm:pt>
    <dgm:pt modelId="{907E0FD1-56D7-49A7-BF62-DDBB40BF86AF}" type="sibTrans" cxnId="{32953F80-0E30-47E8-9D5F-49FD342DB0EC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en-US"/>
        </a:p>
      </dgm:t>
    </dgm:pt>
    <dgm:pt modelId="{F04F5783-D880-4DAC-A9B7-1795ED051AB9}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/>
            <a:t>Backup &amp; restore</a:t>
          </a:r>
          <a:endParaRPr lang="en-US" dirty="0"/>
        </a:p>
      </dgm:t>
    </dgm:pt>
    <dgm:pt modelId="{5428D53D-C4B0-42C6-9AF7-DB7716A167F9}" type="parTrans" cxnId="{CDCA0686-03AF-4223-AAC2-9D5FED9CADA8}">
      <dgm:prSet/>
      <dgm:spPr/>
      <dgm:t>
        <a:bodyPr/>
        <a:lstStyle/>
        <a:p>
          <a:endParaRPr lang="en-US"/>
        </a:p>
      </dgm:t>
    </dgm:pt>
    <dgm:pt modelId="{D75BECD4-6064-4134-924E-7BAF06981218}" type="sibTrans" cxnId="{CDCA0686-03AF-4223-AAC2-9D5FED9CADA8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en-US"/>
        </a:p>
      </dgm:t>
    </dgm:pt>
    <dgm:pt modelId="{07FC4BA5-C0A1-4283-8E2E-D2543A42D513}" type="pres">
      <dgm:prSet presAssocID="{18067D67-A3A1-441E-93E4-DF511361B42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B89AAA4-74CD-402F-860B-70CE838D1F49}" type="pres">
      <dgm:prSet presAssocID="{0A63CEEC-E3BE-430F-B765-FA89974CF908}" presName="gear1" presStyleLbl="node1" presStyleIdx="0" presStyleCnt="3">
        <dgm:presLayoutVars>
          <dgm:chMax val="1"/>
          <dgm:bulletEnabled val="1"/>
        </dgm:presLayoutVars>
      </dgm:prSet>
      <dgm:spPr/>
    </dgm:pt>
    <dgm:pt modelId="{1BFE3FEF-00BD-45EA-950D-8F6B20AB5B9E}" type="pres">
      <dgm:prSet presAssocID="{0A63CEEC-E3BE-430F-B765-FA89974CF908}" presName="gear1srcNode" presStyleLbl="node1" presStyleIdx="0" presStyleCnt="3"/>
      <dgm:spPr/>
    </dgm:pt>
    <dgm:pt modelId="{B7D0A9FE-031B-4E2D-8FF4-FA294A0F543D}" type="pres">
      <dgm:prSet presAssocID="{0A63CEEC-E3BE-430F-B765-FA89974CF908}" presName="gear1dstNode" presStyleLbl="node1" presStyleIdx="0" presStyleCnt="3"/>
      <dgm:spPr/>
    </dgm:pt>
    <dgm:pt modelId="{D465CCE3-AF14-4201-A08E-27C467BA2288}" type="pres">
      <dgm:prSet presAssocID="{7399CF66-7D42-4848-9A6A-86C0C43F4953}" presName="gear2" presStyleLbl="node1" presStyleIdx="1" presStyleCnt="3">
        <dgm:presLayoutVars>
          <dgm:chMax val="1"/>
          <dgm:bulletEnabled val="1"/>
        </dgm:presLayoutVars>
      </dgm:prSet>
      <dgm:spPr/>
    </dgm:pt>
    <dgm:pt modelId="{B7135177-06AF-40A5-81E9-D64354C6994B}" type="pres">
      <dgm:prSet presAssocID="{7399CF66-7D42-4848-9A6A-86C0C43F4953}" presName="gear2srcNode" presStyleLbl="node1" presStyleIdx="1" presStyleCnt="3"/>
      <dgm:spPr/>
    </dgm:pt>
    <dgm:pt modelId="{28B5C30A-B236-41D4-B9A5-9535BBEB37D9}" type="pres">
      <dgm:prSet presAssocID="{7399CF66-7D42-4848-9A6A-86C0C43F4953}" presName="gear2dstNode" presStyleLbl="node1" presStyleIdx="1" presStyleCnt="3"/>
      <dgm:spPr/>
    </dgm:pt>
    <dgm:pt modelId="{B0FF0C95-EFBD-43BD-8BAD-C92822B32746}" type="pres">
      <dgm:prSet presAssocID="{F04F5783-D880-4DAC-A9B7-1795ED051AB9}" presName="gear3" presStyleLbl="node1" presStyleIdx="2" presStyleCnt="3"/>
      <dgm:spPr/>
    </dgm:pt>
    <dgm:pt modelId="{C82A73C4-2C8F-4089-9B2F-F80951F11C3D}" type="pres">
      <dgm:prSet presAssocID="{F04F5783-D880-4DAC-A9B7-1795ED051AB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868D981-3566-4392-BBE8-7F50730D7E4F}" type="pres">
      <dgm:prSet presAssocID="{F04F5783-D880-4DAC-A9B7-1795ED051AB9}" presName="gear3srcNode" presStyleLbl="node1" presStyleIdx="2" presStyleCnt="3"/>
      <dgm:spPr/>
    </dgm:pt>
    <dgm:pt modelId="{C2780423-1FFA-413F-84E9-C0B92DD9AB6F}" type="pres">
      <dgm:prSet presAssocID="{F04F5783-D880-4DAC-A9B7-1795ED051AB9}" presName="gear3dstNode" presStyleLbl="node1" presStyleIdx="2" presStyleCnt="3"/>
      <dgm:spPr/>
    </dgm:pt>
    <dgm:pt modelId="{DDEE408F-B5E9-4CCE-AC2D-84F97BFDA9B5}" type="pres">
      <dgm:prSet presAssocID="{8357D6C2-B3F1-45D9-B9DC-D464482E9E12}" presName="connector1" presStyleLbl="sibTrans2D1" presStyleIdx="0" presStyleCnt="3"/>
      <dgm:spPr/>
    </dgm:pt>
    <dgm:pt modelId="{63166FDA-04E2-4CBA-93C8-BCF74AF2330D}" type="pres">
      <dgm:prSet presAssocID="{907E0FD1-56D7-49A7-BF62-DDBB40BF86AF}" presName="connector2" presStyleLbl="sibTrans2D1" presStyleIdx="1" presStyleCnt="3"/>
      <dgm:spPr/>
    </dgm:pt>
    <dgm:pt modelId="{B61F8190-7EA1-41AF-84EF-EA8AE97B2276}" type="pres">
      <dgm:prSet presAssocID="{D75BECD4-6064-4134-924E-7BAF06981218}" presName="connector3" presStyleLbl="sibTrans2D1" presStyleIdx="2" presStyleCnt="3"/>
      <dgm:spPr/>
    </dgm:pt>
  </dgm:ptLst>
  <dgm:cxnLst>
    <dgm:cxn modelId="{9115F10D-15E9-4F6C-86D1-E6A3708E13D1}" type="presOf" srcId="{F04F5783-D880-4DAC-A9B7-1795ED051AB9}" destId="{B0FF0C95-EFBD-43BD-8BAD-C92822B32746}" srcOrd="0" destOrd="0" presId="urn:microsoft.com/office/officeart/2005/8/layout/gear1"/>
    <dgm:cxn modelId="{C869950E-54FE-4C2B-A9E4-A3C2AF48B6B4}" type="presOf" srcId="{18067D67-A3A1-441E-93E4-DF511361B425}" destId="{07FC4BA5-C0A1-4283-8E2E-D2543A42D513}" srcOrd="0" destOrd="0" presId="urn:microsoft.com/office/officeart/2005/8/layout/gear1"/>
    <dgm:cxn modelId="{8FCB181C-87D1-41BE-93DB-ABFEAEAC98AC}" type="presOf" srcId="{8357D6C2-B3F1-45D9-B9DC-D464482E9E12}" destId="{DDEE408F-B5E9-4CCE-AC2D-84F97BFDA9B5}" srcOrd="0" destOrd="0" presId="urn:microsoft.com/office/officeart/2005/8/layout/gear1"/>
    <dgm:cxn modelId="{5F96862E-3841-4E55-B0F7-A8143F2081EE}" type="presOf" srcId="{F04F5783-D880-4DAC-A9B7-1795ED051AB9}" destId="{C82A73C4-2C8F-4089-9B2F-F80951F11C3D}" srcOrd="1" destOrd="0" presId="urn:microsoft.com/office/officeart/2005/8/layout/gear1"/>
    <dgm:cxn modelId="{FF86E234-345D-444B-B639-E925DD8F01CA}" type="presOf" srcId="{0A63CEEC-E3BE-430F-B765-FA89974CF908}" destId="{B7D0A9FE-031B-4E2D-8FF4-FA294A0F543D}" srcOrd="2" destOrd="0" presId="urn:microsoft.com/office/officeart/2005/8/layout/gear1"/>
    <dgm:cxn modelId="{EF999D38-FC0B-4EEA-ACC1-DADD58D5938D}" type="presOf" srcId="{7399CF66-7D42-4848-9A6A-86C0C43F4953}" destId="{B7135177-06AF-40A5-81E9-D64354C6994B}" srcOrd="1" destOrd="0" presId="urn:microsoft.com/office/officeart/2005/8/layout/gear1"/>
    <dgm:cxn modelId="{EC3D0B5F-935B-4D7D-A33E-D5EEFEB62037}" type="presOf" srcId="{0A63CEEC-E3BE-430F-B765-FA89974CF908}" destId="{EB89AAA4-74CD-402F-860B-70CE838D1F49}" srcOrd="0" destOrd="0" presId="urn:microsoft.com/office/officeart/2005/8/layout/gear1"/>
    <dgm:cxn modelId="{13FC3267-64F8-4E75-9960-58F5A6761CD2}" type="presOf" srcId="{7399CF66-7D42-4848-9A6A-86C0C43F4953}" destId="{28B5C30A-B236-41D4-B9A5-9535BBEB37D9}" srcOrd="2" destOrd="0" presId="urn:microsoft.com/office/officeart/2005/8/layout/gear1"/>
    <dgm:cxn modelId="{32953F80-0E30-47E8-9D5F-49FD342DB0EC}" srcId="{18067D67-A3A1-441E-93E4-DF511361B425}" destId="{7399CF66-7D42-4848-9A6A-86C0C43F4953}" srcOrd="1" destOrd="0" parTransId="{AACB1278-C83B-40F9-BD9C-7015C8A09E48}" sibTransId="{907E0FD1-56D7-49A7-BF62-DDBB40BF86AF}"/>
    <dgm:cxn modelId="{CDCA0686-03AF-4223-AAC2-9D5FED9CADA8}" srcId="{18067D67-A3A1-441E-93E4-DF511361B425}" destId="{F04F5783-D880-4DAC-A9B7-1795ED051AB9}" srcOrd="2" destOrd="0" parTransId="{5428D53D-C4B0-42C6-9AF7-DB7716A167F9}" sibTransId="{D75BECD4-6064-4134-924E-7BAF06981218}"/>
    <dgm:cxn modelId="{DF05F39A-A56E-4B28-AA72-046318F4F229}" type="presOf" srcId="{F04F5783-D880-4DAC-A9B7-1795ED051AB9}" destId="{2868D981-3566-4392-BBE8-7F50730D7E4F}" srcOrd="2" destOrd="0" presId="urn:microsoft.com/office/officeart/2005/8/layout/gear1"/>
    <dgm:cxn modelId="{5CAB51A7-3D7F-4072-8130-9522A127A36D}" type="presOf" srcId="{907E0FD1-56D7-49A7-BF62-DDBB40BF86AF}" destId="{63166FDA-04E2-4CBA-93C8-BCF74AF2330D}" srcOrd="0" destOrd="0" presId="urn:microsoft.com/office/officeart/2005/8/layout/gear1"/>
    <dgm:cxn modelId="{A977FDB1-EF3D-49EB-8173-C8EA176AD3B3}" srcId="{18067D67-A3A1-441E-93E4-DF511361B425}" destId="{0A63CEEC-E3BE-430F-B765-FA89974CF908}" srcOrd="0" destOrd="0" parTransId="{D8F48EBE-AF55-484F-AD9F-CE98352E4AE0}" sibTransId="{8357D6C2-B3F1-45D9-B9DC-D464482E9E12}"/>
    <dgm:cxn modelId="{14EF0DC7-F269-461B-AAF9-B534BCB5FC19}" type="presOf" srcId="{0A63CEEC-E3BE-430F-B765-FA89974CF908}" destId="{1BFE3FEF-00BD-45EA-950D-8F6B20AB5B9E}" srcOrd="1" destOrd="0" presId="urn:microsoft.com/office/officeart/2005/8/layout/gear1"/>
    <dgm:cxn modelId="{5A7366C7-3B02-4068-B1C2-D5BAF379E656}" type="presOf" srcId="{7399CF66-7D42-4848-9A6A-86C0C43F4953}" destId="{D465CCE3-AF14-4201-A08E-27C467BA2288}" srcOrd="0" destOrd="0" presId="urn:microsoft.com/office/officeart/2005/8/layout/gear1"/>
    <dgm:cxn modelId="{13A4F8D8-7025-4926-8B07-D85EBC2DD325}" type="presOf" srcId="{F04F5783-D880-4DAC-A9B7-1795ED051AB9}" destId="{C2780423-1FFA-413F-84E9-C0B92DD9AB6F}" srcOrd="3" destOrd="0" presId="urn:microsoft.com/office/officeart/2005/8/layout/gear1"/>
    <dgm:cxn modelId="{89AFC1D9-52E3-4326-942D-C7C3DC30422E}" type="presOf" srcId="{D75BECD4-6064-4134-924E-7BAF06981218}" destId="{B61F8190-7EA1-41AF-84EF-EA8AE97B2276}" srcOrd="0" destOrd="0" presId="urn:microsoft.com/office/officeart/2005/8/layout/gear1"/>
    <dgm:cxn modelId="{2564424B-743D-4231-A2E3-DC6BF2C34FEB}" type="presParOf" srcId="{07FC4BA5-C0A1-4283-8E2E-D2543A42D513}" destId="{EB89AAA4-74CD-402F-860B-70CE838D1F49}" srcOrd="0" destOrd="0" presId="urn:microsoft.com/office/officeart/2005/8/layout/gear1"/>
    <dgm:cxn modelId="{7DF86A5F-4E6B-45AD-A2D6-AF222C68E679}" type="presParOf" srcId="{07FC4BA5-C0A1-4283-8E2E-D2543A42D513}" destId="{1BFE3FEF-00BD-45EA-950D-8F6B20AB5B9E}" srcOrd="1" destOrd="0" presId="urn:microsoft.com/office/officeart/2005/8/layout/gear1"/>
    <dgm:cxn modelId="{438F5496-EEE2-484D-871A-4395166EAEDC}" type="presParOf" srcId="{07FC4BA5-C0A1-4283-8E2E-D2543A42D513}" destId="{B7D0A9FE-031B-4E2D-8FF4-FA294A0F543D}" srcOrd="2" destOrd="0" presId="urn:microsoft.com/office/officeart/2005/8/layout/gear1"/>
    <dgm:cxn modelId="{9F4A3AD6-6B1A-4A49-B4D9-E17E6DAC6DFD}" type="presParOf" srcId="{07FC4BA5-C0A1-4283-8E2E-D2543A42D513}" destId="{D465CCE3-AF14-4201-A08E-27C467BA2288}" srcOrd="3" destOrd="0" presId="urn:microsoft.com/office/officeart/2005/8/layout/gear1"/>
    <dgm:cxn modelId="{1031F85B-AD3C-4DF6-A4AE-B2FF5B491166}" type="presParOf" srcId="{07FC4BA5-C0A1-4283-8E2E-D2543A42D513}" destId="{B7135177-06AF-40A5-81E9-D64354C6994B}" srcOrd="4" destOrd="0" presId="urn:microsoft.com/office/officeart/2005/8/layout/gear1"/>
    <dgm:cxn modelId="{DE100372-F440-4A29-B2AB-8EFF3CB70D0A}" type="presParOf" srcId="{07FC4BA5-C0A1-4283-8E2E-D2543A42D513}" destId="{28B5C30A-B236-41D4-B9A5-9535BBEB37D9}" srcOrd="5" destOrd="0" presId="urn:microsoft.com/office/officeart/2005/8/layout/gear1"/>
    <dgm:cxn modelId="{D1D701CC-1E27-4E37-BF2D-4A964E8CA1A7}" type="presParOf" srcId="{07FC4BA5-C0A1-4283-8E2E-D2543A42D513}" destId="{B0FF0C95-EFBD-43BD-8BAD-C92822B32746}" srcOrd="6" destOrd="0" presId="urn:microsoft.com/office/officeart/2005/8/layout/gear1"/>
    <dgm:cxn modelId="{6416DAE0-259B-4B69-8760-8A40A8D70127}" type="presParOf" srcId="{07FC4BA5-C0A1-4283-8E2E-D2543A42D513}" destId="{C82A73C4-2C8F-4089-9B2F-F80951F11C3D}" srcOrd="7" destOrd="0" presId="urn:microsoft.com/office/officeart/2005/8/layout/gear1"/>
    <dgm:cxn modelId="{0D0350F9-08F9-4584-8651-97F8569EA6F7}" type="presParOf" srcId="{07FC4BA5-C0A1-4283-8E2E-D2543A42D513}" destId="{2868D981-3566-4392-BBE8-7F50730D7E4F}" srcOrd="8" destOrd="0" presId="urn:microsoft.com/office/officeart/2005/8/layout/gear1"/>
    <dgm:cxn modelId="{1EEF716C-F0A6-4840-9DA3-2D5B7E916CEA}" type="presParOf" srcId="{07FC4BA5-C0A1-4283-8E2E-D2543A42D513}" destId="{C2780423-1FFA-413F-84E9-C0B92DD9AB6F}" srcOrd="9" destOrd="0" presId="urn:microsoft.com/office/officeart/2005/8/layout/gear1"/>
    <dgm:cxn modelId="{2BF557F6-4E59-4612-9FC6-D6791080840E}" type="presParOf" srcId="{07FC4BA5-C0A1-4283-8E2E-D2543A42D513}" destId="{DDEE408F-B5E9-4CCE-AC2D-84F97BFDA9B5}" srcOrd="10" destOrd="0" presId="urn:microsoft.com/office/officeart/2005/8/layout/gear1"/>
    <dgm:cxn modelId="{EBAD1C3F-E2AF-478B-B092-232A98F5CBCA}" type="presParOf" srcId="{07FC4BA5-C0A1-4283-8E2E-D2543A42D513}" destId="{63166FDA-04E2-4CBA-93C8-BCF74AF2330D}" srcOrd="11" destOrd="0" presId="urn:microsoft.com/office/officeart/2005/8/layout/gear1"/>
    <dgm:cxn modelId="{5CB7675E-9140-4E08-96E2-E23EAE41210E}" type="presParOf" srcId="{07FC4BA5-C0A1-4283-8E2E-D2543A42D513}" destId="{B61F8190-7EA1-41AF-84EF-EA8AE97B227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9AAA4-74CD-402F-860B-70CE838D1F49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Setup</a:t>
          </a:r>
        </a:p>
      </dsp:txBody>
      <dsp:txXfrm>
        <a:off x="4392232" y="3136513"/>
        <a:ext cx="1781934" cy="1531918"/>
      </dsp:txXfrm>
    </dsp:sp>
    <dsp:sp modelId="{D465CCE3-AF14-4201-A08E-27C467BA2288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Historical Data</a:t>
          </a:r>
          <a:endParaRPr lang="en-US" sz="2100" kern="1200" dirty="0"/>
        </a:p>
      </dsp:txBody>
      <dsp:txXfrm>
        <a:off x="2604759" y="2282937"/>
        <a:ext cx="1076134" cy="1069538"/>
      </dsp:txXfrm>
    </dsp:sp>
    <dsp:sp modelId="{B0FF0C95-EFBD-43BD-8BAD-C92822B32746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Backup &amp; restore</a:t>
          </a:r>
          <a:endParaRPr lang="en-US" sz="2100" kern="1200" dirty="0"/>
        </a:p>
      </dsp:txBody>
      <dsp:txXfrm rot="-20700000">
        <a:off x="3738879" y="704426"/>
        <a:ext cx="1192106" cy="1192106"/>
      </dsp:txXfrm>
    </dsp:sp>
    <dsp:sp modelId="{DDEE408F-B5E9-4CCE-AC2D-84F97BFDA9B5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66FDA-04E2-4CBA-93C8-BCF74AF2330D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F8190-7EA1-41AF-84EF-EA8AE97B2276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4EA90-3829-4937-A9C6-EC8C88CDEC3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7ECE9-9A50-4114-9A0B-55180D462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8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4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5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2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sunderella.com/wp-content/uploads/revslider/web-product-dark/webproduct_darkbg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85FC-2616-4CC1-97A3-6B26959072D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54" y="5998542"/>
            <a:ext cx="1695535" cy="9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8917" y="519690"/>
            <a:ext cx="9144000" cy="2296246"/>
          </a:xfrm>
        </p:spPr>
        <p:txBody>
          <a:bodyPr/>
          <a:lstStyle/>
          <a:p>
            <a:r>
              <a:rPr lang="en-US" b="1" dirty="0"/>
              <a:t>Unleashing Stretched Databases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2727" y="4883727"/>
            <a:ext cx="9144000" cy="179762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br>
              <a:rPr lang="en-US" dirty="0"/>
            </a:br>
            <a:r>
              <a:rPr lang="en-US" dirty="0"/>
              <a:t>     me@armandolacerda.com</a:t>
            </a:r>
            <a:br>
              <a:rPr lang="en-US" dirty="0"/>
            </a:br>
            <a:endParaRPr lang="en-US" sz="700" dirty="0"/>
          </a:p>
          <a:p>
            <a:pPr algn="l"/>
            <a:r>
              <a:rPr lang="en-US" dirty="0"/>
              <a:t>                @</a:t>
            </a:r>
            <a:r>
              <a:rPr lang="en-US" dirty="0" err="1"/>
              <a:t>arlacerda</a:t>
            </a:r>
            <a:endParaRPr lang="en-US" dirty="0"/>
          </a:p>
        </p:txBody>
      </p:sp>
      <p:pic>
        <p:nvPicPr>
          <p:cNvPr id="3076" name="Picture 4" descr="Image result for twitter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33" y="6302075"/>
            <a:ext cx="307109" cy="24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linkedin 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78" y="6302075"/>
            <a:ext cx="270900" cy="27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facebook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83" y="6302075"/>
            <a:ext cx="274945" cy="27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email 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78" y="5725391"/>
            <a:ext cx="307108" cy="30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4"/>
          <p:cNvSpPr txBox="1">
            <a:spLocks/>
          </p:cNvSpPr>
          <p:nvPr/>
        </p:nvSpPr>
        <p:spPr>
          <a:xfrm>
            <a:off x="692727" y="4372623"/>
            <a:ext cx="9144000" cy="1022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 dirty="0"/>
              <a:t>Armando Lacerda</a:t>
            </a:r>
            <a:br>
              <a:rPr lang="en-US" b="1" i="1" dirty="0"/>
            </a:br>
            <a:r>
              <a:rPr lang="en-US" sz="1800" dirty="0"/>
              <a:t>MCT | MCDBA | MCSE | MCSA | </a:t>
            </a:r>
            <a:r>
              <a:rPr lang="en-US" sz="1800" dirty="0" err="1"/>
              <a:t>MCSD.Net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4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Can’t update or delete stretched rows</a:t>
            </a:r>
          </a:p>
          <a:p>
            <a:r>
              <a:rPr lang="en-US" dirty="0"/>
              <a:t>Views referring to stretched tables have limited features</a:t>
            </a:r>
          </a:p>
          <a:p>
            <a:r>
              <a:rPr lang="en-US" dirty="0"/>
              <a:t>Can’t be the parent table of a Foreign Key constraint </a:t>
            </a:r>
          </a:p>
        </p:txBody>
      </p:sp>
    </p:spTree>
    <p:extLst>
      <p:ext uri="{BB962C8B-B14F-4D97-AF65-F5344CB8AC3E}">
        <p14:creationId xmlns:p14="http://schemas.microsoft.com/office/powerpoint/2010/main" val="79376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Blocking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FileStream</a:t>
            </a:r>
            <a:r>
              <a:rPr lang="en-US" dirty="0"/>
              <a:t> not allowed</a:t>
            </a:r>
          </a:p>
          <a:p>
            <a:r>
              <a:rPr lang="en-US" dirty="0"/>
              <a:t>Memory-optimized tables not allowed</a:t>
            </a:r>
          </a:p>
          <a:p>
            <a:r>
              <a:rPr lang="en-US" dirty="0"/>
              <a:t>Replication, Change Tracking and CDC not allowed</a:t>
            </a:r>
          </a:p>
          <a:p>
            <a:r>
              <a:rPr lang="en-US" dirty="0"/>
              <a:t>Some special data types not allowed</a:t>
            </a:r>
          </a:p>
          <a:p>
            <a:r>
              <a:rPr lang="en-US" dirty="0" err="1"/>
              <a:t>Column_set</a:t>
            </a:r>
            <a:r>
              <a:rPr lang="en-US" dirty="0"/>
              <a:t> and computed columns not allowed</a:t>
            </a:r>
          </a:p>
          <a:p>
            <a:r>
              <a:rPr lang="en-US" dirty="0"/>
              <a:t>Default, Check and not allowed</a:t>
            </a:r>
          </a:p>
          <a:p>
            <a:r>
              <a:rPr lang="en-US" dirty="0"/>
              <a:t>Full Text, XML, Spatial and indexed views indexes not allowed</a:t>
            </a:r>
          </a:p>
          <a:p>
            <a:r>
              <a:rPr lang="en-US" b="1" i="1" dirty="0">
                <a:solidFill>
                  <a:srgbClr val="FFFF00"/>
                </a:solidFill>
              </a:rPr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15394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mo  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823" y="2009707"/>
            <a:ext cx="2970068" cy="28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370609" y="384609"/>
            <a:ext cx="9144000" cy="935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Demo - Historical data / cold data</a:t>
            </a:r>
          </a:p>
        </p:txBody>
      </p:sp>
    </p:spTree>
    <p:extLst>
      <p:ext uri="{BB962C8B-B14F-4D97-AF65-F5344CB8AC3E}">
        <p14:creationId xmlns:p14="http://schemas.microsoft.com/office/powerpoint/2010/main" val="375264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70609" y="384609"/>
            <a:ext cx="9144000" cy="935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Backup &amp; Restore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65" y="2846963"/>
            <a:ext cx="1571227" cy="1938270"/>
          </a:xfrm>
          <a:prstGeom prst="rect">
            <a:avLst/>
          </a:prstGeom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1839365" y="2103940"/>
            <a:ext cx="1565564" cy="7220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Transactional</a:t>
            </a:r>
            <a:br>
              <a:rPr lang="en-US" sz="2000" dirty="0"/>
            </a:br>
            <a:r>
              <a:rPr lang="en-US" sz="2000" dirty="0"/>
              <a:t>Database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39401" y="1081336"/>
            <a:ext cx="3011501" cy="3011501"/>
            <a:chOff x="6642541" y="384609"/>
            <a:chExt cx="3011501" cy="3011501"/>
          </a:xfrm>
        </p:grpSpPr>
        <p:pic>
          <p:nvPicPr>
            <p:cNvPr id="6146" name="Picture 2" descr="Image result for azure stretched database  icon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119" y="1681521"/>
              <a:ext cx="1174347" cy="61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Relat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541" y="384609"/>
              <a:ext cx="3011501" cy="301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0" name="Picture 6" descr="Image result for on premise icon 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EA6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34" y="4548762"/>
            <a:ext cx="1366633" cy="136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Brace 12"/>
          <p:cNvSpPr/>
          <p:nvPr/>
        </p:nvSpPr>
        <p:spPr>
          <a:xfrm>
            <a:off x="3512127" y="2846963"/>
            <a:ext cx="197428" cy="1245874"/>
          </a:xfrm>
          <a:prstGeom prst="righ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896591" y="2846964"/>
            <a:ext cx="1652154" cy="62360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3146088" y="4439698"/>
            <a:ext cx="2122103" cy="6432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3"/>
          <p:cNvSpPr txBox="1">
            <a:spLocks/>
          </p:cNvSpPr>
          <p:nvPr/>
        </p:nvSpPr>
        <p:spPr>
          <a:xfrm>
            <a:off x="7550902" y="2091109"/>
            <a:ext cx="3559607" cy="1190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Automatic backup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Local replication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Geo replication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Transparent</a:t>
            </a: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6955992" y="4755260"/>
            <a:ext cx="3559607" cy="9536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Traditional SQL Server backup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Fraction of the database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Fraction of backup 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372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mo  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823" y="2009707"/>
            <a:ext cx="2970068" cy="28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370609" y="384609"/>
            <a:ext cx="9144000" cy="935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Demo - Backup &amp; Restore</a:t>
            </a:r>
          </a:p>
        </p:txBody>
      </p:sp>
    </p:spTree>
    <p:extLst>
      <p:ext uri="{BB962C8B-B14F-4D97-AF65-F5344CB8AC3E}">
        <p14:creationId xmlns:p14="http://schemas.microsoft.com/office/powerpoint/2010/main" val="236436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pic>
        <p:nvPicPr>
          <p:cNvPr id="1026" name="Picture 2" descr="Image result for ques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49" y="1863411"/>
            <a:ext cx="64293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32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89218" y="1476953"/>
            <a:ext cx="3889664" cy="8610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Thank you!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Some web references: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https://msdn.microsoft.com/en-us/library/dn935011.aspx?f=255&amp;MSPPError=-2147217396</a:t>
            </a:r>
          </a:p>
          <a:p>
            <a:r>
              <a:rPr lang="en-US" sz="2000" dirty="0"/>
              <a:t>https://msdn.microsoft.com/en-us/library/mt605115.aspx?f=255&amp;MSPPError=-2147217396</a:t>
            </a:r>
          </a:p>
          <a:p>
            <a:r>
              <a:rPr lang="en-US" sz="2000" dirty="0"/>
              <a:t>https://msdn.microsoft.com/en-us/library/mt762899.aspx</a:t>
            </a:r>
          </a:p>
          <a:p>
            <a:r>
              <a:rPr lang="en-US" sz="2000" dirty="0"/>
              <a:t>https://msdn.microsoft.com/en-us/library/mt733205.aspx</a:t>
            </a:r>
          </a:p>
          <a:p>
            <a:endParaRPr lang="en-US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56357" y="1777012"/>
            <a:ext cx="11133416" cy="306515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09" y="3695017"/>
            <a:ext cx="1677609" cy="742622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49" y="4074817"/>
            <a:ext cx="1572416" cy="449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660" y="3116732"/>
            <a:ext cx="2647950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064" y="2693312"/>
            <a:ext cx="2186108" cy="331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792" y="3965103"/>
            <a:ext cx="2285811" cy="5485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3572" y="3212760"/>
            <a:ext cx="2286319" cy="485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8384" y="2164771"/>
            <a:ext cx="2214219" cy="7814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8890" y="2976210"/>
            <a:ext cx="2294008" cy="9269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1214" y="2115585"/>
            <a:ext cx="2573514" cy="450365"/>
          </a:xfrm>
          <a:prstGeom prst="rect">
            <a:avLst/>
          </a:prstGeom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205531" y="225770"/>
            <a:ext cx="7679973" cy="728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Big thanks to our sponsors!</a:t>
            </a:r>
          </a:p>
        </p:txBody>
      </p:sp>
    </p:spTree>
    <p:extLst>
      <p:ext uri="{BB962C8B-B14F-4D97-AF65-F5344CB8AC3E}">
        <p14:creationId xmlns:p14="http://schemas.microsoft.com/office/powerpoint/2010/main" val="311476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tretched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28" y="854652"/>
            <a:ext cx="6477000" cy="48577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5656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2225863"/>
              </p:ext>
            </p:extLst>
          </p:nvPr>
        </p:nvGraphicFramePr>
        <p:xfrm>
          <a:off x="1543627" y="5118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13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Stretched Database - </a:t>
            </a:r>
            <a:r>
              <a:rPr lang="en-US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PreReq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Account</a:t>
            </a:r>
          </a:p>
          <a:p>
            <a:r>
              <a:rPr lang="en-US" dirty="0"/>
              <a:t>Compatible table</a:t>
            </a:r>
          </a:p>
          <a:p>
            <a:r>
              <a:rPr lang="en-US" dirty="0"/>
              <a:t>Split criteria – Optional</a:t>
            </a:r>
          </a:p>
          <a:p>
            <a:r>
              <a:rPr lang="en-US" dirty="0"/>
              <a:t>Network bandwidth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76" y="2157204"/>
            <a:ext cx="5574260" cy="395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1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mo  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823" y="2009707"/>
            <a:ext cx="2970068" cy="28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370609" y="384609"/>
            <a:ext cx="9144000" cy="935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Demo - Stretched it</a:t>
            </a:r>
          </a:p>
        </p:txBody>
      </p:sp>
    </p:spTree>
    <p:extLst>
      <p:ext uri="{BB962C8B-B14F-4D97-AF65-F5344CB8AC3E}">
        <p14:creationId xmlns:p14="http://schemas.microsoft.com/office/powerpoint/2010/main" val="338841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Stretched Database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02" y="937098"/>
            <a:ext cx="6810779" cy="4831674"/>
          </a:xfrm>
          <a:prstGeom prst="rect">
            <a:avLst/>
          </a:prstGeom>
        </p:spPr>
      </p:pic>
      <p:sp>
        <p:nvSpPr>
          <p:cNvPr id="5" name="Arrow: Left 4"/>
          <p:cNvSpPr/>
          <p:nvPr/>
        </p:nvSpPr>
        <p:spPr>
          <a:xfrm>
            <a:off x="5141133" y="4802418"/>
            <a:ext cx="1683327" cy="6858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data</a:t>
            </a:r>
          </a:p>
        </p:txBody>
      </p:sp>
      <p:sp>
        <p:nvSpPr>
          <p:cNvPr id="6" name="Arrow: Right 5"/>
          <p:cNvSpPr/>
          <p:nvPr/>
        </p:nvSpPr>
        <p:spPr>
          <a:xfrm rot="1535590">
            <a:off x="3173520" y="3049125"/>
            <a:ext cx="1511415" cy="6754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Data</a:t>
            </a:r>
          </a:p>
        </p:txBody>
      </p:sp>
      <p:sp>
        <p:nvSpPr>
          <p:cNvPr id="10" name="Arrow: Left 9"/>
          <p:cNvSpPr/>
          <p:nvPr/>
        </p:nvSpPr>
        <p:spPr>
          <a:xfrm>
            <a:off x="7962900" y="2016131"/>
            <a:ext cx="1683327" cy="685800"/>
          </a:xfrm>
          <a:prstGeom prst="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data</a:t>
            </a:r>
          </a:p>
        </p:txBody>
      </p:sp>
    </p:spTree>
    <p:extLst>
      <p:ext uri="{BB962C8B-B14F-4D97-AF65-F5344CB8AC3E}">
        <p14:creationId xmlns:p14="http://schemas.microsoft.com/office/powerpoint/2010/main" val="203021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ofactory.com/Images/sql-schem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2" y="259340"/>
            <a:ext cx="4876800" cy="559117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1509" y="6091444"/>
            <a:ext cx="4221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http://www.dofactory.com/sql/sample-database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284" y="2113803"/>
            <a:ext cx="6445151" cy="235428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2538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Effective</a:t>
            </a:r>
          </a:p>
          <a:p>
            <a:r>
              <a:rPr lang="en-US" dirty="0"/>
              <a:t>No database schema change needed</a:t>
            </a:r>
          </a:p>
          <a:p>
            <a:r>
              <a:rPr lang="en-US" dirty="0"/>
              <a:t>Transparent to applications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3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179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Segoe UI</vt:lpstr>
      <vt:lpstr>Wingdings</vt:lpstr>
      <vt:lpstr>Office Theme</vt:lpstr>
      <vt:lpstr>Unleashing Stretched Databases</vt:lpstr>
      <vt:lpstr>PowerPoint Presentation</vt:lpstr>
      <vt:lpstr>PowerPoint Presentation</vt:lpstr>
      <vt:lpstr>PowerPoint Presentation</vt:lpstr>
      <vt:lpstr>Stretched Database - PreReq</vt:lpstr>
      <vt:lpstr>PowerPoint Presentation</vt:lpstr>
      <vt:lpstr>Stretched Database</vt:lpstr>
      <vt:lpstr>PowerPoint Presentation</vt:lpstr>
      <vt:lpstr>Benefits</vt:lpstr>
      <vt:lpstr>Restrictions</vt:lpstr>
      <vt:lpstr>Blocking Factors</vt:lpstr>
      <vt:lpstr>PowerPoint Presentation</vt:lpstr>
      <vt:lpstr>PowerPoint Presentation</vt:lpstr>
      <vt:lpstr>PowerPoint Presentation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Lacerda</dc:creator>
  <cp:lastModifiedBy>Armando Lacerda</cp:lastModifiedBy>
  <cp:revision>22</cp:revision>
  <dcterms:created xsi:type="dcterms:W3CDTF">2017-03-20T21:16:33Z</dcterms:created>
  <dcterms:modified xsi:type="dcterms:W3CDTF">2017-03-25T18:37:45Z</dcterms:modified>
</cp:coreProperties>
</file>