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
  </p:notesMasterIdLst>
  <p:sldIdLst>
    <p:sldId id="260" r:id="rId2"/>
  </p:sldIdLst>
  <p:sldSz cx="9144000" cy="5143500" type="screen16x9"/>
  <p:notesSz cx="6858000" cy="9144000"/>
  <p:embeddedFontLst>
    <p:embeddedFont>
      <p:font typeface="Lato Light" panose="020B0604020202020204" charset="0"/>
      <p:regular r:id="rId4"/>
      <p:bold r:id="rId5"/>
      <p:italic r:id="rId6"/>
      <p:boldItalic r:id="rId7"/>
    </p:embeddedFont>
    <p:embeddedFont>
      <p:font typeface="Squada One" panose="020B0604020202020204" charset="0"/>
      <p:regular r:id="rId8"/>
    </p:embeddedFont>
    <p:embeddedFont>
      <p:font typeface="Unica One" panose="020B0604020202020204" charset="0"/>
      <p:regular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c7dec4c37_2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c7dec4c37_2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esign">
  <p:cSld name="CUSTOM_18">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3" name="Google Shape;43;p6"/>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lums ">
  <p:cSld name="TITLE_ONLY_3">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7500" y="644663"/>
            <a:ext cx="45678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9" name="Google Shape;49;p8"/>
          <p:cNvSpPr txBox="1">
            <a:spLocks noGrp="1"/>
          </p:cNvSpPr>
          <p:nvPr>
            <p:ph type="subTitle" idx="1"/>
          </p:nvPr>
        </p:nvSpPr>
        <p:spPr>
          <a:xfrm>
            <a:off x="877800" y="1499300"/>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0" name="Google Shape;50;p8"/>
          <p:cNvSpPr txBox="1">
            <a:spLocks noGrp="1"/>
          </p:cNvSpPr>
          <p:nvPr>
            <p:ph type="subTitle" idx="2"/>
          </p:nvPr>
        </p:nvSpPr>
        <p:spPr>
          <a:xfrm>
            <a:off x="5455475" y="1499300"/>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 name="Google Shape;51;p8"/>
          <p:cNvSpPr txBox="1">
            <a:spLocks noGrp="1"/>
          </p:cNvSpPr>
          <p:nvPr>
            <p:ph type="ctrTitle" idx="3"/>
          </p:nvPr>
        </p:nvSpPr>
        <p:spPr>
          <a:xfrm>
            <a:off x="4560425" y="644663"/>
            <a:ext cx="4587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2">
  <p:cSld name="TITLE_ONLY_2_1">
    <p:spTree>
      <p:nvGrpSpPr>
        <p:cNvPr id="1" name="Shape 52"/>
        <p:cNvGrpSpPr/>
        <p:nvPr/>
      </p:nvGrpSpPr>
      <p:grpSpPr>
        <a:xfrm>
          <a:off x="0" y="0"/>
          <a:ext cx="0" cy="0"/>
          <a:chOff x="0" y="0"/>
          <a:chExt cx="0" cy="0"/>
        </a:xfrm>
      </p:grpSpPr>
      <p:sp>
        <p:nvSpPr>
          <p:cNvPr id="53" name="Google Shape;53;p9"/>
          <p:cNvSpPr txBox="1">
            <a:spLocks noGrp="1"/>
          </p:cNvSpPr>
          <p:nvPr>
            <p:ph type="subTitle" idx="1"/>
          </p:nvPr>
        </p:nvSpPr>
        <p:spPr>
          <a:xfrm>
            <a:off x="2640241" y="1227261"/>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4" name="Google Shape;54;p9"/>
          <p:cNvSpPr txBox="1">
            <a:spLocks noGrp="1"/>
          </p:cNvSpPr>
          <p:nvPr>
            <p:ph type="subTitle" idx="2"/>
          </p:nvPr>
        </p:nvSpPr>
        <p:spPr>
          <a:xfrm>
            <a:off x="1832400" y="2236096"/>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5" name="Google Shape;55;p9"/>
          <p:cNvSpPr txBox="1">
            <a:spLocks noGrp="1"/>
          </p:cNvSpPr>
          <p:nvPr>
            <p:ph type="ctrTitle"/>
          </p:nvPr>
        </p:nvSpPr>
        <p:spPr>
          <a:xfrm>
            <a:off x="2623486" y="994861"/>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6" name="Google Shape;56;p9"/>
          <p:cNvSpPr txBox="1">
            <a:spLocks noGrp="1"/>
          </p:cNvSpPr>
          <p:nvPr>
            <p:ph type="ctrTitle" idx="3"/>
          </p:nvPr>
        </p:nvSpPr>
        <p:spPr>
          <a:xfrm>
            <a:off x="1815600" y="2003696"/>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7" name="Google Shape;57;p9"/>
          <p:cNvSpPr txBox="1">
            <a:spLocks noGrp="1"/>
          </p:cNvSpPr>
          <p:nvPr>
            <p:ph type="subTitle" idx="4"/>
          </p:nvPr>
        </p:nvSpPr>
        <p:spPr>
          <a:xfrm>
            <a:off x="994200" y="3244639"/>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8" name="Google Shape;58;p9"/>
          <p:cNvSpPr txBox="1">
            <a:spLocks noGrp="1"/>
          </p:cNvSpPr>
          <p:nvPr>
            <p:ph type="ctrTitle" idx="5"/>
          </p:nvPr>
        </p:nvSpPr>
        <p:spPr>
          <a:xfrm>
            <a:off x="977400" y="3012239"/>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9" name="Google Shape;59;p9"/>
          <p:cNvSpPr txBox="1">
            <a:spLocks noGrp="1"/>
          </p:cNvSpPr>
          <p:nvPr>
            <p:ph type="ctrTitle" idx="6"/>
          </p:nvPr>
        </p:nvSpPr>
        <p:spPr>
          <a:xfrm>
            <a:off x="720000" y="377975"/>
            <a:ext cx="12492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0" name="Google Shape;60;p9"/>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2">
  <p:cSld name="CUSTOM_11_1_2_1">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2638350" y="-156902"/>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63" name="Google Shape;63;p10"/>
          <p:cNvSpPr txBox="1">
            <a:spLocks noGrp="1"/>
          </p:cNvSpPr>
          <p:nvPr>
            <p:ph type="subTitle" idx="1"/>
          </p:nvPr>
        </p:nvSpPr>
        <p:spPr>
          <a:xfrm>
            <a:off x="3031200" y="1857025"/>
            <a:ext cx="30816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68"/>
        <p:cNvGrpSpPr/>
        <p:nvPr/>
      </p:nvGrpSpPr>
      <p:grpSpPr>
        <a:xfrm>
          <a:off x="0" y="0"/>
          <a:ext cx="0" cy="0"/>
          <a:chOff x="0" y="0"/>
          <a:chExt cx="0" cy="0"/>
        </a:xfrm>
      </p:grpSpPr>
      <p:sp>
        <p:nvSpPr>
          <p:cNvPr id="69" name="Google Shape;69;p12"/>
          <p:cNvSpPr txBox="1">
            <a:spLocks noGrp="1"/>
          </p:cNvSpPr>
          <p:nvPr>
            <p:ph type="body" idx="1"/>
          </p:nvPr>
        </p:nvSpPr>
        <p:spPr>
          <a:xfrm>
            <a:off x="125165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0" name="Google Shape;70;p12"/>
          <p:cNvSpPr txBox="1">
            <a:spLocks noGrp="1"/>
          </p:cNvSpPr>
          <p:nvPr>
            <p:ph type="body" idx="2"/>
          </p:nvPr>
        </p:nvSpPr>
        <p:spPr>
          <a:xfrm>
            <a:off x="526240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1" name="Google Shape;71;p12"/>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2" name="Google Shape;72;p12"/>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1_1">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11_1_1">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2262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1pPr>
            <a:lvl2pPr lvl="1"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2pPr>
            <a:lvl3pPr lvl="2"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3pPr>
            <a:lvl4pPr lvl="3"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4pPr>
            <a:lvl5pPr lvl="4"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5pPr>
            <a:lvl6pPr lvl="5"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6pPr>
            <a:lvl7pPr lvl="6"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7pPr>
            <a:lvl8pPr lvl="7"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8pPr>
            <a:lvl9pPr lvl="8"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1pPr>
            <a:lvl2pPr marL="914400" lvl="1"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2pPr>
            <a:lvl3pPr marL="1371600" lvl="2"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3pPr>
            <a:lvl4pPr marL="1828800" lvl="3"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4pPr>
            <a:lvl5pPr marL="2286000" lvl="4"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5pPr>
            <a:lvl6pPr marL="2743200" lvl="5"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6pPr>
            <a:lvl7pPr marL="3200400" lvl="6"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7pPr>
            <a:lvl8pPr marL="3657600" lvl="7"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8pPr>
            <a:lvl9pPr marL="4114800" lvl="8" indent="-304800" rtl="0">
              <a:lnSpc>
                <a:spcPct val="115000"/>
              </a:lnSpc>
              <a:spcBef>
                <a:spcPts val="1600"/>
              </a:spcBef>
              <a:spcAft>
                <a:spcPts val="1600"/>
              </a:spcAft>
              <a:buClr>
                <a:schemeClr val="lt1"/>
              </a:buClr>
              <a:buSzPts val="1200"/>
              <a:buFont typeface="Lato Light"/>
              <a:buChar char="■"/>
              <a:defRPr sz="1200">
                <a:solidFill>
                  <a:schemeClr val="lt1"/>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4" r:id="rId2"/>
    <p:sldLayoutId id="2147483655" r:id="rId3"/>
    <p:sldLayoutId id="2147483656" r:id="rId4"/>
    <p:sldLayoutId id="2147483658" r:id="rId5"/>
    <p:sldLayoutId id="2147483659" r:id="rId6"/>
    <p:sldLayoutId id="214748366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cxnSp>
        <p:nvCxnSpPr>
          <p:cNvPr id="186" name="Google Shape;186;p21"/>
          <p:cNvCxnSpPr/>
          <p:nvPr/>
        </p:nvCxnSpPr>
        <p:spPr>
          <a:xfrm>
            <a:off x="4029000" y="3336875"/>
            <a:ext cx="1571700" cy="0"/>
          </a:xfrm>
          <a:prstGeom prst="straightConnector1">
            <a:avLst/>
          </a:prstGeom>
          <a:noFill/>
          <a:ln w="9525" cap="flat" cmpd="sng">
            <a:solidFill>
              <a:schemeClr val="lt1"/>
            </a:solidFill>
            <a:prstDash val="solid"/>
            <a:round/>
            <a:headEnd type="none" w="med" len="med"/>
            <a:tailEnd type="none" w="med" len="med"/>
          </a:ln>
        </p:spPr>
      </p:cxnSp>
      <p:cxnSp>
        <p:nvCxnSpPr>
          <p:cNvPr id="187" name="Google Shape;187;p21"/>
          <p:cNvCxnSpPr/>
          <p:nvPr/>
        </p:nvCxnSpPr>
        <p:spPr>
          <a:xfrm>
            <a:off x="5600700" y="1715550"/>
            <a:ext cx="1609800" cy="0"/>
          </a:xfrm>
          <a:prstGeom prst="straightConnector1">
            <a:avLst/>
          </a:prstGeom>
          <a:noFill/>
          <a:ln w="9525" cap="flat" cmpd="sng">
            <a:solidFill>
              <a:schemeClr val="lt1"/>
            </a:solidFill>
            <a:prstDash val="solid"/>
            <a:round/>
            <a:headEnd type="none" w="med" len="med"/>
            <a:tailEnd type="none" w="med" len="med"/>
          </a:ln>
        </p:spPr>
      </p:cxnSp>
      <p:cxnSp>
        <p:nvCxnSpPr>
          <p:cNvPr id="188" name="Google Shape;188;p21"/>
          <p:cNvCxnSpPr/>
          <p:nvPr/>
        </p:nvCxnSpPr>
        <p:spPr>
          <a:xfrm>
            <a:off x="1113050" y="1704000"/>
            <a:ext cx="1495500" cy="0"/>
          </a:xfrm>
          <a:prstGeom prst="straightConnector1">
            <a:avLst/>
          </a:prstGeom>
          <a:noFill/>
          <a:ln w="9525" cap="flat" cmpd="sng">
            <a:solidFill>
              <a:schemeClr val="lt1"/>
            </a:solidFill>
            <a:prstDash val="solid"/>
            <a:round/>
            <a:headEnd type="none" w="med" len="med"/>
            <a:tailEnd type="none" w="med" len="med"/>
          </a:ln>
        </p:spPr>
      </p:cxnSp>
      <p:sp>
        <p:nvSpPr>
          <p:cNvPr id="189" name="Google Shape;189;p21"/>
          <p:cNvSpPr txBox="1">
            <a:spLocks noGrp="1"/>
          </p:cNvSpPr>
          <p:nvPr>
            <p:ph type="subTitle" idx="4294967295"/>
          </p:nvPr>
        </p:nvSpPr>
        <p:spPr>
          <a:xfrm>
            <a:off x="129550" y="1690200"/>
            <a:ext cx="1817100" cy="1406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Infraestructura: Aquí los costos varían por muchas cosas. Pero para una app con una base de usuario medianas habría que sopesar entre plan medio(~13000MXN) y alto(~20000MXN) con pagos mensuales</a:t>
            </a:r>
            <a:endParaRPr sz="1000"/>
          </a:p>
          <a:p>
            <a:pPr marL="0" lvl="0" indent="0" algn="r" rtl="0">
              <a:lnSpc>
                <a:spcPct val="100000"/>
              </a:lnSpc>
              <a:spcBef>
                <a:spcPts val="1600"/>
              </a:spcBef>
              <a:spcAft>
                <a:spcPts val="0"/>
              </a:spcAft>
              <a:buNone/>
            </a:pPr>
            <a:r>
              <a:rPr lang="es" sz="1000"/>
              <a:t>Desarrolladores: El precio medio de un desarrollador de aplicaciones es entre 70000MXN y 90000MXN</a:t>
            </a:r>
            <a:endParaRPr sz="1000"/>
          </a:p>
          <a:p>
            <a:pPr marL="0" lvl="0" indent="0" algn="r" rtl="0">
              <a:lnSpc>
                <a:spcPct val="100000"/>
              </a:lnSpc>
              <a:spcBef>
                <a:spcPts val="1600"/>
              </a:spcBef>
              <a:spcAft>
                <a:spcPts val="0"/>
              </a:spcAft>
              <a:buNone/>
            </a:pPr>
            <a:endParaRPr sz="1000"/>
          </a:p>
          <a:p>
            <a:pPr marL="0" lvl="0" indent="0" algn="ctr" rtl="0">
              <a:lnSpc>
                <a:spcPct val="100000"/>
              </a:lnSpc>
              <a:spcBef>
                <a:spcPts val="1600"/>
              </a:spcBef>
              <a:spcAft>
                <a:spcPts val="1600"/>
              </a:spcAft>
              <a:buNone/>
            </a:pPr>
            <a:r>
              <a:rPr lang="es" sz="1000"/>
              <a:t>TOTAL:  83000MXN-103000MXN</a:t>
            </a:r>
            <a:endParaRPr sz="1000"/>
          </a:p>
        </p:txBody>
      </p:sp>
      <p:sp>
        <p:nvSpPr>
          <p:cNvPr id="190" name="Google Shape;190;p21"/>
          <p:cNvSpPr txBox="1"/>
          <p:nvPr/>
        </p:nvSpPr>
        <p:spPr>
          <a:xfrm flipH="1">
            <a:off x="571247" y="1050500"/>
            <a:ext cx="20373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y Desarrolladores </a:t>
            </a:r>
            <a:endParaRPr sz="1200">
              <a:solidFill>
                <a:schemeClr val="accent1"/>
              </a:solidFill>
              <a:latin typeface="Unica One"/>
              <a:ea typeface="Unica One"/>
              <a:cs typeface="Unica One"/>
              <a:sym typeface="Unica One"/>
            </a:endParaRPr>
          </a:p>
        </p:txBody>
      </p:sp>
      <p:sp>
        <p:nvSpPr>
          <p:cNvPr id="191" name="Google Shape;191;p21"/>
          <p:cNvSpPr txBox="1">
            <a:spLocks noGrp="1"/>
          </p:cNvSpPr>
          <p:nvPr>
            <p:ph type="subTitle" idx="4294967295"/>
          </p:nvPr>
        </p:nvSpPr>
        <p:spPr>
          <a:xfrm>
            <a:off x="2915452" y="3330908"/>
            <a:ext cx="1817100" cy="4752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000"/>
              <a:t>Aquí solo habría que tomar en cuenta el precio de la infraestructura dado que los propios desarrolladores seriamos nosotros mismos.</a:t>
            </a:r>
            <a:endParaRPr sz="1000"/>
          </a:p>
          <a:p>
            <a:pPr marL="0" lvl="0" indent="0" algn="r" rtl="0">
              <a:lnSpc>
                <a:spcPct val="100000"/>
              </a:lnSpc>
              <a:spcBef>
                <a:spcPts val="1600"/>
              </a:spcBef>
              <a:spcAft>
                <a:spcPts val="1600"/>
              </a:spcAft>
              <a:buNone/>
            </a:pPr>
            <a:r>
              <a:rPr lang="es" sz="1000"/>
              <a:t>TOTAL: 13000MXN-20000MXN mensuales</a:t>
            </a:r>
            <a:endParaRPr sz="1000"/>
          </a:p>
        </p:txBody>
      </p:sp>
      <p:sp>
        <p:nvSpPr>
          <p:cNvPr id="192" name="Google Shape;192;p21"/>
          <p:cNvSpPr txBox="1"/>
          <p:nvPr/>
        </p:nvSpPr>
        <p:spPr>
          <a:xfrm flipH="1">
            <a:off x="4274175" y="2808100"/>
            <a:ext cx="1394400" cy="475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accent1"/>
                </a:solidFill>
                <a:latin typeface="Unica One"/>
                <a:ea typeface="Unica One"/>
                <a:cs typeface="Unica One"/>
                <a:sym typeface="Unica One"/>
              </a:rPr>
              <a:t>Contratando infraestructura </a:t>
            </a:r>
            <a:endParaRPr sz="1200">
              <a:solidFill>
                <a:schemeClr val="accent2"/>
              </a:solidFill>
              <a:latin typeface="Unica One"/>
              <a:ea typeface="Unica One"/>
              <a:cs typeface="Unica One"/>
              <a:sym typeface="Unica One"/>
            </a:endParaRPr>
          </a:p>
        </p:txBody>
      </p:sp>
      <p:sp>
        <p:nvSpPr>
          <p:cNvPr id="193" name="Google Shape;193;p21"/>
          <p:cNvSpPr txBox="1">
            <a:spLocks noGrp="1"/>
          </p:cNvSpPr>
          <p:nvPr>
            <p:ph type="subTitle" idx="4294967295"/>
          </p:nvPr>
        </p:nvSpPr>
        <p:spPr>
          <a:xfrm>
            <a:off x="6446400" y="1690127"/>
            <a:ext cx="1817100" cy="2799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a:t>En caso de que no queramos contratar ninguna infraestructura en la nube para soportar nuestra app podríamos buscar una dada por una escuela (como el TEC) completamente gratuita. Con la promesa de dar los créditos necesarios y mostrar las licencias a la hora de hacer deploy.</a:t>
            </a:r>
            <a:endParaRPr sz="1000"/>
          </a:p>
          <a:p>
            <a:pPr marL="0" lvl="0" indent="0" algn="l" rtl="0">
              <a:lnSpc>
                <a:spcPct val="100000"/>
              </a:lnSpc>
              <a:spcBef>
                <a:spcPts val="1600"/>
              </a:spcBef>
              <a:spcAft>
                <a:spcPts val="0"/>
              </a:spcAft>
              <a:buNone/>
            </a:pPr>
            <a:endParaRPr sz="1000"/>
          </a:p>
          <a:p>
            <a:pPr marL="0" lvl="0" indent="0" algn="l" rtl="0">
              <a:lnSpc>
                <a:spcPct val="100000"/>
              </a:lnSpc>
              <a:spcBef>
                <a:spcPts val="1600"/>
              </a:spcBef>
              <a:spcAft>
                <a:spcPts val="1600"/>
              </a:spcAft>
              <a:buNone/>
            </a:pPr>
            <a:r>
              <a:rPr lang="es" sz="1000"/>
              <a:t>TOTAL: ~0MXN</a:t>
            </a:r>
            <a:endParaRPr sz="1000"/>
          </a:p>
        </p:txBody>
      </p:sp>
      <p:sp>
        <p:nvSpPr>
          <p:cNvPr id="194" name="Google Shape;194;p21"/>
          <p:cNvSpPr txBox="1"/>
          <p:nvPr/>
        </p:nvSpPr>
        <p:spPr>
          <a:xfrm flipH="1">
            <a:off x="5393400" y="1386150"/>
            <a:ext cx="1817100" cy="32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sz="1200">
                <a:solidFill>
                  <a:schemeClr val="accent1"/>
                </a:solidFill>
                <a:latin typeface="Unica One"/>
                <a:ea typeface="Unica One"/>
                <a:cs typeface="Unica One"/>
                <a:sym typeface="Unica One"/>
              </a:rPr>
              <a:t>Buscar infraestructura </a:t>
            </a:r>
            <a:endParaRPr sz="1200">
              <a:solidFill>
                <a:schemeClr val="accent1"/>
              </a:solidFill>
              <a:latin typeface="Unica One"/>
              <a:ea typeface="Unica One"/>
              <a:cs typeface="Unica One"/>
              <a:sym typeface="Unica One"/>
            </a:endParaRPr>
          </a:p>
          <a:p>
            <a:pPr marL="0" lvl="0" indent="0" algn="l" rtl="0">
              <a:spcBef>
                <a:spcPts val="0"/>
              </a:spcBef>
              <a:spcAft>
                <a:spcPts val="0"/>
              </a:spcAft>
              <a:buNone/>
            </a:pPr>
            <a:endParaRPr sz="1200">
              <a:solidFill>
                <a:schemeClr val="accent4"/>
              </a:solidFill>
              <a:latin typeface="Unica One"/>
              <a:ea typeface="Unica One"/>
              <a:cs typeface="Unica One"/>
              <a:sym typeface="Unica One"/>
            </a:endParaRPr>
          </a:p>
        </p:txBody>
      </p:sp>
      <p:sp>
        <p:nvSpPr>
          <p:cNvPr id="195" name="Google Shape;195;p21"/>
          <p:cNvSpPr txBox="1">
            <a:spLocks noGrp="1"/>
          </p:cNvSpPr>
          <p:nvPr>
            <p:ph type="ctrTitle"/>
          </p:nvPr>
        </p:nvSpPr>
        <p:spPr>
          <a:xfrm>
            <a:off x="240300" y="377975"/>
            <a:ext cx="18171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Costos e infraestructura</a:t>
            </a:r>
            <a:endParaRPr/>
          </a:p>
        </p:txBody>
      </p:sp>
      <p:pic>
        <p:nvPicPr>
          <p:cNvPr id="196" name="Google Shape;196;p21"/>
          <p:cNvPicPr preferRelativeResize="0"/>
          <p:nvPr/>
        </p:nvPicPr>
        <p:blipFill rotWithShape="1">
          <a:blip r:embed="rId3">
            <a:alphaModFix/>
          </a:blip>
          <a:srcRect r="7252"/>
          <a:stretch/>
        </p:blipFill>
        <p:spPr>
          <a:xfrm>
            <a:off x="3022675" y="333000"/>
            <a:ext cx="2163901" cy="2242851"/>
          </a:xfrm>
          <a:prstGeom prst="rect">
            <a:avLst/>
          </a:prstGeom>
          <a:noFill/>
          <a:ln>
            <a:noFill/>
          </a:ln>
        </p:spPr>
      </p:pic>
    </p:spTree>
  </p:cSld>
  <p:clrMapOvr>
    <a:masterClrMapping/>
  </p:clrMapOvr>
</p:sld>
</file>

<file path=ppt/theme/theme1.xml><?xml version="1.0" encoding="utf-8"?>
<a:theme xmlns:a="http://schemas.openxmlformats.org/drawingml/2006/main" name="Meeting Template">
  <a:themeElements>
    <a:clrScheme name="Simple Light">
      <a:dk1>
        <a:srgbClr val="000000"/>
      </a:dk1>
      <a:lt1>
        <a:srgbClr val="FFFFFF"/>
      </a:lt1>
      <a:dk2>
        <a:srgbClr val="22262D"/>
      </a:dk2>
      <a:lt2>
        <a:srgbClr val="3B424C"/>
      </a:lt2>
      <a:accent1>
        <a:srgbClr val="589EA5"/>
      </a:accent1>
      <a:accent2>
        <a:srgbClr val="77BE9C"/>
      </a:accent2>
      <a:accent3>
        <a:srgbClr val="A8DBA7"/>
      </a:accent3>
      <a:accent4>
        <a:srgbClr val="D0F09F"/>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Words>
  <Application>Microsoft Office PowerPoint</Application>
  <PresentationFormat>Presentación en pantalla (16:9)</PresentationFormat>
  <Paragraphs>13</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Unica One</vt:lpstr>
      <vt:lpstr>Squada One</vt:lpstr>
      <vt:lpstr>Lato Light</vt:lpstr>
      <vt:lpstr>Arial</vt:lpstr>
      <vt:lpstr>Meeting Template</vt:lpstr>
      <vt:lpstr>Costos e infraestructura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Costos e infraestructura</dc:title>
  <cp:lastModifiedBy>Armando Montaño Gonzalez</cp:lastModifiedBy>
  <cp:revision>1</cp:revision>
  <dcterms:modified xsi:type="dcterms:W3CDTF">2021-05-07T16:14:11Z</dcterms:modified>
</cp:coreProperties>
</file>