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16"/>
  </p:notesMasterIdLst>
  <p:sldIdLst>
    <p:sldId id="256" r:id="rId2"/>
    <p:sldId id="271" r:id="rId3"/>
    <p:sldId id="257" r:id="rId4"/>
    <p:sldId id="264" r:id="rId5"/>
    <p:sldId id="265" r:id="rId6"/>
    <p:sldId id="260" r:id="rId7"/>
    <p:sldId id="272" r:id="rId8"/>
    <p:sldId id="261" r:id="rId9"/>
    <p:sldId id="267" r:id="rId10"/>
    <p:sldId id="268" r:id="rId11"/>
    <p:sldId id="276" r:id="rId12"/>
    <p:sldId id="278" r:id="rId13"/>
    <p:sldId id="266" r:id="rId14"/>
    <p:sldId id="26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3B07126-9622-72EF-137E-03DFAE3EFE0C}" name="Anwesha Sinha" initials="AS" userId="S::ansi5532@colorado.edu::c41cdf15-9492-4da1-a1c3-4c332628add8" providerId="AD"/>
  <p188:author id="{44402269-40CA-B973-1122-11138D087432}" name="Gandharva Dua" initials="GD" userId="S::gadu8792@colorado.edu::3079164c-bdf1-4bbd-b6c8-566f01365b06" providerId="AD"/>
  <p188:author id="{3B09A0FE-4B06-D754-5671-703A998776F2}" name="Armando Miranda" initials="AM" userId="Armando Miranda"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19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1A201C-4B2C-CBEC-B987-BBAB6426F705}" v="150" dt="2022-12-09T04:28:11.814"/>
    <p1510:client id="{27C72F11-CA78-4206-8372-C4640A6C5765}" v="51" dt="2022-12-09T04:19:28.163"/>
    <p1510:client id="{748A7227-EBFD-75A4-7107-0512FDCCC187}" v="15" dt="2022-12-09T04:06:51.394"/>
    <p1510:client id="{E07F33B1-9F63-488C-8A90-3CB58A67B0EB}" v="18" dt="2022-12-09T04:14:01.2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84E62F-6AE4-47DC-B107-88FF3EBCC4F3}" type="datetimeFigureOut">
              <a:rPr lang="ko-KR" altLang="en-US" smtClean="0"/>
              <a:t>2023-03-16</a:t>
            </a:fld>
            <a:endParaRPr lang="ko-KR"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0820A5-4025-48D2-9EE9-2B1CB8954EF9}" type="slidenum">
              <a:rPr lang="ko-KR" altLang="en-US" smtClean="0"/>
              <a:t>‹#›</a:t>
            </a:fld>
            <a:endParaRPr lang="ko-KR" altLang="en-US"/>
          </a:p>
        </p:txBody>
      </p:sp>
    </p:spTree>
    <p:extLst>
      <p:ext uri="{BB962C8B-B14F-4D97-AF65-F5344CB8AC3E}">
        <p14:creationId xmlns:p14="http://schemas.microsoft.com/office/powerpoint/2010/main" val="1164260983"/>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30820A5-4025-48D2-9EE9-2B1CB8954EF9}" type="slidenum">
              <a:rPr lang="ko-KR" altLang="en-US" smtClean="0"/>
              <a:t>1</a:t>
            </a:fld>
            <a:endParaRPr lang="ko-KR" altLang="en-US"/>
          </a:p>
        </p:txBody>
      </p:sp>
    </p:spTree>
    <p:extLst>
      <p:ext uri="{BB962C8B-B14F-4D97-AF65-F5344CB8AC3E}">
        <p14:creationId xmlns:p14="http://schemas.microsoft.com/office/powerpoint/2010/main" val="35541737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atin typeface="Calibri"/>
              <a:cs typeface="Calibri"/>
            </a:endParaRPr>
          </a:p>
          <a:p>
            <a:endParaRPr lang="en-US">
              <a:latin typeface="Calibri"/>
              <a:cs typeface="Calibri"/>
            </a:endParaRPr>
          </a:p>
        </p:txBody>
      </p:sp>
      <p:sp>
        <p:nvSpPr>
          <p:cNvPr id="4" name="Slide Number Placeholder 3"/>
          <p:cNvSpPr>
            <a:spLocks noGrp="1"/>
          </p:cNvSpPr>
          <p:nvPr>
            <p:ph type="sldNum" sz="quarter" idx="5"/>
          </p:nvPr>
        </p:nvSpPr>
        <p:spPr/>
        <p:txBody>
          <a:bodyPr/>
          <a:lstStyle/>
          <a:p>
            <a:fld id="{730820A5-4025-48D2-9EE9-2B1CB8954EF9}" type="slidenum">
              <a:rPr lang="ko-KR" altLang="en-US" smtClean="0"/>
              <a:t>2</a:t>
            </a:fld>
            <a:endParaRPr lang="ko-KR" altLang="en-US"/>
          </a:p>
        </p:txBody>
      </p:sp>
    </p:spTree>
    <p:extLst>
      <p:ext uri="{BB962C8B-B14F-4D97-AF65-F5344CB8AC3E}">
        <p14:creationId xmlns:p14="http://schemas.microsoft.com/office/powerpoint/2010/main" val="16550715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a:p>
        </p:txBody>
      </p:sp>
      <p:sp>
        <p:nvSpPr>
          <p:cNvPr id="4" name="Slide Number Placeholder 3"/>
          <p:cNvSpPr>
            <a:spLocks noGrp="1"/>
          </p:cNvSpPr>
          <p:nvPr>
            <p:ph type="sldNum" sz="quarter" idx="5"/>
          </p:nvPr>
        </p:nvSpPr>
        <p:spPr/>
        <p:txBody>
          <a:bodyPr/>
          <a:lstStyle/>
          <a:p>
            <a:fld id="{730820A5-4025-48D2-9EE9-2B1CB8954EF9}" type="slidenum">
              <a:rPr lang="ko-KR" altLang="en-US" smtClean="0"/>
              <a:t>3</a:t>
            </a:fld>
            <a:endParaRPr lang="ko-KR" altLang="en-US"/>
          </a:p>
        </p:txBody>
      </p:sp>
    </p:spTree>
    <p:extLst>
      <p:ext uri="{BB962C8B-B14F-4D97-AF65-F5344CB8AC3E}">
        <p14:creationId xmlns:p14="http://schemas.microsoft.com/office/powerpoint/2010/main" val="18108055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atin typeface="Calibri"/>
              <a:cs typeface="Calibri"/>
            </a:endParaRPr>
          </a:p>
        </p:txBody>
      </p:sp>
      <p:sp>
        <p:nvSpPr>
          <p:cNvPr id="4" name="Slide Number Placeholder 3"/>
          <p:cNvSpPr>
            <a:spLocks noGrp="1"/>
          </p:cNvSpPr>
          <p:nvPr>
            <p:ph type="sldNum" sz="quarter" idx="5"/>
          </p:nvPr>
        </p:nvSpPr>
        <p:spPr/>
        <p:txBody>
          <a:bodyPr/>
          <a:lstStyle/>
          <a:p>
            <a:fld id="{730820A5-4025-48D2-9EE9-2B1CB8954EF9}" type="slidenum">
              <a:rPr lang="ko-KR" altLang="en-US" smtClean="0"/>
              <a:t>4</a:t>
            </a:fld>
            <a:endParaRPr lang="ko-KR" altLang="en-US"/>
          </a:p>
        </p:txBody>
      </p:sp>
    </p:spTree>
    <p:extLst>
      <p:ext uri="{BB962C8B-B14F-4D97-AF65-F5344CB8AC3E}">
        <p14:creationId xmlns:p14="http://schemas.microsoft.com/office/powerpoint/2010/main" val="38404496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30820A5-4025-48D2-9EE9-2B1CB8954EF9}" type="slidenum">
              <a:rPr lang="ko-KR" altLang="en-US" smtClean="0"/>
              <a:t>6</a:t>
            </a:fld>
            <a:endParaRPr lang="ko-KR" altLang="en-US"/>
          </a:p>
        </p:txBody>
      </p:sp>
    </p:spTree>
    <p:extLst>
      <p:ext uri="{BB962C8B-B14F-4D97-AF65-F5344CB8AC3E}">
        <p14:creationId xmlns:p14="http://schemas.microsoft.com/office/powerpoint/2010/main" val="31213878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a:ea typeface="맑은 고딕"/>
            </a:endParaRPr>
          </a:p>
        </p:txBody>
      </p:sp>
      <p:sp>
        <p:nvSpPr>
          <p:cNvPr id="4" name="Slide Number Placeholder 3"/>
          <p:cNvSpPr>
            <a:spLocks noGrp="1"/>
          </p:cNvSpPr>
          <p:nvPr>
            <p:ph type="sldNum" sz="quarter" idx="5"/>
          </p:nvPr>
        </p:nvSpPr>
        <p:spPr/>
        <p:txBody>
          <a:bodyPr/>
          <a:lstStyle/>
          <a:p>
            <a:fld id="{730820A5-4025-48D2-9EE9-2B1CB8954EF9}" type="slidenum">
              <a:rPr lang="ko-KR" altLang="en-US" smtClean="0"/>
              <a:t>7</a:t>
            </a:fld>
            <a:endParaRPr lang="ko-KR" altLang="en-US"/>
          </a:p>
        </p:txBody>
      </p:sp>
    </p:spTree>
    <p:extLst>
      <p:ext uri="{BB962C8B-B14F-4D97-AF65-F5344CB8AC3E}">
        <p14:creationId xmlns:p14="http://schemas.microsoft.com/office/powerpoint/2010/main" val="36196532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ea typeface="맑은 고딕"/>
            </a:endParaRPr>
          </a:p>
        </p:txBody>
      </p:sp>
      <p:sp>
        <p:nvSpPr>
          <p:cNvPr id="4" name="Slide Number Placeholder 3"/>
          <p:cNvSpPr>
            <a:spLocks noGrp="1"/>
          </p:cNvSpPr>
          <p:nvPr>
            <p:ph type="sldNum" sz="quarter" idx="5"/>
          </p:nvPr>
        </p:nvSpPr>
        <p:spPr/>
        <p:txBody>
          <a:bodyPr/>
          <a:lstStyle/>
          <a:p>
            <a:fld id="{730820A5-4025-48D2-9EE9-2B1CB8954EF9}" type="slidenum">
              <a:rPr lang="ko-KR" altLang="en-US" smtClean="0"/>
              <a:t>8</a:t>
            </a:fld>
            <a:endParaRPr lang="ko-KR" altLang="en-US"/>
          </a:p>
        </p:txBody>
      </p:sp>
    </p:spTree>
    <p:extLst>
      <p:ext uri="{BB962C8B-B14F-4D97-AF65-F5344CB8AC3E}">
        <p14:creationId xmlns:p14="http://schemas.microsoft.com/office/powerpoint/2010/main" val="17752051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atin typeface="Calibri"/>
              <a:ea typeface="Calibri"/>
              <a:cs typeface="Calibri"/>
            </a:endParaRPr>
          </a:p>
        </p:txBody>
      </p:sp>
      <p:sp>
        <p:nvSpPr>
          <p:cNvPr id="4" name="Slide Number Placeholder 3"/>
          <p:cNvSpPr>
            <a:spLocks noGrp="1"/>
          </p:cNvSpPr>
          <p:nvPr>
            <p:ph type="sldNum" sz="quarter" idx="5"/>
          </p:nvPr>
        </p:nvSpPr>
        <p:spPr/>
        <p:txBody>
          <a:bodyPr/>
          <a:lstStyle/>
          <a:p>
            <a:fld id="{730820A5-4025-48D2-9EE9-2B1CB8954EF9}" type="slidenum">
              <a:rPr lang="ko-KR" altLang="en-US" smtClean="0"/>
              <a:t>14</a:t>
            </a:fld>
            <a:endParaRPr lang="ko-KR" altLang="en-US"/>
          </a:p>
        </p:txBody>
      </p:sp>
    </p:spTree>
    <p:extLst>
      <p:ext uri="{BB962C8B-B14F-4D97-AF65-F5344CB8AC3E}">
        <p14:creationId xmlns:p14="http://schemas.microsoft.com/office/powerpoint/2010/main" val="8072034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3/16/2023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002150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85912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7282379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7572795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1141410" y="4777381"/>
            <a:ext cx="9906001"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09095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641449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0078648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2700472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221424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396828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929906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3/16/2023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525540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3/16/2023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876779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3/16/2023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993196964"/>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611499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31014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3/16/2023</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699364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a:t>
            </a:r>
          </a:p>
          <a:p>
            <a:pPr lvl="6"/>
            <a:r>
              <a:rPr lang="en-US"/>
              <a:t>Seven</a:t>
            </a:r>
          </a:p>
          <a:p>
            <a:pPr lvl="7"/>
            <a:r>
              <a:rPr lang="en-US"/>
              <a:t>Eight</a:t>
            </a:r>
          </a:p>
          <a:p>
            <a:pPr lvl="8"/>
            <a:r>
              <a:rPr lang="en-US"/>
              <a:t>nine</a:t>
            </a:r>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3/16/2023</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3827143637"/>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l" defTabSz="457200" rtl="0"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00000"/>
        <a:buFont typeface="Arial"/>
        <a:buChar char="•"/>
        <a:defRPr sz="20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7" name="Picture 4" descr="Hotel bell">
            <a:extLst>
              <a:ext uri="{FF2B5EF4-FFF2-40B4-BE49-F238E27FC236}">
                <a16:creationId xmlns:a16="http://schemas.microsoft.com/office/drawing/2014/main" id="{3E400CEF-E835-B413-321E-75F5121ED691}"/>
              </a:ext>
            </a:extLst>
          </p:cNvPr>
          <p:cNvPicPr>
            <a:picLocks noChangeAspect="1"/>
          </p:cNvPicPr>
          <p:nvPr/>
        </p:nvPicPr>
        <p:blipFill rotWithShape="1">
          <a:blip r:embed="rId4">
            <a:duotone>
              <a:prstClr val="black"/>
              <a:schemeClr val="bg1">
                <a:tint val="45000"/>
                <a:satMod val="400000"/>
              </a:schemeClr>
            </a:duotone>
            <a:alphaModFix amt="25000"/>
          </a:blip>
          <a:srcRect t="15730"/>
          <a:stretch/>
        </p:blipFill>
        <p:spPr>
          <a:xfrm>
            <a:off x="20" y="0"/>
            <a:ext cx="12191980" cy="6857990"/>
          </a:xfrm>
          <a:prstGeom prst="rect">
            <a:avLst/>
          </a:prstGeom>
        </p:spPr>
      </p:pic>
      <p:sp>
        <p:nvSpPr>
          <p:cNvPr id="2" name="Title 1"/>
          <p:cNvSpPr>
            <a:spLocks noGrp="1"/>
          </p:cNvSpPr>
          <p:nvPr>
            <p:ph type="ctrTitle"/>
          </p:nvPr>
        </p:nvSpPr>
        <p:spPr>
          <a:xfrm>
            <a:off x="1757889" y="1169755"/>
            <a:ext cx="8676222" cy="1569378"/>
          </a:xfrm>
        </p:spPr>
        <p:txBody>
          <a:bodyPr>
            <a:normAutofit/>
          </a:bodyPr>
          <a:lstStyle/>
          <a:p>
            <a:r>
              <a:rPr lang="en-US">
                <a:latin typeface="Century Gothic"/>
                <a:ea typeface="+mj-lt"/>
                <a:cs typeface="+mj-lt"/>
              </a:rPr>
              <a:t>Hotel Database Management System</a:t>
            </a:r>
            <a:endParaRPr lang="en-US">
              <a:effectLst>
                <a:glow rad="38100">
                  <a:prstClr val="black">
                    <a:lumMod val="65000"/>
                    <a:lumOff val="35000"/>
                    <a:alpha val="50000"/>
                  </a:prstClr>
                </a:glow>
                <a:outerShdw blurRad="28575" dist="31750" dir="13200000" algn="tl" rotWithShape="0">
                  <a:srgbClr val="000000">
                    <a:alpha val="25000"/>
                  </a:srgbClr>
                </a:outerShdw>
              </a:effectLst>
              <a:latin typeface="Century Gothic"/>
              <a:ea typeface="+mj-lt"/>
              <a:cs typeface="+mj-lt"/>
            </a:endParaRPr>
          </a:p>
        </p:txBody>
      </p:sp>
      <p:sp>
        <p:nvSpPr>
          <p:cNvPr id="3" name="Subtitle 2"/>
          <p:cNvSpPr>
            <a:spLocks noGrp="1"/>
          </p:cNvSpPr>
          <p:nvPr>
            <p:ph type="subTitle" idx="1"/>
          </p:nvPr>
        </p:nvSpPr>
        <p:spPr>
          <a:xfrm>
            <a:off x="1491768" y="3238500"/>
            <a:ext cx="8676222" cy="1905000"/>
          </a:xfrm>
        </p:spPr>
        <p:txBody>
          <a:bodyPr vert="horz" lIns="91440" tIns="45720" rIns="91440" bIns="45720" rtlCol="0">
            <a:normAutofit/>
          </a:bodyPr>
          <a:lstStyle/>
          <a:p>
            <a:r>
              <a:rPr lang="en-US" sz="2400">
                <a:latin typeface="Calibri"/>
                <a:cs typeface="Calibri Light"/>
              </a:rPr>
              <a:t>Team Members: Anwesha Sinha, Protima </a:t>
            </a:r>
            <a:r>
              <a:rPr lang="en-US" sz="2400" err="1">
                <a:latin typeface="Calibri"/>
                <a:cs typeface="Calibri Light"/>
              </a:rPr>
              <a:t>Tarafdar</a:t>
            </a:r>
            <a:r>
              <a:rPr lang="en-US" sz="2400">
                <a:latin typeface="Calibri"/>
                <a:cs typeface="Calibri Light"/>
              </a:rPr>
              <a:t>, </a:t>
            </a:r>
            <a:r>
              <a:rPr lang="en-US" sz="2400" err="1">
                <a:latin typeface="Calibri"/>
                <a:cs typeface="Calibri Light"/>
              </a:rPr>
              <a:t>Gandharva</a:t>
            </a:r>
            <a:r>
              <a:rPr lang="en-US" sz="2400">
                <a:latin typeface="Calibri"/>
                <a:cs typeface="Calibri Light"/>
              </a:rPr>
              <a:t> </a:t>
            </a:r>
            <a:r>
              <a:rPr lang="en-US" sz="2400" err="1">
                <a:latin typeface="Calibri"/>
                <a:cs typeface="Calibri Light"/>
              </a:rPr>
              <a:t>Dua</a:t>
            </a:r>
            <a:r>
              <a:rPr lang="en-US" sz="2400">
                <a:latin typeface="Calibri"/>
                <a:cs typeface="Calibri Light"/>
              </a:rPr>
              <a:t>, Armando Miranda, </a:t>
            </a:r>
            <a:r>
              <a:rPr lang="en-US" sz="2400" err="1">
                <a:latin typeface="Calibri"/>
                <a:cs typeface="Calibri Light"/>
              </a:rPr>
              <a:t>Seonhee</a:t>
            </a:r>
            <a:r>
              <a:rPr lang="en-US" sz="2400">
                <a:latin typeface="Calibri"/>
                <a:cs typeface="Calibri Light"/>
              </a:rPr>
              <a:t> </a:t>
            </a:r>
            <a:r>
              <a:rPr lang="en-US" sz="2400" err="1">
                <a:latin typeface="Calibri"/>
                <a:cs typeface="Calibri Light"/>
              </a:rPr>
              <a:t>Joo</a:t>
            </a:r>
            <a:endParaRPr lang="en-US" sz="2400">
              <a:latin typeface="Calibri"/>
              <a:ea typeface="+mn-lt"/>
              <a:cs typeface="+mn-lt"/>
            </a:endParaRPr>
          </a:p>
          <a:p>
            <a:endParaRPr lang="en-US">
              <a:cs typeface="Calibri"/>
            </a:endParaRPr>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87267C8-1CEE-4B4E-A123-BDCF92F4FA53}"/>
              </a:ext>
            </a:extLst>
          </p:cNvPr>
          <p:cNvSpPr txBox="1">
            <a:spLocks/>
          </p:cNvSpPr>
          <p:nvPr/>
        </p:nvSpPr>
        <p:spPr>
          <a:xfrm>
            <a:off x="249686" y="182583"/>
            <a:ext cx="9905998" cy="916201"/>
          </a:xfrm>
          <a:prstGeom prst="rect">
            <a:avLst/>
          </a:prstGeom>
        </p:spPr>
        <p:txBody>
          <a:bodyPr vert="horz" lIns="91440" tIns="45720" rIns="91440" bIns="45720" rtlCol="0" anchor="ctr">
            <a:normAutofit/>
          </a:bodyPr>
          <a:lstStyle>
            <a:defPPr>
              <a:defRPr lang="en-US"/>
            </a:defPPr>
            <a:lvl1pPr marR="0" lvl="0" indent="0" defTabSz="457200" fontAlgn="auto">
              <a:lnSpc>
                <a:spcPct val="100000"/>
              </a:lnSpc>
              <a:spcBef>
                <a:spcPct val="0"/>
              </a:spcBef>
              <a:spcAft>
                <a:spcPts val="0"/>
              </a:spcAft>
              <a:buClrTx/>
              <a:buSzTx/>
              <a:buFontTx/>
              <a:buNone/>
              <a:tabLst/>
              <a:defRPr kumimoji="0" sz="3200" b="1" i="0" u="none" strike="noStrike" cap="all" spc="0" normalizeH="0" baseline="0">
                <a:ln w="3175" cmpd="sng">
                  <a:noFill/>
                </a:ln>
                <a:gradFill flip="none" rotWithShape="1">
                  <a:gsLst>
                    <a:gs pos="0">
                      <a:sysClr val="window" lastClr="FFFFFF"/>
                    </a:gs>
                    <a:gs pos="100000">
                      <a:sysClr val="window" lastClr="FFFFFF">
                        <a:lumMod val="65000"/>
                      </a:sysClr>
                    </a:gs>
                  </a:gsLst>
                  <a:lin ang="5580000" scaled="0"/>
                  <a:tileRect/>
                </a:gradFill>
                <a:effectLst>
                  <a:glow rad="38100">
                    <a:sysClr val="windowText" lastClr="000000">
                      <a:lumMod val="65000"/>
                      <a:lumOff val="35000"/>
                      <a:alpha val="40000"/>
                    </a:sysClr>
                  </a:glow>
                  <a:outerShdw blurRad="28575" dist="38100" dir="14040000" algn="tl" rotWithShape="0">
                    <a:srgbClr val="000000">
                      <a:alpha val="25000"/>
                    </a:srgbClr>
                  </a:outerShdw>
                </a:effectLst>
                <a:uLnTx/>
                <a:uFillTx/>
                <a:latin typeface="Century Gothic" panose="020B0502020202020204"/>
                <a:ea typeface="+mj-lt"/>
                <a:cs typeface="+mj-l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a:latin typeface="Calibri" panose="020F0502020204030204" pitchFamily="34" charset="0"/>
                <a:ea typeface="Calibri" panose="020F0502020204030204" pitchFamily="34" charset="0"/>
                <a:cs typeface="Calibri" panose="020F0502020204030204" pitchFamily="34" charset="0"/>
              </a:rPr>
              <a:t>QUERIES/REPORTS No.3</a:t>
            </a:r>
          </a:p>
        </p:txBody>
      </p:sp>
      <p:sp>
        <p:nvSpPr>
          <p:cNvPr id="8" name="TextBox 7">
            <a:extLst>
              <a:ext uri="{FF2B5EF4-FFF2-40B4-BE49-F238E27FC236}">
                <a16:creationId xmlns:a16="http://schemas.microsoft.com/office/drawing/2014/main" id="{A5570935-F9C3-4F4C-3135-C586B06DFF0D}"/>
              </a:ext>
            </a:extLst>
          </p:cNvPr>
          <p:cNvSpPr txBox="1"/>
          <p:nvPr/>
        </p:nvSpPr>
        <p:spPr>
          <a:xfrm>
            <a:off x="254741" y="1085787"/>
            <a:ext cx="11023763" cy="400110"/>
          </a:xfrm>
          <a:prstGeom prst="rect">
            <a:avLst/>
          </a:prstGeom>
          <a:noFill/>
        </p:spPr>
        <p:txBody>
          <a:bodyPr vert="horz" wrap="square" lIns="91440" tIns="45720" rIns="91440" bIns="45720" rtlCol="0" anchor="ctr">
            <a:spAutoFit/>
          </a:bodyPr>
          <a:lstStyle>
            <a:lvl1pPr marL="342900" indent="-342900">
              <a:spcBef>
                <a:spcPct val="20000"/>
              </a:spcBef>
              <a:spcAft>
                <a:spcPts val="600"/>
              </a:spcAft>
              <a:buClr>
                <a:schemeClr val="tx1"/>
              </a:buClr>
              <a:buSzPct val="100000"/>
              <a:buFont typeface="Symbol" panose="05050102010706020507" pitchFamily="18" charset="2"/>
              <a:buChar char=""/>
              <a:defRPr cap="small">
                <a:effectLst/>
                <a:latin typeface="Calibri" panose="020F0502020204030204" pitchFamily="34" charset="0"/>
              </a:defRPr>
            </a:lvl1pPr>
            <a:lvl2pPr marL="742950" indent="-285750" defTabSz="457200">
              <a:spcBef>
                <a:spcPct val="20000"/>
              </a:spcBef>
              <a:spcAft>
                <a:spcPts val="600"/>
              </a:spcAft>
              <a:buClr>
                <a:schemeClr val="tx1"/>
              </a:buClr>
              <a:buSzPct val="100000"/>
              <a:buFont typeface="Arial"/>
              <a:buChar char="•"/>
              <a:defRPr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defRPr>
            </a:lvl2pPr>
            <a:lvl3pPr marL="1200150" indent="-285750" defTabSz="457200">
              <a:spcBef>
                <a:spcPct val="20000"/>
              </a:spcBef>
              <a:spcAft>
                <a:spcPts val="600"/>
              </a:spcAft>
              <a:buClr>
                <a:schemeClr val="tx1"/>
              </a:buClr>
              <a:buSzPct val="100000"/>
              <a:buFont typeface="Arial"/>
              <a:buChar char="•"/>
              <a:defRPr sz="16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defRPr>
            </a:lvl3pPr>
            <a:lvl4pPr marL="1543050" indent="-171450" defTabSz="457200">
              <a:spcBef>
                <a:spcPct val="20000"/>
              </a:spcBef>
              <a:spcAft>
                <a:spcPts val="600"/>
              </a:spcAft>
              <a:buClr>
                <a:schemeClr val="tx1"/>
              </a:buClr>
              <a:buSzPct val="100000"/>
              <a:buFont typeface="Arial"/>
              <a:buChar char="•"/>
              <a:defRPr sz="14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defRPr>
            </a:lvl4pPr>
            <a:lvl5pPr marL="2000250" indent="-171450" defTabSz="457200">
              <a:spcBef>
                <a:spcPct val="20000"/>
              </a:spcBef>
              <a:spcAft>
                <a:spcPts val="600"/>
              </a:spcAft>
              <a:buClr>
                <a:schemeClr val="tx1"/>
              </a:buClr>
              <a:buSzPct val="100000"/>
              <a:buFont typeface="Arial"/>
              <a:buChar char="•"/>
              <a:defRPr sz="14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defRPr>
            </a:lvl5pPr>
            <a:lvl6pPr marL="2514600" indent="-228600" defTabSz="457200">
              <a:spcBef>
                <a:spcPct val="20000"/>
              </a:spcBef>
              <a:spcAft>
                <a:spcPts val="600"/>
              </a:spcAft>
              <a:buClr>
                <a:schemeClr val="tx1"/>
              </a:buClr>
              <a:buSzPct val="100000"/>
              <a:buFont typeface="Arial"/>
              <a:buChar char="•"/>
              <a:defRPr sz="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defRPr>
            </a:lvl6pPr>
            <a:lvl7pPr marL="2971800" indent="-228600" defTabSz="457200">
              <a:spcBef>
                <a:spcPct val="20000"/>
              </a:spcBef>
              <a:spcAft>
                <a:spcPts val="600"/>
              </a:spcAft>
              <a:buClr>
                <a:schemeClr val="tx1"/>
              </a:buClr>
              <a:buSzPct val="100000"/>
              <a:buFont typeface="Arial"/>
              <a:buChar char="•"/>
              <a:defRPr sz="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defRPr>
            </a:lvl7pPr>
            <a:lvl8pPr marL="3429000" indent="-228600" defTabSz="457200">
              <a:spcBef>
                <a:spcPct val="20000"/>
              </a:spcBef>
              <a:spcAft>
                <a:spcPts val="600"/>
              </a:spcAft>
              <a:buClr>
                <a:schemeClr val="tx1"/>
              </a:buClr>
              <a:buSzPct val="100000"/>
              <a:buFont typeface="Arial"/>
              <a:buChar char="•"/>
              <a:defRPr sz="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defRPr>
            </a:lvl8pPr>
            <a:lvl9pPr marL="3886200" indent="-228600" defTabSz="457200">
              <a:spcBef>
                <a:spcPct val="20000"/>
              </a:spcBef>
              <a:spcAft>
                <a:spcPts val="600"/>
              </a:spcAft>
              <a:buClr>
                <a:schemeClr val="tx1"/>
              </a:buClr>
              <a:buSzPct val="100000"/>
              <a:buFont typeface="Arial"/>
              <a:buChar char="•"/>
              <a:defRPr sz="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defRPr>
            </a:lvl9pPr>
          </a:lstStyle>
          <a:p>
            <a:pPr marL="0" indent="0">
              <a:buNone/>
            </a:pPr>
            <a:r>
              <a:rPr lang="en" sz="2000" b="1">
                <a:latin typeface="Calibri"/>
                <a:cs typeface="Calibri"/>
              </a:rPr>
              <a:t>3. </a:t>
            </a:r>
            <a:r>
              <a:rPr lang="en-US" sz="2000" b="1">
                <a:latin typeface="Calibri"/>
                <a:cs typeface="Calibri"/>
              </a:rPr>
              <a:t>Show how many times a payment method is used while checking out?</a:t>
            </a:r>
            <a:r>
              <a:rPr lang="en-US" sz="2000">
                <a:latin typeface="Calibri"/>
                <a:cs typeface="Calibri"/>
              </a:rPr>
              <a:t> </a:t>
            </a:r>
            <a:endParaRPr lang="en" sz="2000">
              <a:cs typeface="Calibri"/>
            </a:endParaRPr>
          </a:p>
        </p:txBody>
      </p:sp>
      <p:sp>
        <p:nvSpPr>
          <p:cNvPr id="9" name="TextBox 8">
            <a:extLst>
              <a:ext uri="{FF2B5EF4-FFF2-40B4-BE49-F238E27FC236}">
                <a16:creationId xmlns:a16="http://schemas.microsoft.com/office/drawing/2014/main" id="{8AE31208-E26D-365D-9EC7-5CB11428299A}"/>
              </a:ext>
            </a:extLst>
          </p:cNvPr>
          <p:cNvSpPr txBox="1"/>
          <p:nvPr/>
        </p:nvSpPr>
        <p:spPr>
          <a:xfrm>
            <a:off x="246346" y="1540702"/>
            <a:ext cx="11615801" cy="54476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 sz="1200">
                <a:latin typeface="Calibri" panose="020F0502020204030204" pitchFamily="34" charset="0"/>
                <a:ea typeface="Calibri" panose="020F0502020204030204" pitchFamily="34" charset="0"/>
                <a:cs typeface="Calibri" panose="020F0502020204030204" pitchFamily="34" charset="0"/>
              </a:rPr>
              <a:t>with ADS as (</a:t>
            </a:r>
            <a:r>
              <a:rPr lang="en-US" sz="1200">
                <a:latin typeface="Calibri" panose="020F0502020204030204" pitchFamily="34" charset="0"/>
                <a:ea typeface="Calibri" panose="020F0502020204030204" pitchFamily="34" charset="0"/>
                <a:cs typeface="Calibri" panose="020F0502020204030204" pitchFamily="34" charset="0"/>
              </a:rPr>
              <a:t> </a:t>
            </a:r>
          </a:p>
          <a:p>
            <a:r>
              <a:rPr lang="en" sz="1200">
                <a:latin typeface="Calibri" panose="020F0502020204030204" pitchFamily="34" charset="0"/>
                <a:ea typeface="Calibri" panose="020F0502020204030204" pitchFamily="34" charset="0"/>
                <a:cs typeface="Calibri" panose="020F0502020204030204" pitchFamily="34" charset="0"/>
              </a:rPr>
              <a:t>select </a:t>
            </a:r>
            <a:endParaRPr lang="en-US" sz="1200">
              <a:latin typeface="Calibri" panose="020F0502020204030204" pitchFamily="34" charset="0"/>
              <a:ea typeface="Calibri" panose="020F0502020204030204" pitchFamily="34" charset="0"/>
              <a:cs typeface="Calibri" panose="020F0502020204030204" pitchFamily="34" charset="0"/>
            </a:endParaRPr>
          </a:p>
          <a:p>
            <a:r>
              <a:rPr lang="en" sz="1200">
                <a:latin typeface="Calibri" panose="020F0502020204030204" pitchFamily="34" charset="0"/>
                <a:ea typeface="Calibri" panose="020F0502020204030204" pitchFamily="34" charset="0"/>
                <a:cs typeface="Calibri" panose="020F0502020204030204" pitchFamily="34" charset="0"/>
              </a:rPr>
              <a:t>b.Booking_ID,b.Check_in_date,b.Check_out_date,b.Booking_date,b.Bulk_Booking,b.Room_Price,b.Booking_Status,</a:t>
            </a:r>
            <a:r>
              <a:rPr lang="en-US" sz="1200">
                <a:latin typeface="Calibri" panose="020F0502020204030204" pitchFamily="34" charset="0"/>
                <a:ea typeface="Calibri" panose="020F0502020204030204" pitchFamily="34" charset="0"/>
                <a:cs typeface="Calibri" panose="020F0502020204030204" pitchFamily="34" charset="0"/>
              </a:rPr>
              <a:t> </a:t>
            </a:r>
          </a:p>
          <a:p>
            <a:r>
              <a:rPr lang="en" sz="1200">
                <a:latin typeface="Calibri" panose="020F0502020204030204" pitchFamily="34" charset="0"/>
                <a:ea typeface="Calibri" panose="020F0502020204030204" pitchFamily="34" charset="0"/>
                <a:cs typeface="Calibri" panose="020F0502020204030204" pitchFamily="34" charset="0"/>
              </a:rPr>
              <a:t>c.Customer_ID,c.SID,c.First_Name,c.Last_Name,c.Contact,c.Primary_Email,c.Rating,c.Parking_ID,</a:t>
            </a:r>
            <a:r>
              <a:rPr lang="en-US" sz="1200">
                <a:latin typeface="Calibri" panose="020F0502020204030204" pitchFamily="34" charset="0"/>
                <a:ea typeface="Calibri" panose="020F0502020204030204" pitchFamily="34" charset="0"/>
                <a:cs typeface="Calibri" panose="020F0502020204030204" pitchFamily="34" charset="0"/>
              </a:rPr>
              <a:t> </a:t>
            </a:r>
          </a:p>
          <a:p>
            <a:r>
              <a:rPr lang="en" sz="1200">
                <a:latin typeface="Calibri" panose="020F0502020204030204" pitchFamily="34" charset="0"/>
                <a:ea typeface="Calibri" panose="020F0502020204030204" pitchFamily="34" charset="0"/>
                <a:cs typeface="Calibri" panose="020F0502020204030204" pitchFamily="34" charset="0"/>
              </a:rPr>
              <a:t>s.Type as service_type,s.DID,</a:t>
            </a:r>
            <a:r>
              <a:rPr lang="en-US" sz="1200">
                <a:latin typeface="Calibri" panose="020F0502020204030204" pitchFamily="34" charset="0"/>
                <a:ea typeface="Calibri" panose="020F0502020204030204" pitchFamily="34" charset="0"/>
                <a:cs typeface="Calibri" panose="020F0502020204030204" pitchFamily="34" charset="0"/>
              </a:rPr>
              <a:t> </a:t>
            </a:r>
          </a:p>
          <a:p>
            <a:r>
              <a:rPr lang="en" sz="1200">
                <a:latin typeface="Calibri" panose="020F0502020204030204" pitchFamily="34" charset="0"/>
                <a:ea typeface="Calibri" panose="020F0502020204030204" pitchFamily="34" charset="0"/>
                <a:cs typeface="Calibri" panose="020F0502020204030204" pitchFamily="34" charset="0"/>
              </a:rPr>
              <a:t>d.Name,</a:t>
            </a:r>
            <a:r>
              <a:rPr lang="en-US" sz="1200">
                <a:latin typeface="Calibri" panose="020F0502020204030204" pitchFamily="34" charset="0"/>
                <a:ea typeface="Calibri" panose="020F0502020204030204" pitchFamily="34" charset="0"/>
                <a:cs typeface="Calibri" panose="020F0502020204030204" pitchFamily="34" charset="0"/>
              </a:rPr>
              <a:t> </a:t>
            </a:r>
          </a:p>
          <a:p>
            <a:r>
              <a:rPr lang="en" sz="1200">
                <a:latin typeface="Calibri" panose="020F0502020204030204" pitchFamily="34" charset="0"/>
                <a:ea typeface="Calibri" panose="020F0502020204030204" pitchFamily="34" charset="0"/>
                <a:cs typeface="Calibri" panose="020F0502020204030204" pitchFamily="34" charset="0"/>
              </a:rPr>
              <a:t>r.Room_Num,r.Room_Type,r.Availability,</a:t>
            </a:r>
            <a:r>
              <a:rPr lang="en-US" sz="1200">
                <a:latin typeface="Calibri" panose="020F0502020204030204" pitchFamily="34" charset="0"/>
                <a:ea typeface="Calibri" panose="020F0502020204030204" pitchFamily="34" charset="0"/>
                <a:cs typeface="Calibri" panose="020F0502020204030204" pitchFamily="34" charset="0"/>
              </a:rPr>
              <a:t> </a:t>
            </a:r>
          </a:p>
          <a:p>
            <a:r>
              <a:rPr lang="en" sz="1200">
                <a:latin typeface="Calibri" panose="020F0502020204030204" pitchFamily="34" charset="0"/>
                <a:ea typeface="Calibri" panose="020F0502020204030204" pitchFamily="34" charset="0"/>
                <a:cs typeface="Calibri" panose="020F0502020204030204" pitchFamily="34" charset="0"/>
              </a:rPr>
              <a:t>p.Lot_num,</a:t>
            </a:r>
            <a:r>
              <a:rPr lang="en-US" sz="1200">
                <a:latin typeface="Calibri" panose="020F0502020204030204" pitchFamily="34" charset="0"/>
                <a:ea typeface="Calibri" panose="020F0502020204030204" pitchFamily="34" charset="0"/>
                <a:cs typeface="Calibri" panose="020F0502020204030204" pitchFamily="34" charset="0"/>
              </a:rPr>
              <a:t> </a:t>
            </a:r>
          </a:p>
          <a:p>
            <a:r>
              <a:rPr lang="en" sz="1200">
                <a:latin typeface="Calibri" panose="020F0502020204030204" pitchFamily="34" charset="0"/>
                <a:ea typeface="Calibri" panose="020F0502020204030204" pitchFamily="34" charset="0"/>
                <a:cs typeface="Calibri" panose="020F0502020204030204" pitchFamily="34" charset="0"/>
              </a:rPr>
              <a:t>py.PID,py.Type as payment_type,</a:t>
            </a:r>
            <a:r>
              <a:rPr lang="en-US" sz="1200">
                <a:latin typeface="Calibri" panose="020F0502020204030204" pitchFamily="34" charset="0"/>
                <a:ea typeface="Calibri" panose="020F0502020204030204" pitchFamily="34" charset="0"/>
                <a:cs typeface="Calibri" panose="020F0502020204030204" pitchFamily="34" charset="0"/>
              </a:rPr>
              <a:t> </a:t>
            </a:r>
          </a:p>
          <a:p>
            <a:r>
              <a:rPr lang="en" sz="1200">
                <a:latin typeface="Calibri" panose="020F0502020204030204" pitchFamily="34" charset="0"/>
                <a:ea typeface="Calibri" panose="020F0502020204030204" pitchFamily="34" charset="0"/>
                <a:cs typeface="Calibri" panose="020F0502020204030204" pitchFamily="34" charset="0"/>
              </a:rPr>
              <a:t>st.staff_id,</a:t>
            </a:r>
            <a:r>
              <a:rPr lang="en-US" sz="1200">
                <a:latin typeface="Calibri" panose="020F0502020204030204" pitchFamily="34" charset="0"/>
                <a:ea typeface="Calibri" panose="020F0502020204030204" pitchFamily="34" charset="0"/>
                <a:cs typeface="Calibri" panose="020F0502020204030204" pitchFamily="34" charset="0"/>
              </a:rPr>
              <a:t> </a:t>
            </a:r>
          </a:p>
          <a:p>
            <a:r>
              <a:rPr lang="en" sz="1200">
                <a:latin typeface="Calibri" panose="020F0502020204030204" pitchFamily="34" charset="0"/>
                <a:ea typeface="Calibri" panose="020F0502020204030204" pitchFamily="34" charset="0"/>
                <a:cs typeface="Calibri" panose="020F0502020204030204" pitchFamily="34" charset="0"/>
              </a:rPr>
              <a:t>st.first_name as staff_first_name,st.last_name as staff_last_name,</a:t>
            </a:r>
            <a:r>
              <a:rPr lang="en-US" sz="1200">
                <a:latin typeface="Calibri" panose="020F0502020204030204" pitchFamily="34" charset="0"/>
                <a:ea typeface="Calibri" panose="020F0502020204030204" pitchFamily="34" charset="0"/>
                <a:cs typeface="Calibri" panose="020F0502020204030204" pitchFamily="34" charset="0"/>
              </a:rPr>
              <a:t> </a:t>
            </a:r>
          </a:p>
          <a:p>
            <a:r>
              <a:rPr lang="en" sz="1200">
                <a:latin typeface="Calibri" panose="020F0502020204030204" pitchFamily="34" charset="0"/>
                <a:ea typeface="Calibri" panose="020F0502020204030204" pitchFamily="34" charset="0"/>
                <a:cs typeface="Calibri" panose="020F0502020204030204" pitchFamily="34" charset="0"/>
              </a:rPr>
              <a:t>st.contact as staff_contact,st.primary_email as staff_primary_email </a:t>
            </a:r>
            <a:endParaRPr lang="en-US" sz="1200">
              <a:latin typeface="Calibri" panose="020F0502020204030204" pitchFamily="34" charset="0"/>
              <a:ea typeface="Calibri" panose="020F0502020204030204" pitchFamily="34" charset="0"/>
              <a:cs typeface="Calibri" panose="020F0502020204030204" pitchFamily="34" charset="0"/>
            </a:endParaRPr>
          </a:p>
          <a:p>
            <a:r>
              <a:rPr lang="en" sz="1200">
                <a:latin typeface="Calibri" panose="020F0502020204030204" pitchFamily="34" charset="0"/>
                <a:ea typeface="Calibri" panose="020F0502020204030204" pitchFamily="34" charset="0"/>
                <a:cs typeface="Calibri" panose="020F0502020204030204" pitchFamily="34" charset="0"/>
              </a:rPr>
              <a:t> </a:t>
            </a:r>
            <a:r>
              <a:rPr lang="en-US" sz="1200">
                <a:latin typeface="Calibri" panose="020F0502020204030204" pitchFamily="34" charset="0"/>
                <a:ea typeface="Calibri" panose="020F0502020204030204" pitchFamily="34" charset="0"/>
                <a:cs typeface="Calibri" panose="020F0502020204030204" pitchFamily="34" charset="0"/>
              </a:rPr>
              <a:t> </a:t>
            </a:r>
          </a:p>
          <a:p>
            <a:r>
              <a:rPr lang="en" sz="1200">
                <a:latin typeface="Calibri" panose="020F0502020204030204" pitchFamily="34" charset="0"/>
                <a:ea typeface="Calibri" panose="020F0502020204030204" pitchFamily="34" charset="0"/>
                <a:cs typeface="Calibri" panose="020F0502020204030204" pitchFamily="34" charset="0"/>
              </a:rPr>
              <a:t>from Customer_booking cb</a:t>
            </a:r>
            <a:r>
              <a:rPr lang="en-US" sz="1200">
                <a:latin typeface="Calibri" panose="020F0502020204030204" pitchFamily="34" charset="0"/>
                <a:ea typeface="Calibri" panose="020F0502020204030204" pitchFamily="34" charset="0"/>
                <a:cs typeface="Calibri" panose="020F0502020204030204" pitchFamily="34" charset="0"/>
              </a:rPr>
              <a:t> </a:t>
            </a:r>
          </a:p>
          <a:p>
            <a:r>
              <a:rPr lang="en" sz="1200">
                <a:latin typeface="Calibri" panose="020F0502020204030204" pitchFamily="34" charset="0"/>
                <a:ea typeface="Calibri" panose="020F0502020204030204" pitchFamily="34" charset="0"/>
                <a:cs typeface="Calibri" panose="020F0502020204030204" pitchFamily="34" charset="0"/>
              </a:rPr>
              <a:t>join Booking b on cb.Booking_ID = b.Booking_ID</a:t>
            </a:r>
            <a:r>
              <a:rPr lang="en-US" sz="1200">
                <a:latin typeface="Calibri" panose="020F0502020204030204" pitchFamily="34" charset="0"/>
                <a:ea typeface="Calibri" panose="020F0502020204030204" pitchFamily="34" charset="0"/>
                <a:cs typeface="Calibri" panose="020F0502020204030204" pitchFamily="34" charset="0"/>
              </a:rPr>
              <a:t> </a:t>
            </a:r>
          </a:p>
          <a:p>
            <a:r>
              <a:rPr lang="en" sz="1200">
                <a:latin typeface="Calibri" panose="020F0502020204030204" pitchFamily="34" charset="0"/>
                <a:ea typeface="Calibri" panose="020F0502020204030204" pitchFamily="34" charset="0"/>
                <a:cs typeface="Calibri" panose="020F0502020204030204" pitchFamily="34" charset="0"/>
              </a:rPr>
              <a:t>join Customer c on cb.Customer_ID = c.Customer_ID </a:t>
            </a:r>
            <a:endParaRPr lang="en-US" sz="1200">
              <a:latin typeface="Calibri" panose="020F0502020204030204" pitchFamily="34" charset="0"/>
              <a:ea typeface="Calibri" panose="020F0502020204030204" pitchFamily="34" charset="0"/>
              <a:cs typeface="Calibri" panose="020F0502020204030204" pitchFamily="34" charset="0"/>
            </a:endParaRPr>
          </a:p>
          <a:p>
            <a:r>
              <a:rPr lang="en" sz="1200">
                <a:latin typeface="Calibri" panose="020F0502020204030204" pitchFamily="34" charset="0"/>
                <a:ea typeface="Calibri" panose="020F0502020204030204" pitchFamily="34" charset="0"/>
                <a:cs typeface="Calibri" panose="020F0502020204030204" pitchFamily="34" charset="0"/>
              </a:rPr>
              <a:t>join Service s on c.sid = s.SID</a:t>
            </a:r>
            <a:r>
              <a:rPr lang="en-US" sz="1200">
                <a:latin typeface="Calibri" panose="020F0502020204030204" pitchFamily="34" charset="0"/>
                <a:ea typeface="Calibri" panose="020F0502020204030204" pitchFamily="34" charset="0"/>
                <a:cs typeface="Calibri" panose="020F0502020204030204" pitchFamily="34" charset="0"/>
              </a:rPr>
              <a:t> </a:t>
            </a:r>
          </a:p>
          <a:p>
            <a:r>
              <a:rPr lang="en" sz="1200">
                <a:latin typeface="Calibri" panose="020F0502020204030204" pitchFamily="34" charset="0"/>
                <a:ea typeface="Calibri" panose="020F0502020204030204" pitchFamily="34" charset="0"/>
                <a:cs typeface="Calibri" panose="020F0502020204030204" pitchFamily="34" charset="0"/>
              </a:rPr>
              <a:t>join Department d on s.DID = d.did</a:t>
            </a:r>
            <a:r>
              <a:rPr lang="en-US" sz="1200">
                <a:latin typeface="Calibri" panose="020F0502020204030204" pitchFamily="34" charset="0"/>
                <a:ea typeface="Calibri" panose="020F0502020204030204" pitchFamily="34" charset="0"/>
                <a:cs typeface="Calibri" panose="020F0502020204030204" pitchFamily="34" charset="0"/>
              </a:rPr>
              <a:t> </a:t>
            </a:r>
          </a:p>
          <a:p>
            <a:r>
              <a:rPr lang="en" sz="1200">
                <a:latin typeface="Calibri" panose="020F0502020204030204" pitchFamily="34" charset="0"/>
                <a:ea typeface="Calibri" panose="020F0502020204030204" pitchFamily="34" charset="0"/>
                <a:cs typeface="Calibri" panose="020F0502020204030204" pitchFamily="34" charset="0"/>
              </a:rPr>
              <a:t>join Rooms r on r.Booking_ID = b.Booking_ID</a:t>
            </a:r>
            <a:r>
              <a:rPr lang="en-US" sz="1200">
                <a:latin typeface="Calibri" panose="020F0502020204030204" pitchFamily="34" charset="0"/>
                <a:ea typeface="Calibri" panose="020F0502020204030204" pitchFamily="34" charset="0"/>
                <a:cs typeface="Calibri" panose="020F0502020204030204" pitchFamily="34" charset="0"/>
              </a:rPr>
              <a:t> </a:t>
            </a:r>
          </a:p>
          <a:p>
            <a:r>
              <a:rPr lang="en" sz="1200">
                <a:latin typeface="Calibri" panose="020F0502020204030204" pitchFamily="34" charset="0"/>
                <a:ea typeface="Calibri" panose="020F0502020204030204" pitchFamily="34" charset="0"/>
                <a:cs typeface="Calibri" panose="020F0502020204030204" pitchFamily="34" charset="0"/>
              </a:rPr>
              <a:t>join Parking p on p.Booking_ID = b.Booking_ID</a:t>
            </a:r>
            <a:r>
              <a:rPr lang="en-US" sz="1200">
                <a:latin typeface="Calibri" panose="020F0502020204030204" pitchFamily="34" charset="0"/>
                <a:ea typeface="Calibri" panose="020F0502020204030204" pitchFamily="34" charset="0"/>
                <a:cs typeface="Calibri" panose="020F0502020204030204" pitchFamily="34" charset="0"/>
              </a:rPr>
              <a:t> </a:t>
            </a:r>
          </a:p>
          <a:p>
            <a:r>
              <a:rPr lang="en" sz="1200">
                <a:latin typeface="Calibri" panose="020F0502020204030204" pitchFamily="34" charset="0"/>
                <a:ea typeface="Calibri" panose="020F0502020204030204" pitchFamily="34" charset="0"/>
                <a:cs typeface="Calibri" panose="020F0502020204030204" pitchFamily="34" charset="0"/>
              </a:rPr>
              <a:t>join Payment py on py.Customer_ID = c.Customer_ID</a:t>
            </a:r>
            <a:r>
              <a:rPr lang="en-US" sz="1200">
                <a:latin typeface="Calibri" panose="020F0502020204030204" pitchFamily="34" charset="0"/>
                <a:ea typeface="Calibri" panose="020F0502020204030204" pitchFamily="34" charset="0"/>
                <a:cs typeface="Calibri" panose="020F0502020204030204" pitchFamily="34" charset="0"/>
              </a:rPr>
              <a:t> </a:t>
            </a:r>
          </a:p>
          <a:p>
            <a:r>
              <a:rPr lang="en" sz="1200">
                <a:latin typeface="Calibri" panose="020F0502020204030204" pitchFamily="34" charset="0"/>
                <a:ea typeface="Calibri" panose="020F0502020204030204" pitchFamily="34" charset="0"/>
                <a:cs typeface="Calibri" panose="020F0502020204030204" pitchFamily="34" charset="0"/>
              </a:rPr>
              <a:t>join staff st on st.sid = s.sid and st.did = d.did</a:t>
            </a:r>
            <a:r>
              <a:rPr lang="en-US" sz="1200">
                <a:latin typeface="Calibri" panose="020F0502020204030204" pitchFamily="34" charset="0"/>
                <a:ea typeface="Calibri" panose="020F0502020204030204" pitchFamily="34" charset="0"/>
                <a:cs typeface="Calibri" panose="020F0502020204030204" pitchFamily="34" charset="0"/>
              </a:rPr>
              <a:t> </a:t>
            </a:r>
          </a:p>
          <a:p>
            <a:r>
              <a:rPr lang="en" sz="1200">
                <a:latin typeface="Calibri" panose="020F0502020204030204" pitchFamily="34" charset="0"/>
                <a:ea typeface="Calibri" panose="020F0502020204030204" pitchFamily="34" charset="0"/>
                <a:cs typeface="Calibri" panose="020F0502020204030204" pitchFamily="34" charset="0"/>
              </a:rPr>
              <a:t> </a:t>
            </a:r>
            <a:r>
              <a:rPr lang="en-US" sz="1200">
                <a:latin typeface="Calibri" panose="020F0502020204030204" pitchFamily="34" charset="0"/>
                <a:ea typeface="Calibri" panose="020F0502020204030204" pitchFamily="34" charset="0"/>
                <a:cs typeface="Calibri" panose="020F0502020204030204" pitchFamily="34" charset="0"/>
              </a:rPr>
              <a:t> </a:t>
            </a:r>
          </a:p>
          <a:p>
            <a:r>
              <a:rPr lang="en" sz="1200">
                <a:latin typeface="Calibri" panose="020F0502020204030204" pitchFamily="34" charset="0"/>
                <a:ea typeface="Calibri" panose="020F0502020204030204" pitchFamily="34" charset="0"/>
                <a:cs typeface="Calibri" panose="020F0502020204030204" pitchFamily="34" charset="0"/>
              </a:rPr>
              <a:t>where booking_status = 'Confirmed'</a:t>
            </a:r>
            <a:r>
              <a:rPr lang="en-US" sz="1200">
                <a:latin typeface="Calibri" panose="020F0502020204030204" pitchFamily="34" charset="0"/>
                <a:ea typeface="Calibri" panose="020F0502020204030204" pitchFamily="34" charset="0"/>
                <a:cs typeface="Calibri" panose="020F0502020204030204" pitchFamily="34" charset="0"/>
              </a:rPr>
              <a:t> </a:t>
            </a:r>
          </a:p>
          <a:p>
            <a:r>
              <a:rPr lang="en" sz="1200">
                <a:latin typeface="Calibri" panose="020F0502020204030204" pitchFamily="34" charset="0"/>
                <a:ea typeface="Calibri" panose="020F0502020204030204" pitchFamily="34" charset="0"/>
                <a:cs typeface="Calibri" panose="020F0502020204030204" pitchFamily="34" charset="0"/>
              </a:rPr>
              <a:t>)</a:t>
            </a:r>
            <a:r>
              <a:rPr lang="en-US" sz="1200">
                <a:latin typeface="Calibri" panose="020F0502020204030204" pitchFamily="34" charset="0"/>
                <a:ea typeface="Calibri" panose="020F0502020204030204" pitchFamily="34" charset="0"/>
                <a:cs typeface="Calibri" panose="020F0502020204030204" pitchFamily="34" charset="0"/>
              </a:rPr>
              <a:t> </a:t>
            </a:r>
          </a:p>
          <a:p>
            <a:r>
              <a:rPr lang="en" sz="1200">
                <a:latin typeface="Calibri" panose="020F0502020204030204" pitchFamily="34" charset="0"/>
                <a:ea typeface="Calibri" panose="020F0502020204030204" pitchFamily="34" charset="0"/>
                <a:cs typeface="Calibri" panose="020F0502020204030204" pitchFamily="34" charset="0"/>
              </a:rPr>
              <a:t>select distinct payment_type, count(distinct booking_id) as count_of_payment</a:t>
            </a:r>
            <a:r>
              <a:rPr lang="en-US" sz="1200">
                <a:latin typeface="Calibri" panose="020F0502020204030204" pitchFamily="34" charset="0"/>
                <a:ea typeface="Calibri" panose="020F0502020204030204" pitchFamily="34" charset="0"/>
                <a:cs typeface="Calibri" panose="020F0502020204030204" pitchFamily="34" charset="0"/>
              </a:rPr>
              <a:t> </a:t>
            </a:r>
          </a:p>
          <a:p>
            <a:r>
              <a:rPr lang="en" sz="1200">
                <a:latin typeface="Calibri" panose="020F0502020204030204" pitchFamily="34" charset="0"/>
                <a:ea typeface="Calibri" panose="020F0502020204030204" pitchFamily="34" charset="0"/>
                <a:cs typeface="Calibri" panose="020F0502020204030204" pitchFamily="34" charset="0"/>
              </a:rPr>
              <a:t>from ads </a:t>
            </a:r>
            <a:endParaRPr lang="en-US" sz="1200">
              <a:latin typeface="Calibri" panose="020F0502020204030204" pitchFamily="34" charset="0"/>
              <a:ea typeface="Calibri" panose="020F0502020204030204" pitchFamily="34" charset="0"/>
              <a:cs typeface="Calibri" panose="020F0502020204030204" pitchFamily="34" charset="0"/>
            </a:endParaRPr>
          </a:p>
          <a:p>
            <a:r>
              <a:rPr lang="en" sz="1200">
                <a:latin typeface="Calibri" panose="020F0502020204030204" pitchFamily="34" charset="0"/>
                <a:ea typeface="Calibri" panose="020F0502020204030204" pitchFamily="34" charset="0"/>
                <a:cs typeface="Calibri" panose="020F0502020204030204" pitchFamily="34" charset="0"/>
              </a:rPr>
              <a:t>group by payment_type</a:t>
            </a:r>
            <a:r>
              <a:rPr lang="en-US" sz="1200">
                <a:latin typeface="Calibri" panose="020F0502020204030204" pitchFamily="34" charset="0"/>
                <a:ea typeface="Calibri" panose="020F0502020204030204" pitchFamily="34" charset="0"/>
                <a:cs typeface="Calibri" panose="020F0502020204030204" pitchFamily="34" charset="0"/>
              </a:rPr>
              <a:t> </a:t>
            </a:r>
          </a:p>
        </p:txBody>
      </p:sp>
      <p:pic>
        <p:nvPicPr>
          <p:cNvPr id="10" name="Picture 10" descr="Table&#10;&#10;Description automatically generated">
            <a:extLst>
              <a:ext uri="{FF2B5EF4-FFF2-40B4-BE49-F238E27FC236}">
                <a16:creationId xmlns:a16="http://schemas.microsoft.com/office/drawing/2014/main" id="{A95F59AF-A22A-A94F-1528-BD50BE941DE8}"/>
              </a:ext>
            </a:extLst>
          </p:cNvPr>
          <p:cNvPicPr>
            <a:picLocks noChangeAspect="1"/>
          </p:cNvPicPr>
          <p:nvPr/>
        </p:nvPicPr>
        <p:blipFill>
          <a:blip r:embed="rId2"/>
          <a:stretch>
            <a:fillRect/>
          </a:stretch>
        </p:blipFill>
        <p:spPr>
          <a:xfrm>
            <a:off x="9283613" y="1888625"/>
            <a:ext cx="2476500" cy="2162175"/>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12" name="Picture 9" descr="Chart, pie chart&#10;&#10;Description automatically generated">
            <a:extLst>
              <a:ext uri="{FF2B5EF4-FFF2-40B4-BE49-F238E27FC236}">
                <a16:creationId xmlns:a16="http://schemas.microsoft.com/office/drawing/2014/main" id="{12BB7A1C-58AF-9CC2-E5E5-9E8F1F14C5CA}"/>
              </a:ext>
            </a:extLst>
          </p:cNvPr>
          <p:cNvPicPr>
            <a:picLocks noChangeAspect="1"/>
          </p:cNvPicPr>
          <p:nvPr/>
        </p:nvPicPr>
        <p:blipFill>
          <a:blip r:embed="rId3"/>
          <a:stretch>
            <a:fillRect/>
          </a:stretch>
        </p:blipFill>
        <p:spPr>
          <a:xfrm>
            <a:off x="7803715" y="4134656"/>
            <a:ext cx="3974926" cy="2398687"/>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3462555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87267C8-1CEE-4B4E-A123-BDCF92F4FA53}"/>
              </a:ext>
            </a:extLst>
          </p:cNvPr>
          <p:cNvSpPr txBox="1">
            <a:spLocks/>
          </p:cNvSpPr>
          <p:nvPr/>
        </p:nvSpPr>
        <p:spPr>
          <a:xfrm>
            <a:off x="249686" y="182583"/>
            <a:ext cx="9905998" cy="916201"/>
          </a:xfrm>
          <a:prstGeom prst="rect">
            <a:avLst/>
          </a:prstGeom>
        </p:spPr>
        <p:txBody>
          <a:bodyPr vert="horz" lIns="91440" tIns="45720" rIns="91440" bIns="45720" rtlCol="0" anchor="ctr">
            <a:normAutofit/>
          </a:bodyPr>
          <a:lstStyle>
            <a:defPPr>
              <a:defRPr lang="en-US"/>
            </a:defPPr>
            <a:lvl1pPr marR="0" lvl="0" indent="0" defTabSz="457200" fontAlgn="auto">
              <a:lnSpc>
                <a:spcPct val="100000"/>
              </a:lnSpc>
              <a:spcBef>
                <a:spcPct val="0"/>
              </a:spcBef>
              <a:spcAft>
                <a:spcPts val="0"/>
              </a:spcAft>
              <a:buClrTx/>
              <a:buSzTx/>
              <a:buFontTx/>
              <a:buNone/>
              <a:tabLst/>
              <a:defRPr kumimoji="0" sz="3200" b="1" i="0" u="none" strike="noStrike" cap="all" spc="0" normalizeH="0" baseline="0">
                <a:ln w="3175" cmpd="sng">
                  <a:noFill/>
                </a:ln>
                <a:gradFill flip="none" rotWithShape="1">
                  <a:gsLst>
                    <a:gs pos="0">
                      <a:sysClr val="window" lastClr="FFFFFF"/>
                    </a:gs>
                    <a:gs pos="100000">
                      <a:sysClr val="window" lastClr="FFFFFF">
                        <a:lumMod val="65000"/>
                      </a:sysClr>
                    </a:gs>
                  </a:gsLst>
                  <a:lin ang="5580000" scaled="0"/>
                  <a:tileRect/>
                </a:gradFill>
                <a:effectLst>
                  <a:glow rad="38100">
                    <a:sysClr val="windowText" lastClr="000000">
                      <a:lumMod val="65000"/>
                      <a:lumOff val="35000"/>
                      <a:alpha val="40000"/>
                    </a:sysClr>
                  </a:glow>
                  <a:outerShdw blurRad="28575" dist="38100" dir="14040000" algn="tl" rotWithShape="0">
                    <a:srgbClr val="000000">
                      <a:alpha val="25000"/>
                    </a:srgbClr>
                  </a:outerShdw>
                </a:effectLst>
                <a:uLnTx/>
                <a:uFillTx/>
                <a:latin typeface="Century Gothic" panose="020B0502020202020204"/>
                <a:ea typeface="+mj-lt"/>
                <a:cs typeface="+mj-l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a:latin typeface="Calibri" panose="020F0502020204030204" pitchFamily="34" charset="0"/>
                <a:ea typeface="Calibri" panose="020F0502020204030204" pitchFamily="34" charset="0"/>
                <a:cs typeface="Calibri" panose="020F0502020204030204" pitchFamily="34" charset="0"/>
              </a:rPr>
              <a:t>QUERIES/REPORTS No.4</a:t>
            </a:r>
          </a:p>
        </p:txBody>
      </p:sp>
      <p:sp>
        <p:nvSpPr>
          <p:cNvPr id="8" name="TextBox 7">
            <a:extLst>
              <a:ext uri="{FF2B5EF4-FFF2-40B4-BE49-F238E27FC236}">
                <a16:creationId xmlns:a16="http://schemas.microsoft.com/office/drawing/2014/main" id="{A5570935-F9C3-4F4C-3135-C586B06DFF0D}"/>
              </a:ext>
            </a:extLst>
          </p:cNvPr>
          <p:cNvSpPr txBox="1"/>
          <p:nvPr/>
        </p:nvSpPr>
        <p:spPr>
          <a:xfrm>
            <a:off x="254741" y="1085787"/>
            <a:ext cx="11023763" cy="400110"/>
          </a:xfrm>
          <a:prstGeom prst="rect">
            <a:avLst/>
          </a:prstGeom>
          <a:noFill/>
        </p:spPr>
        <p:txBody>
          <a:bodyPr vert="horz" wrap="square" lIns="91440" tIns="45720" rIns="91440" bIns="45720" rtlCol="0" anchor="ctr">
            <a:spAutoFit/>
          </a:bodyPr>
          <a:lstStyle>
            <a:lvl1pPr marL="342900" indent="-342900">
              <a:spcBef>
                <a:spcPct val="20000"/>
              </a:spcBef>
              <a:spcAft>
                <a:spcPts val="600"/>
              </a:spcAft>
              <a:buClr>
                <a:schemeClr val="tx1"/>
              </a:buClr>
              <a:buSzPct val="100000"/>
              <a:buFont typeface="Symbol" panose="05050102010706020507" pitchFamily="18" charset="2"/>
              <a:buChar char=""/>
              <a:defRPr cap="small">
                <a:effectLst/>
                <a:latin typeface="Calibri" panose="020F0502020204030204" pitchFamily="34" charset="0"/>
              </a:defRPr>
            </a:lvl1pPr>
            <a:lvl2pPr marL="742950" indent="-285750" defTabSz="457200">
              <a:spcBef>
                <a:spcPct val="20000"/>
              </a:spcBef>
              <a:spcAft>
                <a:spcPts val="600"/>
              </a:spcAft>
              <a:buClr>
                <a:schemeClr val="tx1"/>
              </a:buClr>
              <a:buSzPct val="100000"/>
              <a:buFont typeface="Arial"/>
              <a:buChar char="•"/>
              <a:defRPr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defRPr>
            </a:lvl2pPr>
            <a:lvl3pPr marL="1200150" indent="-285750" defTabSz="457200">
              <a:spcBef>
                <a:spcPct val="20000"/>
              </a:spcBef>
              <a:spcAft>
                <a:spcPts val="600"/>
              </a:spcAft>
              <a:buClr>
                <a:schemeClr val="tx1"/>
              </a:buClr>
              <a:buSzPct val="100000"/>
              <a:buFont typeface="Arial"/>
              <a:buChar char="•"/>
              <a:defRPr sz="16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defRPr>
            </a:lvl3pPr>
            <a:lvl4pPr marL="1543050" indent="-171450" defTabSz="457200">
              <a:spcBef>
                <a:spcPct val="20000"/>
              </a:spcBef>
              <a:spcAft>
                <a:spcPts val="600"/>
              </a:spcAft>
              <a:buClr>
                <a:schemeClr val="tx1"/>
              </a:buClr>
              <a:buSzPct val="100000"/>
              <a:buFont typeface="Arial"/>
              <a:buChar char="•"/>
              <a:defRPr sz="14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defRPr>
            </a:lvl4pPr>
            <a:lvl5pPr marL="2000250" indent="-171450" defTabSz="457200">
              <a:spcBef>
                <a:spcPct val="20000"/>
              </a:spcBef>
              <a:spcAft>
                <a:spcPts val="600"/>
              </a:spcAft>
              <a:buClr>
                <a:schemeClr val="tx1"/>
              </a:buClr>
              <a:buSzPct val="100000"/>
              <a:buFont typeface="Arial"/>
              <a:buChar char="•"/>
              <a:defRPr sz="14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defRPr>
            </a:lvl5pPr>
            <a:lvl6pPr marL="2514600" indent="-228600" defTabSz="457200">
              <a:spcBef>
                <a:spcPct val="20000"/>
              </a:spcBef>
              <a:spcAft>
                <a:spcPts val="600"/>
              </a:spcAft>
              <a:buClr>
                <a:schemeClr val="tx1"/>
              </a:buClr>
              <a:buSzPct val="100000"/>
              <a:buFont typeface="Arial"/>
              <a:buChar char="•"/>
              <a:defRPr sz="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defRPr>
            </a:lvl6pPr>
            <a:lvl7pPr marL="2971800" indent="-228600" defTabSz="457200">
              <a:spcBef>
                <a:spcPct val="20000"/>
              </a:spcBef>
              <a:spcAft>
                <a:spcPts val="600"/>
              </a:spcAft>
              <a:buClr>
                <a:schemeClr val="tx1"/>
              </a:buClr>
              <a:buSzPct val="100000"/>
              <a:buFont typeface="Arial"/>
              <a:buChar char="•"/>
              <a:defRPr sz="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defRPr>
            </a:lvl7pPr>
            <a:lvl8pPr marL="3429000" indent="-228600" defTabSz="457200">
              <a:spcBef>
                <a:spcPct val="20000"/>
              </a:spcBef>
              <a:spcAft>
                <a:spcPts val="600"/>
              </a:spcAft>
              <a:buClr>
                <a:schemeClr val="tx1"/>
              </a:buClr>
              <a:buSzPct val="100000"/>
              <a:buFont typeface="Arial"/>
              <a:buChar char="•"/>
              <a:defRPr sz="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defRPr>
            </a:lvl8pPr>
            <a:lvl9pPr marL="3886200" indent="-228600" defTabSz="457200">
              <a:spcBef>
                <a:spcPct val="20000"/>
              </a:spcBef>
              <a:spcAft>
                <a:spcPts val="600"/>
              </a:spcAft>
              <a:buClr>
                <a:schemeClr val="tx1"/>
              </a:buClr>
              <a:buSzPct val="100000"/>
              <a:buFont typeface="Arial"/>
              <a:buChar char="•"/>
              <a:defRPr sz="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defRPr>
            </a:lvl9pPr>
          </a:lstStyle>
          <a:p>
            <a:pPr marL="0" indent="0">
              <a:buNone/>
            </a:pPr>
            <a:r>
              <a:rPr lang="en" sz="2000" b="1">
                <a:latin typeface="Calibri"/>
                <a:cs typeface="Calibri"/>
              </a:rPr>
              <a:t>4. Show the total Number of booking for different type booking status?</a:t>
            </a:r>
            <a:r>
              <a:rPr lang="en" sz="2000">
                <a:latin typeface="Calibri"/>
                <a:cs typeface="Calibri"/>
              </a:rPr>
              <a:t> </a:t>
            </a:r>
            <a:endParaRPr lang="en-US" sz="2000" b="1">
              <a:cs typeface="Calibri"/>
            </a:endParaRPr>
          </a:p>
        </p:txBody>
      </p:sp>
      <p:sp>
        <p:nvSpPr>
          <p:cNvPr id="2" name="TextBox 1">
            <a:extLst>
              <a:ext uri="{FF2B5EF4-FFF2-40B4-BE49-F238E27FC236}">
                <a16:creationId xmlns:a16="http://schemas.microsoft.com/office/drawing/2014/main" id="{8FD23E19-49E5-937A-1286-D0859FD27112}"/>
              </a:ext>
            </a:extLst>
          </p:cNvPr>
          <p:cNvSpPr txBox="1"/>
          <p:nvPr/>
        </p:nvSpPr>
        <p:spPr>
          <a:xfrm>
            <a:off x="319413" y="1561578"/>
            <a:ext cx="11584487"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latin typeface="Calibri" panose="020F0502020204030204" pitchFamily="34" charset="0"/>
                <a:ea typeface="Calibri" panose="020F0502020204030204" pitchFamily="34" charset="0"/>
                <a:cs typeface="Calibri" panose="020F0502020204030204" pitchFamily="34" charset="0"/>
              </a:rPr>
              <a:t>with ADS as (</a:t>
            </a:r>
          </a:p>
          <a:p>
            <a:r>
              <a:rPr lang="en-US" sz="1200">
                <a:latin typeface="Calibri" panose="020F0502020204030204" pitchFamily="34" charset="0"/>
                <a:ea typeface="Calibri" panose="020F0502020204030204" pitchFamily="34" charset="0"/>
                <a:cs typeface="Calibri" panose="020F0502020204030204" pitchFamily="34" charset="0"/>
              </a:rPr>
              <a:t>select </a:t>
            </a:r>
          </a:p>
          <a:p>
            <a:r>
              <a:rPr lang="en-US" sz="1200">
                <a:latin typeface="Calibri" panose="020F0502020204030204" pitchFamily="34" charset="0"/>
                <a:ea typeface="Calibri" panose="020F0502020204030204" pitchFamily="34" charset="0"/>
                <a:cs typeface="Calibri" panose="020F0502020204030204" pitchFamily="34" charset="0"/>
              </a:rPr>
              <a:t>b.Booking_ID,b.Check_in_date,b.Check_out_date,b.Booking_date,b.Bulk_Booking,b.Room_Price,b.Booking_Status,</a:t>
            </a:r>
          </a:p>
          <a:p>
            <a:r>
              <a:rPr lang="en-US" sz="1200">
                <a:latin typeface="Calibri" panose="020F0502020204030204" pitchFamily="34" charset="0"/>
                <a:ea typeface="Calibri" panose="020F0502020204030204" pitchFamily="34" charset="0"/>
                <a:cs typeface="Calibri" panose="020F0502020204030204" pitchFamily="34" charset="0"/>
              </a:rPr>
              <a:t>c.Customer_ID,c.SID,c.First_Name,c.Last_Name,c.Contact,c.Primary_Email,c.Rating,c.Parking_ID,</a:t>
            </a:r>
          </a:p>
          <a:p>
            <a:r>
              <a:rPr lang="en-US" sz="1200" err="1">
                <a:latin typeface="Calibri" panose="020F0502020204030204" pitchFamily="34" charset="0"/>
                <a:ea typeface="Calibri" panose="020F0502020204030204" pitchFamily="34" charset="0"/>
                <a:cs typeface="Calibri" panose="020F0502020204030204" pitchFamily="34" charset="0"/>
              </a:rPr>
              <a:t>s.Type</a:t>
            </a:r>
            <a:r>
              <a:rPr lang="en-US" sz="1200">
                <a:latin typeface="Calibri" panose="020F0502020204030204" pitchFamily="34" charset="0"/>
                <a:ea typeface="Calibri" panose="020F0502020204030204" pitchFamily="34" charset="0"/>
                <a:cs typeface="Calibri" panose="020F0502020204030204" pitchFamily="34" charset="0"/>
              </a:rPr>
              <a:t> as </a:t>
            </a:r>
            <a:r>
              <a:rPr lang="en-US" sz="1200" err="1">
                <a:latin typeface="Calibri" panose="020F0502020204030204" pitchFamily="34" charset="0"/>
                <a:ea typeface="Calibri" panose="020F0502020204030204" pitchFamily="34" charset="0"/>
                <a:cs typeface="Calibri" panose="020F0502020204030204" pitchFamily="34" charset="0"/>
              </a:rPr>
              <a:t>service_type,s.DID</a:t>
            </a:r>
            <a:r>
              <a:rPr lang="en-US" sz="1200">
                <a:latin typeface="Calibri" panose="020F0502020204030204" pitchFamily="34" charset="0"/>
                <a:ea typeface="Calibri" panose="020F0502020204030204" pitchFamily="34" charset="0"/>
                <a:cs typeface="Calibri" panose="020F0502020204030204" pitchFamily="34" charset="0"/>
              </a:rPr>
              <a:t>,</a:t>
            </a:r>
          </a:p>
          <a:p>
            <a:r>
              <a:rPr lang="en-US" sz="1200" err="1">
                <a:latin typeface="Calibri" panose="020F0502020204030204" pitchFamily="34" charset="0"/>
                <a:ea typeface="Calibri" panose="020F0502020204030204" pitchFamily="34" charset="0"/>
                <a:cs typeface="Calibri" panose="020F0502020204030204" pitchFamily="34" charset="0"/>
              </a:rPr>
              <a:t>d.Name</a:t>
            </a:r>
            <a:r>
              <a:rPr lang="en-US" sz="1200">
                <a:latin typeface="Calibri" panose="020F0502020204030204" pitchFamily="34" charset="0"/>
                <a:ea typeface="Calibri" panose="020F0502020204030204" pitchFamily="34" charset="0"/>
                <a:cs typeface="Calibri" panose="020F0502020204030204" pitchFamily="34" charset="0"/>
              </a:rPr>
              <a:t>,</a:t>
            </a:r>
          </a:p>
          <a:p>
            <a:r>
              <a:rPr lang="en-US" sz="1200" err="1">
                <a:latin typeface="Calibri" panose="020F0502020204030204" pitchFamily="34" charset="0"/>
                <a:ea typeface="Calibri" panose="020F0502020204030204" pitchFamily="34" charset="0"/>
                <a:cs typeface="Calibri" panose="020F0502020204030204" pitchFamily="34" charset="0"/>
              </a:rPr>
              <a:t>r.Room_Num,r.Room_Type,r.Availability</a:t>
            </a:r>
            <a:r>
              <a:rPr lang="en-US" sz="1200">
                <a:latin typeface="Calibri" panose="020F0502020204030204" pitchFamily="34" charset="0"/>
                <a:ea typeface="Calibri" panose="020F0502020204030204" pitchFamily="34" charset="0"/>
                <a:cs typeface="Calibri" panose="020F0502020204030204" pitchFamily="34" charset="0"/>
              </a:rPr>
              <a:t>,</a:t>
            </a:r>
          </a:p>
          <a:p>
            <a:r>
              <a:rPr lang="en-US" sz="1200" err="1">
                <a:latin typeface="Calibri" panose="020F0502020204030204" pitchFamily="34" charset="0"/>
                <a:ea typeface="Calibri" panose="020F0502020204030204" pitchFamily="34" charset="0"/>
                <a:cs typeface="Calibri" panose="020F0502020204030204" pitchFamily="34" charset="0"/>
              </a:rPr>
              <a:t>p.Lot_num</a:t>
            </a:r>
            <a:r>
              <a:rPr lang="en-US" sz="1200">
                <a:latin typeface="Calibri" panose="020F0502020204030204" pitchFamily="34" charset="0"/>
                <a:ea typeface="Calibri" panose="020F0502020204030204" pitchFamily="34" charset="0"/>
                <a:cs typeface="Calibri" panose="020F0502020204030204" pitchFamily="34" charset="0"/>
              </a:rPr>
              <a:t>,</a:t>
            </a:r>
          </a:p>
          <a:p>
            <a:r>
              <a:rPr lang="en-US" sz="1200" err="1">
                <a:latin typeface="Calibri" panose="020F0502020204030204" pitchFamily="34" charset="0"/>
                <a:ea typeface="Calibri" panose="020F0502020204030204" pitchFamily="34" charset="0"/>
                <a:cs typeface="Calibri" panose="020F0502020204030204" pitchFamily="34" charset="0"/>
              </a:rPr>
              <a:t>py.PID,py.Type</a:t>
            </a:r>
            <a:r>
              <a:rPr lang="en-US" sz="1200">
                <a:latin typeface="Calibri" panose="020F0502020204030204" pitchFamily="34" charset="0"/>
                <a:ea typeface="Calibri" panose="020F0502020204030204" pitchFamily="34" charset="0"/>
                <a:cs typeface="Calibri" panose="020F0502020204030204" pitchFamily="34" charset="0"/>
              </a:rPr>
              <a:t> as </a:t>
            </a:r>
            <a:r>
              <a:rPr lang="en-US" sz="1200" err="1">
                <a:latin typeface="Calibri" panose="020F0502020204030204" pitchFamily="34" charset="0"/>
                <a:ea typeface="Calibri" panose="020F0502020204030204" pitchFamily="34" charset="0"/>
                <a:cs typeface="Calibri" panose="020F0502020204030204" pitchFamily="34" charset="0"/>
              </a:rPr>
              <a:t>payment_type</a:t>
            </a:r>
            <a:r>
              <a:rPr lang="en-US" sz="1200">
                <a:latin typeface="Calibri" panose="020F0502020204030204" pitchFamily="34" charset="0"/>
                <a:ea typeface="Calibri" panose="020F0502020204030204" pitchFamily="34" charset="0"/>
                <a:cs typeface="Calibri" panose="020F0502020204030204" pitchFamily="34" charset="0"/>
              </a:rPr>
              <a:t>,</a:t>
            </a:r>
          </a:p>
          <a:p>
            <a:r>
              <a:rPr lang="en-US" sz="1200" err="1">
                <a:latin typeface="Calibri" panose="020F0502020204030204" pitchFamily="34" charset="0"/>
                <a:ea typeface="Calibri" panose="020F0502020204030204" pitchFamily="34" charset="0"/>
                <a:cs typeface="Calibri" panose="020F0502020204030204" pitchFamily="34" charset="0"/>
              </a:rPr>
              <a:t>st.staff_id</a:t>
            </a:r>
            <a:r>
              <a:rPr lang="en-US" sz="1200">
                <a:latin typeface="Calibri" panose="020F0502020204030204" pitchFamily="34" charset="0"/>
                <a:ea typeface="Calibri" panose="020F0502020204030204" pitchFamily="34" charset="0"/>
                <a:cs typeface="Calibri" panose="020F0502020204030204" pitchFamily="34" charset="0"/>
              </a:rPr>
              <a:t>,</a:t>
            </a:r>
          </a:p>
          <a:p>
            <a:r>
              <a:rPr lang="en-US" sz="1200" err="1">
                <a:latin typeface="Calibri" panose="020F0502020204030204" pitchFamily="34" charset="0"/>
                <a:ea typeface="Calibri" panose="020F0502020204030204" pitchFamily="34" charset="0"/>
                <a:cs typeface="Calibri" panose="020F0502020204030204" pitchFamily="34" charset="0"/>
              </a:rPr>
              <a:t>st.first_name</a:t>
            </a:r>
            <a:r>
              <a:rPr lang="en-US" sz="1200">
                <a:latin typeface="Calibri" panose="020F0502020204030204" pitchFamily="34" charset="0"/>
                <a:ea typeface="Calibri" panose="020F0502020204030204" pitchFamily="34" charset="0"/>
                <a:cs typeface="Calibri" panose="020F0502020204030204" pitchFamily="34" charset="0"/>
              </a:rPr>
              <a:t> as </a:t>
            </a:r>
            <a:r>
              <a:rPr lang="en-US" sz="1200" err="1">
                <a:latin typeface="Calibri" panose="020F0502020204030204" pitchFamily="34" charset="0"/>
                <a:ea typeface="Calibri" panose="020F0502020204030204" pitchFamily="34" charset="0"/>
                <a:cs typeface="Calibri" panose="020F0502020204030204" pitchFamily="34" charset="0"/>
              </a:rPr>
              <a:t>staff_first_name,st.last_name</a:t>
            </a:r>
            <a:r>
              <a:rPr lang="en-US" sz="1200">
                <a:latin typeface="Calibri" panose="020F0502020204030204" pitchFamily="34" charset="0"/>
                <a:ea typeface="Calibri" panose="020F0502020204030204" pitchFamily="34" charset="0"/>
                <a:cs typeface="Calibri" panose="020F0502020204030204" pitchFamily="34" charset="0"/>
              </a:rPr>
              <a:t> as </a:t>
            </a:r>
            <a:r>
              <a:rPr lang="en-US" sz="1200" err="1">
                <a:latin typeface="Calibri" panose="020F0502020204030204" pitchFamily="34" charset="0"/>
                <a:ea typeface="Calibri" panose="020F0502020204030204" pitchFamily="34" charset="0"/>
                <a:cs typeface="Calibri" panose="020F0502020204030204" pitchFamily="34" charset="0"/>
              </a:rPr>
              <a:t>staff_last_name</a:t>
            </a:r>
            <a:r>
              <a:rPr lang="en-US" sz="1200">
                <a:latin typeface="Calibri" panose="020F0502020204030204" pitchFamily="34" charset="0"/>
                <a:ea typeface="Calibri" panose="020F0502020204030204" pitchFamily="34" charset="0"/>
                <a:cs typeface="Calibri" panose="020F0502020204030204" pitchFamily="34" charset="0"/>
              </a:rPr>
              <a:t>,</a:t>
            </a:r>
          </a:p>
          <a:p>
            <a:r>
              <a:rPr lang="en-US" sz="1200" err="1">
                <a:latin typeface="Calibri" panose="020F0502020204030204" pitchFamily="34" charset="0"/>
                <a:ea typeface="Calibri" panose="020F0502020204030204" pitchFamily="34" charset="0"/>
                <a:cs typeface="Calibri" panose="020F0502020204030204" pitchFamily="34" charset="0"/>
              </a:rPr>
              <a:t>st.contact</a:t>
            </a:r>
            <a:r>
              <a:rPr lang="en-US" sz="1200">
                <a:latin typeface="Calibri" panose="020F0502020204030204" pitchFamily="34" charset="0"/>
                <a:ea typeface="Calibri" panose="020F0502020204030204" pitchFamily="34" charset="0"/>
                <a:cs typeface="Calibri" panose="020F0502020204030204" pitchFamily="34" charset="0"/>
              </a:rPr>
              <a:t> as </a:t>
            </a:r>
            <a:r>
              <a:rPr lang="en-US" sz="1200" err="1">
                <a:latin typeface="Calibri" panose="020F0502020204030204" pitchFamily="34" charset="0"/>
                <a:ea typeface="Calibri" panose="020F0502020204030204" pitchFamily="34" charset="0"/>
                <a:cs typeface="Calibri" panose="020F0502020204030204" pitchFamily="34" charset="0"/>
              </a:rPr>
              <a:t>staff_contact,st.primary_email</a:t>
            </a:r>
            <a:r>
              <a:rPr lang="en-US" sz="1200">
                <a:latin typeface="Calibri" panose="020F0502020204030204" pitchFamily="34" charset="0"/>
                <a:ea typeface="Calibri" panose="020F0502020204030204" pitchFamily="34" charset="0"/>
                <a:cs typeface="Calibri" panose="020F0502020204030204" pitchFamily="34" charset="0"/>
              </a:rPr>
              <a:t> as </a:t>
            </a:r>
            <a:r>
              <a:rPr lang="en-US" sz="1200" err="1">
                <a:latin typeface="Calibri" panose="020F0502020204030204" pitchFamily="34" charset="0"/>
                <a:ea typeface="Calibri" panose="020F0502020204030204" pitchFamily="34" charset="0"/>
                <a:cs typeface="Calibri" panose="020F0502020204030204" pitchFamily="34" charset="0"/>
              </a:rPr>
              <a:t>staff_primary_email</a:t>
            </a:r>
            <a:r>
              <a:rPr lang="en-US" sz="1200">
                <a:latin typeface="Calibri" panose="020F0502020204030204" pitchFamily="34" charset="0"/>
                <a:ea typeface="Calibri" panose="020F0502020204030204" pitchFamily="34" charset="0"/>
                <a:cs typeface="Calibri" panose="020F0502020204030204" pitchFamily="34" charset="0"/>
              </a:rPr>
              <a:t> </a:t>
            </a:r>
          </a:p>
          <a:p>
            <a:endParaRPr lang="en-US" sz="1200">
              <a:latin typeface="Calibri" panose="020F0502020204030204" pitchFamily="34" charset="0"/>
              <a:ea typeface="Calibri" panose="020F0502020204030204" pitchFamily="34" charset="0"/>
              <a:cs typeface="Calibri" panose="020F0502020204030204" pitchFamily="34" charset="0"/>
            </a:endParaRPr>
          </a:p>
          <a:p>
            <a:r>
              <a:rPr lang="en-US" sz="1200">
                <a:latin typeface="Calibri" panose="020F0502020204030204" pitchFamily="34" charset="0"/>
                <a:ea typeface="Calibri" panose="020F0502020204030204" pitchFamily="34" charset="0"/>
                <a:cs typeface="Calibri" panose="020F0502020204030204" pitchFamily="34" charset="0"/>
              </a:rPr>
              <a:t>from </a:t>
            </a:r>
            <a:r>
              <a:rPr lang="en-US" sz="1200" err="1">
                <a:latin typeface="Calibri" panose="020F0502020204030204" pitchFamily="34" charset="0"/>
                <a:ea typeface="Calibri" panose="020F0502020204030204" pitchFamily="34" charset="0"/>
                <a:cs typeface="Calibri" panose="020F0502020204030204" pitchFamily="34" charset="0"/>
              </a:rPr>
              <a:t>Customer_booking</a:t>
            </a:r>
            <a:r>
              <a:rPr lang="en-US" sz="1200">
                <a:latin typeface="Calibri" panose="020F0502020204030204" pitchFamily="34" charset="0"/>
                <a:ea typeface="Calibri" panose="020F0502020204030204" pitchFamily="34" charset="0"/>
                <a:cs typeface="Calibri" panose="020F0502020204030204" pitchFamily="34" charset="0"/>
              </a:rPr>
              <a:t> </a:t>
            </a:r>
            <a:r>
              <a:rPr lang="en-US" sz="1200" err="1">
                <a:latin typeface="Calibri" panose="020F0502020204030204" pitchFamily="34" charset="0"/>
                <a:ea typeface="Calibri" panose="020F0502020204030204" pitchFamily="34" charset="0"/>
                <a:cs typeface="Calibri" panose="020F0502020204030204" pitchFamily="34" charset="0"/>
              </a:rPr>
              <a:t>cb</a:t>
            </a:r>
            <a:endParaRPr lang="en-US" sz="1200">
              <a:latin typeface="Calibri" panose="020F0502020204030204" pitchFamily="34" charset="0"/>
              <a:ea typeface="Calibri" panose="020F0502020204030204" pitchFamily="34" charset="0"/>
              <a:cs typeface="Calibri" panose="020F0502020204030204" pitchFamily="34" charset="0"/>
            </a:endParaRPr>
          </a:p>
          <a:p>
            <a:r>
              <a:rPr lang="en-US" sz="1200">
                <a:latin typeface="Calibri" panose="020F0502020204030204" pitchFamily="34" charset="0"/>
                <a:ea typeface="Calibri" panose="020F0502020204030204" pitchFamily="34" charset="0"/>
                <a:cs typeface="Calibri" panose="020F0502020204030204" pitchFamily="34" charset="0"/>
              </a:rPr>
              <a:t>join Booking b on </a:t>
            </a:r>
            <a:r>
              <a:rPr lang="en-US" sz="1200" err="1">
                <a:latin typeface="Calibri" panose="020F0502020204030204" pitchFamily="34" charset="0"/>
                <a:ea typeface="Calibri" panose="020F0502020204030204" pitchFamily="34" charset="0"/>
                <a:cs typeface="Calibri" panose="020F0502020204030204" pitchFamily="34" charset="0"/>
              </a:rPr>
              <a:t>cb.Booking_ID</a:t>
            </a:r>
            <a:r>
              <a:rPr lang="en-US" sz="1200">
                <a:latin typeface="Calibri" panose="020F0502020204030204" pitchFamily="34" charset="0"/>
                <a:ea typeface="Calibri" panose="020F0502020204030204" pitchFamily="34" charset="0"/>
                <a:cs typeface="Calibri" panose="020F0502020204030204" pitchFamily="34" charset="0"/>
              </a:rPr>
              <a:t> = </a:t>
            </a:r>
            <a:r>
              <a:rPr lang="en-US" sz="1200" err="1">
                <a:latin typeface="Calibri" panose="020F0502020204030204" pitchFamily="34" charset="0"/>
                <a:ea typeface="Calibri" panose="020F0502020204030204" pitchFamily="34" charset="0"/>
                <a:cs typeface="Calibri" panose="020F0502020204030204" pitchFamily="34" charset="0"/>
              </a:rPr>
              <a:t>b.Booking_ID</a:t>
            </a:r>
            <a:endParaRPr lang="en-US" sz="1200">
              <a:latin typeface="Calibri" panose="020F0502020204030204" pitchFamily="34" charset="0"/>
              <a:ea typeface="Calibri" panose="020F0502020204030204" pitchFamily="34" charset="0"/>
              <a:cs typeface="Calibri" panose="020F0502020204030204" pitchFamily="34" charset="0"/>
            </a:endParaRPr>
          </a:p>
          <a:p>
            <a:r>
              <a:rPr lang="en-US" sz="1200">
                <a:latin typeface="Calibri" panose="020F0502020204030204" pitchFamily="34" charset="0"/>
                <a:ea typeface="Calibri" panose="020F0502020204030204" pitchFamily="34" charset="0"/>
                <a:cs typeface="Calibri" panose="020F0502020204030204" pitchFamily="34" charset="0"/>
              </a:rPr>
              <a:t>join Customer c on </a:t>
            </a:r>
            <a:r>
              <a:rPr lang="en-US" sz="1200" err="1">
                <a:latin typeface="Calibri" panose="020F0502020204030204" pitchFamily="34" charset="0"/>
                <a:ea typeface="Calibri" panose="020F0502020204030204" pitchFamily="34" charset="0"/>
                <a:cs typeface="Calibri" panose="020F0502020204030204" pitchFamily="34" charset="0"/>
              </a:rPr>
              <a:t>cb.Customer_ID</a:t>
            </a:r>
            <a:r>
              <a:rPr lang="en-US" sz="1200">
                <a:latin typeface="Calibri" panose="020F0502020204030204" pitchFamily="34" charset="0"/>
                <a:ea typeface="Calibri" panose="020F0502020204030204" pitchFamily="34" charset="0"/>
                <a:cs typeface="Calibri" panose="020F0502020204030204" pitchFamily="34" charset="0"/>
              </a:rPr>
              <a:t> = </a:t>
            </a:r>
            <a:r>
              <a:rPr lang="en-US" sz="1200" err="1">
                <a:latin typeface="Calibri" panose="020F0502020204030204" pitchFamily="34" charset="0"/>
                <a:ea typeface="Calibri" panose="020F0502020204030204" pitchFamily="34" charset="0"/>
                <a:cs typeface="Calibri" panose="020F0502020204030204" pitchFamily="34" charset="0"/>
              </a:rPr>
              <a:t>c.Customer_ID</a:t>
            </a:r>
            <a:r>
              <a:rPr lang="en-US" sz="1200">
                <a:latin typeface="Calibri" panose="020F0502020204030204" pitchFamily="34" charset="0"/>
                <a:ea typeface="Calibri" panose="020F0502020204030204" pitchFamily="34" charset="0"/>
                <a:cs typeface="Calibri" panose="020F0502020204030204" pitchFamily="34" charset="0"/>
              </a:rPr>
              <a:t> </a:t>
            </a:r>
          </a:p>
          <a:p>
            <a:r>
              <a:rPr lang="en-US" sz="1200">
                <a:latin typeface="Calibri" panose="020F0502020204030204" pitchFamily="34" charset="0"/>
                <a:ea typeface="Calibri" panose="020F0502020204030204" pitchFamily="34" charset="0"/>
                <a:cs typeface="Calibri" panose="020F0502020204030204" pitchFamily="34" charset="0"/>
              </a:rPr>
              <a:t>join Service s on </a:t>
            </a:r>
            <a:r>
              <a:rPr lang="en-US" sz="1200" err="1">
                <a:latin typeface="Calibri" panose="020F0502020204030204" pitchFamily="34" charset="0"/>
                <a:ea typeface="Calibri" panose="020F0502020204030204" pitchFamily="34" charset="0"/>
                <a:cs typeface="Calibri" panose="020F0502020204030204" pitchFamily="34" charset="0"/>
              </a:rPr>
              <a:t>c.sid</a:t>
            </a:r>
            <a:r>
              <a:rPr lang="en-US" sz="1200">
                <a:latin typeface="Calibri" panose="020F0502020204030204" pitchFamily="34" charset="0"/>
                <a:ea typeface="Calibri" panose="020F0502020204030204" pitchFamily="34" charset="0"/>
                <a:cs typeface="Calibri" panose="020F0502020204030204" pitchFamily="34" charset="0"/>
              </a:rPr>
              <a:t> = </a:t>
            </a:r>
            <a:r>
              <a:rPr lang="en-US" sz="1200" err="1">
                <a:latin typeface="Calibri" panose="020F0502020204030204" pitchFamily="34" charset="0"/>
                <a:ea typeface="Calibri" panose="020F0502020204030204" pitchFamily="34" charset="0"/>
                <a:cs typeface="Calibri" panose="020F0502020204030204" pitchFamily="34" charset="0"/>
              </a:rPr>
              <a:t>s.SID</a:t>
            </a:r>
            <a:endParaRPr lang="en-US" sz="1200">
              <a:latin typeface="Calibri" panose="020F0502020204030204" pitchFamily="34" charset="0"/>
              <a:ea typeface="Calibri" panose="020F0502020204030204" pitchFamily="34" charset="0"/>
              <a:cs typeface="Calibri" panose="020F0502020204030204" pitchFamily="34" charset="0"/>
            </a:endParaRPr>
          </a:p>
          <a:p>
            <a:r>
              <a:rPr lang="en-US" sz="1200">
                <a:latin typeface="Calibri" panose="020F0502020204030204" pitchFamily="34" charset="0"/>
                <a:ea typeface="Calibri" panose="020F0502020204030204" pitchFamily="34" charset="0"/>
                <a:cs typeface="Calibri" panose="020F0502020204030204" pitchFamily="34" charset="0"/>
              </a:rPr>
              <a:t>join Department d on </a:t>
            </a:r>
            <a:r>
              <a:rPr lang="en-US" sz="1200" err="1">
                <a:latin typeface="Calibri" panose="020F0502020204030204" pitchFamily="34" charset="0"/>
                <a:ea typeface="Calibri" panose="020F0502020204030204" pitchFamily="34" charset="0"/>
                <a:cs typeface="Calibri" panose="020F0502020204030204" pitchFamily="34" charset="0"/>
              </a:rPr>
              <a:t>s.DID</a:t>
            </a:r>
            <a:r>
              <a:rPr lang="en-US" sz="1200">
                <a:latin typeface="Calibri" panose="020F0502020204030204" pitchFamily="34" charset="0"/>
                <a:ea typeface="Calibri" panose="020F0502020204030204" pitchFamily="34" charset="0"/>
                <a:cs typeface="Calibri" panose="020F0502020204030204" pitchFamily="34" charset="0"/>
              </a:rPr>
              <a:t> = </a:t>
            </a:r>
            <a:r>
              <a:rPr lang="en-US" sz="1200" err="1">
                <a:latin typeface="Calibri" panose="020F0502020204030204" pitchFamily="34" charset="0"/>
                <a:ea typeface="Calibri" panose="020F0502020204030204" pitchFamily="34" charset="0"/>
                <a:cs typeface="Calibri" panose="020F0502020204030204" pitchFamily="34" charset="0"/>
              </a:rPr>
              <a:t>d.did</a:t>
            </a:r>
            <a:endParaRPr lang="en-US" sz="1200">
              <a:latin typeface="Calibri" panose="020F0502020204030204" pitchFamily="34" charset="0"/>
              <a:ea typeface="Calibri" panose="020F0502020204030204" pitchFamily="34" charset="0"/>
              <a:cs typeface="Calibri" panose="020F0502020204030204" pitchFamily="34" charset="0"/>
            </a:endParaRPr>
          </a:p>
          <a:p>
            <a:r>
              <a:rPr lang="en-US" sz="1200">
                <a:latin typeface="Calibri" panose="020F0502020204030204" pitchFamily="34" charset="0"/>
                <a:ea typeface="Calibri" panose="020F0502020204030204" pitchFamily="34" charset="0"/>
                <a:cs typeface="Calibri" panose="020F0502020204030204" pitchFamily="34" charset="0"/>
              </a:rPr>
              <a:t>join Rooms r on </a:t>
            </a:r>
            <a:r>
              <a:rPr lang="en-US" sz="1200" err="1">
                <a:latin typeface="Calibri" panose="020F0502020204030204" pitchFamily="34" charset="0"/>
                <a:ea typeface="Calibri" panose="020F0502020204030204" pitchFamily="34" charset="0"/>
                <a:cs typeface="Calibri" panose="020F0502020204030204" pitchFamily="34" charset="0"/>
              </a:rPr>
              <a:t>r.Booking_ID</a:t>
            </a:r>
            <a:r>
              <a:rPr lang="en-US" sz="1200">
                <a:latin typeface="Calibri" panose="020F0502020204030204" pitchFamily="34" charset="0"/>
                <a:ea typeface="Calibri" panose="020F0502020204030204" pitchFamily="34" charset="0"/>
                <a:cs typeface="Calibri" panose="020F0502020204030204" pitchFamily="34" charset="0"/>
              </a:rPr>
              <a:t> = </a:t>
            </a:r>
            <a:r>
              <a:rPr lang="en-US" sz="1200" err="1">
                <a:latin typeface="Calibri" panose="020F0502020204030204" pitchFamily="34" charset="0"/>
                <a:ea typeface="Calibri" panose="020F0502020204030204" pitchFamily="34" charset="0"/>
                <a:cs typeface="Calibri" panose="020F0502020204030204" pitchFamily="34" charset="0"/>
              </a:rPr>
              <a:t>b.Booking_ID</a:t>
            </a:r>
            <a:endParaRPr lang="en-US" sz="1200">
              <a:latin typeface="Calibri" panose="020F0502020204030204" pitchFamily="34" charset="0"/>
              <a:ea typeface="Calibri" panose="020F0502020204030204" pitchFamily="34" charset="0"/>
              <a:cs typeface="Calibri" panose="020F0502020204030204" pitchFamily="34" charset="0"/>
            </a:endParaRPr>
          </a:p>
          <a:p>
            <a:r>
              <a:rPr lang="en-US" sz="1200">
                <a:latin typeface="Calibri" panose="020F0502020204030204" pitchFamily="34" charset="0"/>
                <a:ea typeface="Calibri" panose="020F0502020204030204" pitchFamily="34" charset="0"/>
                <a:cs typeface="Calibri" panose="020F0502020204030204" pitchFamily="34" charset="0"/>
              </a:rPr>
              <a:t>join Parking p on </a:t>
            </a:r>
            <a:r>
              <a:rPr lang="en-US" sz="1200" err="1">
                <a:latin typeface="Calibri" panose="020F0502020204030204" pitchFamily="34" charset="0"/>
                <a:ea typeface="Calibri" panose="020F0502020204030204" pitchFamily="34" charset="0"/>
                <a:cs typeface="Calibri" panose="020F0502020204030204" pitchFamily="34" charset="0"/>
              </a:rPr>
              <a:t>p.Booking_ID</a:t>
            </a:r>
            <a:r>
              <a:rPr lang="en-US" sz="1200">
                <a:latin typeface="Calibri" panose="020F0502020204030204" pitchFamily="34" charset="0"/>
                <a:ea typeface="Calibri" panose="020F0502020204030204" pitchFamily="34" charset="0"/>
                <a:cs typeface="Calibri" panose="020F0502020204030204" pitchFamily="34" charset="0"/>
              </a:rPr>
              <a:t> = </a:t>
            </a:r>
            <a:r>
              <a:rPr lang="en-US" sz="1200" err="1">
                <a:latin typeface="Calibri" panose="020F0502020204030204" pitchFamily="34" charset="0"/>
                <a:ea typeface="Calibri" panose="020F0502020204030204" pitchFamily="34" charset="0"/>
                <a:cs typeface="Calibri" panose="020F0502020204030204" pitchFamily="34" charset="0"/>
              </a:rPr>
              <a:t>b.Booking_ID</a:t>
            </a:r>
            <a:endParaRPr lang="en-US" sz="1200">
              <a:latin typeface="Calibri" panose="020F0502020204030204" pitchFamily="34" charset="0"/>
              <a:ea typeface="Calibri" panose="020F0502020204030204" pitchFamily="34" charset="0"/>
              <a:cs typeface="Calibri" panose="020F0502020204030204" pitchFamily="34" charset="0"/>
            </a:endParaRPr>
          </a:p>
          <a:p>
            <a:r>
              <a:rPr lang="en-US" sz="1200">
                <a:latin typeface="Calibri" panose="020F0502020204030204" pitchFamily="34" charset="0"/>
                <a:ea typeface="Calibri" panose="020F0502020204030204" pitchFamily="34" charset="0"/>
                <a:cs typeface="Calibri" panose="020F0502020204030204" pitchFamily="34" charset="0"/>
              </a:rPr>
              <a:t>join Payment </a:t>
            </a:r>
            <a:r>
              <a:rPr lang="en-US" sz="1200" err="1">
                <a:latin typeface="Calibri" panose="020F0502020204030204" pitchFamily="34" charset="0"/>
                <a:ea typeface="Calibri" panose="020F0502020204030204" pitchFamily="34" charset="0"/>
                <a:cs typeface="Calibri" panose="020F0502020204030204" pitchFamily="34" charset="0"/>
              </a:rPr>
              <a:t>py</a:t>
            </a:r>
            <a:r>
              <a:rPr lang="en-US" sz="1200">
                <a:latin typeface="Calibri" panose="020F0502020204030204" pitchFamily="34" charset="0"/>
                <a:ea typeface="Calibri" panose="020F0502020204030204" pitchFamily="34" charset="0"/>
                <a:cs typeface="Calibri" panose="020F0502020204030204" pitchFamily="34" charset="0"/>
              </a:rPr>
              <a:t> on </a:t>
            </a:r>
            <a:r>
              <a:rPr lang="en-US" sz="1200" err="1">
                <a:latin typeface="Calibri" panose="020F0502020204030204" pitchFamily="34" charset="0"/>
                <a:ea typeface="Calibri" panose="020F0502020204030204" pitchFamily="34" charset="0"/>
                <a:cs typeface="Calibri" panose="020F0502020204030204" pitchFamily="34" charset="0"/>
              </a:rPr>
              <a:t>py.Customer_ID</a:t>
            </a:r>
            <a:r>
              <a:rPr lang="en-US" sz="1200">
                <a:latin typeface="Calibri" panose="020F0502020204030204" pitchFamily="34" charset="0"/>
                <a:ea typeface="Calibri" panose="020F0502020204030204" pitchFamily="34" charset="0"/>
                <a:cs typeface="Calibri" panose="020F0502020204030204" pitchFamily="34" charset="0"/>
              </a:rPr>
              <a:t> = </a:t>
            </a:r>
            <a:r>
              <a:rPr lang="en-US" sz="1200" err="1">
                <a:latin typeface="Calibri" panose="020F0502020204030204" pitchFamily="34" charset="0"/>
                <a:ea typeface="Calibri" panose="020F0502020204030204" pitchFamily="34" charset="0"/>
                <a:cs typeface="Calibri" panose="020F0502020204030204" pitchFamily="34" charset="0"/>
              </a:rPr>
              <a:t>c.Customer_ID</a:t>
            </a:r>
            <a:endParaRPr lang="en-US" sz="1200">
              <a:latin typeface="Calibri" panose="020F0502020204030204" pitchFamily="34" charset="0"/>
              <a:ea typeface="Calibri" panose="020F0502020204030204" pitchFamily="34" charset="0"/>
              <a:cs typeface="Calibri" panose="020F0502020204030204" pitchFamily="34" charset="0"/>
            </a:endParaRPr>
          </a:p>
          <a:p>
            <a:r>
              <a:rPr lang="en-US" sz="1200">
                <a:latin typeface="Calibri" panose="020F0502020204030204" pitchFamily="34" charset="0"/>
                <a:ea typeface="Calibri" panose="020F0502020204030204" pitchFamily="34" charset="0"/>
                <a:cs typeface="Calibri" panose="020F0502020204030204" pitchFamily="34" charset="0"/>
              </a:rPr>
              <a:t>join staff </a:t>
            </a:r>
            <a:r>
              <a:rPr lang="en-US" sz="1200" err="1">
                <a:latin typeface="Calibri" panose="020F0502020204030204" pitchFamily="34" charset="0"/>
                <a:ea typeface="Calibri" panose="020F0502020204030204" pitchFamily="34" charset="0"/>
                <a:cs typeface="Calibri" panose="020F0502020204030204" pitchFamily="34" charset="0"/>
              </a:rPr>
              <a:t>st</a:t>
            </a:r>
            <a:r>
              <a:rPr lang="en-US" sz="1200">
                <a:latin typeface="Calibri" panose="020F0502020204030204" pitchFamily="34" charset="0"/>
                <a:ea typeface="Calibri" panose="020F0502020204030204" pitchFamily="34" charset="0"/>
                <a:cs typeface="Calibri" panose="020F0502020204030204" pitchFamily="34" charset="0"/>
              </a:rPr>
              <a:t> on </a:t>
            </a:r>
            <a:r>
              <a:rPr lang="en-US" sz="1200" err="1">
                <a:latin typeface="Calibri" panose="020F0502020204030204" pitchFamily="34" charset="0"/>
                <a:ea typeface="Calibri" panose="020F0502020204030204" pitchFamily="34" charset="0"/>
                <a:cs typeface="Calibri" panose="020F0502020204030204" pitchFamily="34" charset="0"/>
              </a:rPr>
              <a:t>st.sid</a:t>
            </a:r>
            <a:r>
              <a:rPr lang="en-US" sz="1200">
                <a:latin typeface="Calibri" panose="020F0502020204030204" pitchFamily="34" charset="0"/>
                <a:ea typeface="Calibri" panose="020F0502020204030204" pitchFamily="34" charset="0"/>
                <a:cs typeface="Calibri" panose="020F0502020204030204" pitchFamily="34" charset="0"/>
              </a:rPr>
              <a:t> = </a:t>
            </a:r>
            <a:r>
              <a:rPr lang="en-US" sz="1200" err="1">
                <a:latin typeface="Calibri" panose="020F0502020204030204" pitchFamily="34" charset="0"/>
                <a:ea typeface="Calibri" panose="020F0502020204030204" pitchFamily="34" charset="0"/>
                <a:cs typeface="Calibri" panose="020F0502020204030204" pitchFamily="34" charset="0"/>
              </a:rPr>
              <a:t>s.sid</a:t>
            </a:r>
            <a:r>
              <a:rPr lang="en-US" sz="1200">
                <a:latin typeface="Calibri" panose="020F0502020204030204" pitchFamily="34" charset="0"/>
                <a:ea typeface="Calibri" panose="020F0502020204030204" pitchFamily="34" charset="0"/>
                <a:cs typeface="Calibri" panose="020F0502020204030204" pitchFamily="34" charset="0"/>
              </a:rPr>
              <a:t> and </a:t>
            </a:r>
            <a:r>
              <a:rPr lang="en-US" sz="1200" err="1">
                <a:latin typeface="Calibri" panose="020F0502020204030204" pitchFamily="34" charset="0"/>
                <a:ea typeface="Calibri" panose="020F0502020204030204" pitchFamily="34" charset="0"/>
                <a:cs typeface="Calibri" panose="020F0502020204030204" pitchFamily="34" charset="0"/>
              </a:rPr>
              <a:t>st.did</a:t>
            </a:r>
            <a:r>
              <a:rPr lang="en-US" sz="1200">
                <a:latin typeface="Calibri" panose="020F0502020204030204" pitchFamily="34" charset="0"/>
                <a:ea typeface="Calibri" panose="020F0502020204030204" pitchFamily="34" charset="0"/>
                <a:cs typeface="Calibri" panose="020F0502020204030204" pitchFamily="34" charset="0"/>
              </a:rPr>
              <a:t> = </a:t>
            </a:r>
            <a:r>
              <a:rPr lang="en-US" sz="1200" err="1">
                <a:latin typeface="Calibri" panose="020F0502020204030204" pitchFamily="34" charset="0"/>
                <a:ea typeface="Calibri" panose="020F0502020204030204" pitchFamily="34" charset="0"/>
                <a:cs typeface="Calibri" panose="020F0502020204030204" pitchFamily="34" charset="0"/>
              </a:rPr>
              <a:t>d.did</a:t>
            </a:r>
            <a:endParaRPr lang="en-US" sz="1200">
              <a:latin typeface="Calibri" panose="020F0502020204030204" pitchFamily="34" charset="0"/>
              <a:ea typeface="Calibri" panose="020F0502020204030204" pitchFamily="34" charset="0"/>
              <a:cs typeface="Calibri" panose="020F0502020204030204" pitchFamily="34" charset="0"/>
            </a:endParaRPr>
          </a:p>
          <a:p>
            <a:endParaRPr lang="en-US" sz="1200">
              <a:latin typeface="Calibri" panose="020F0502020204030204" pitchFamily="34" charset="0"/>
              <a:ea typeface="Calibri" panose="020F0502020204030204" pitchFamily="34" charset="0"/>
              <a:cs typeface="Calibri" panose="020F0502020204030204" pitchFamily="34" charset="0"/>
            </a:endParaRPr>
          </a:p>
          <a:p>
            <a:r>
              <a:rPr lang="en-US" sz="1200">
                <a:latin typeface="Calibri" panose="020F0502020204030204" pitchFamily="34" charset="0"/>
                <a:ea typeface="Calibri" panose="020F0502020204030204" pitchFamily="34" charset="0"/>
                <a:cs typeface="Calibri" panose="020F0502020204030204" pitchFamily="34" charset="0"/>
              </a:rPr>
              <a:t>)</a:t>
            </a:r>
          </a:p>
          <a:p>
            <a:endParaRPr lang="en-US" sz="1200">
              <a:latin typeface="Calibri" panose="020F0502020204030204" pitchFamily="34" charset="0"/>
              <a:ea typeface="Calibri" panose="020F0502020204030204" pitchFamily="34" charset="0"/>
              <a:cs typeface="Calibri" panose="020F0502020204030204" pitchFamily="34" charset="0"/>
            </a:endParaRPr>
          </a:p>
          <a:p>
            <a:r>
              <a:rPr lang="en-US" sz="1200">
                <a:latin typeface="Calibri" panose="020F0502020204030204" pitchFamily="34" charset="0"/>
                <a:ea typeface="Calibri" panose="020F0502020204030204" pitchFamily="34" charset="0"/>
                <a:cs typeface="Calibri" panose="020F0502020204030204" pitchFamily="34" charset="0"/>
              </a:rPr>
              <a:t>select distinct </a:t>
            </a:r>
            <a:r>
              <a:rPr lang="en-US" sz="1200" err="1">
                <a:latin typeface="Calibri" panose="020F0502020204030204" pitchFamily="34" charset="0"/>
                <a:ea typeface="Calibri" panose="020F0502020204030204" pitchFamily="34" charset="0"/>
                <a:cs typeface="Calibri" panose="020F0502020204030204" pitchFamily="34" charset="0"/>
              </a:rPr>
              <a:t>booking_status</a:t>
            </a:r>
            <a:r>
              <a:rPr lang="en-US" sz="1200">
                <a:latin typeface="Calibri" panose="020F0502020204030204" pitchFamily="34" charset="0"/>
                <a:ea typeface="Calibri" panose="020F0502020204030204" pitchFamily="34" charset="0"/>
                <a:cs typeface="Calibri" panose="020F0502020204030204" pitchFamily="34" charset="0"/>
              </a:rPr>
              <a:t>, count(distinct </a:t>
            </a:r>
            <a:r>
              <a:rPr lang="en-US" sz="1200" err="1">
                <a:latin typeface="Calibri" panose="020F0502020204030204" pitchFamily="34" charset="0"/>
                <a:ea typeface="Calibri" panose="020F0502020204030204" pitchFamily="34" charset="0"/>
                <a:cs typeface="Calibri" panose="020F0502020204030204" pitchFamily="34" charset="0"/>
              </a:rPr>
              <a:t>booking_id</a:t>
            </a:r>
            <a:r>
              <a:rPr lang="en-US" sz="1200">
                <a:latin typeface="Calibri" panose="020F0502020204030204" pitchFamily="34" charset="0"/>
                <a:ea typeface="Calibri" panose="020F0502020204030204" pitchFamily="34" charset="0"/>
                <a:cs typeface="Calibri" panose="020F0502020204030204" pitchFamily="34" charset="0"/>
              </a:rPr>
              <a:t>) as </a:t>
            </a:r>
            <a:r>
              <a:rPr lang="en-US" sz="1200" err="1">
                <a:latin typeface="Calibri" panose="020F0502020204030204" pitchFamily="34" charset="0"/>
                <a:ea typeface="Calibri" panose="020F0502020204030204" pitchFamily="34" charset="0"/>
                <a:cs typeface="Calibri" panose="020F0502020204030204" pitchFamily="34" charset="0"/>
              </a:rPr>
              <a:t>number_of_booking</a:t>
            </a:r>
            <a:r>
              <a:rPr lang="en-US" sz="1200">
                <a:latin typeface="Calibri" panose="020F0502020204030204" pitchFamily="34" charset="0"/>
                <a:ea typeface="Calibri" panose="020F0502020204030204" pitchFamily="34" charset="0"/>
                <a:cs typeface="Calibri" panose="020F0502020204030204" pitchFamily="34" charset="0"/>
              </a:rPr>
              <a:t> from ads </a:t>
            </a:r>
          </a:p>
          <a:p>
            <a:r>
              <a:rPr lang="en-US" sz="1200">
                <a:latin typeface="Calibri" panose="020F0502020204030204" pitchFamily="34" charset="0"/>
                <a:ea typeface="Calibri" panose="020F0502020204030204" pitchFamily="34" charset="0"/>
                <a:cs typeface="Calibri" panose="020F0502020204030204" pitchFamily="34" charset="0"/>
              </a:rPr>
              <a:t>group by </a:t>
            </a:r>
            <a:r>
              <a:rPr lang="en-US" sz="1200" err="1">
                <a:latin typeface="Calibri" panose="020F0502020204030204" pitchFamily="34" charset="0"/>
                <a:ea typeface="Calibri" panose="020F0502020204030204" pitchFamily="34" charset="0"/>
                <a:cs typeface="Calibri" panose="020F0502020204030204" pitchFamily="34" charset="0"/>
              </a:rPr>
              <a:t>booking_status</a:t>
            </a:r>
            <a:endParaRPr lang="en-US" sz="1200">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descr="Graphical user interface, application&#10;&#10;Description automatically generated">
            <a:extLst>
              <a:ext uri="{FF2B5EF4-FFF2-40B4-BE49-F238E27FC236}">
                <a16:creationId xmlns:a16="http://schemas.microsoft.com/office/drawing/2014/main" id="{FCA7DFD7-AEA3-E69F-B64B-53C305B6A4EB}"/>
              </a:ext>
            </a:extLst>
          </p:cNvPr>
          <p:cNvPicPr>
            <a:picLocks noChangeAspect="1"/>
          </p:cNvPicPr>
          <p:nvPr/>
        </p:nvPicPr>
        <p:blipFill>
          <a:blip r:embed="rId2"/>
          <a:stretch>
            <a:fillRect/>
          </a:stretch>
        </p:blipFill>
        <p:spPr>
          <a:xfrm>
            <a:off x="7382510" y="3677323"/>
            <a:ext cx="4371584" cy="1619099"/>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94813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87267C8-1CEE-4B4E-A123-BDCF92F4FA53}"/>
              </a:ext>
            </a:extLst>
          </p:cNvPr>
          <p:cNvSpPr txBox="1">
            <a:spLocks/>
          </p:cNvSpPr>
          <p:nvPr/>
        </p:nvSpPr>
        <p:spPr>
          <a:xfrm>
            <a:off x="249686" y="182583"/>
            <a:ext cx="9905998" cy="916201"/>
          </a:xfrm>
          <a:prstGeom prst="rect">
            <a:avLst/>
          </a:prstGeom>
        </p:spPr>
        <p:txBody>
          <a:bodyPr vert="horz" lIns="91440" tIns="45720" rIns="91440" bIns="45720" rtlCol="0" anchor="ctr">
            <a:normAutofit/>
          </a:bodyPr>
          <a:lstStyle>
            <a:defPPr>
              <a:defRPr lang="en-US"/>
            </a:defPPr>
            <a:lvl1pPr marR="0" lvl="0" indent="0" defTabSz="457200" fontAlgn="auto">
              <a:lnSpc>
                <a:spcPct val="100000"/>
              </a:lnSpc>
              <a:spcBef>
                <a:spcPct val="0"/>
              </a:spcBef>
              <a:spcAft>
                <a:spcPts val="0"/>
              </a:spcAft>
              <a:buClrTx/>
              <a:buSzTx/>
              <a:buFontTx/>
              <a:buNone/>
              <a:tabLst/>
              <a:defRPr kumimoji="0" sz="3200" b="1" i="0" u="none" strike="noStrike" cap="all" spc="0" normalizeH="0" baseline="0">
                <a:ln w="3175" cmpd="sng">
                  <a:noFill/>
                </a:ln>
                <a:gradFill flip="none" rotWithShape="1">
                  <a:gsLst>
                    <a:gs pos="0">
                      <a:sysClr val="window" lastClr="FFFFFF"/>
                    </a:gs>
                    <a:gs pos="100000">
                      <a:sysClr val="window" lastClr="FFFFFF">
                        <a:lumMod val="65000"/>
                      </a:sysClr>
                    </a:gs>
                  </a:gsLst>
                  <a:lin ang="5580000" scaled="0"/>
                  <a:tileRect/>
                </a:gradFill>
                <a:effectLst>
                  <a:glow rad="38100">
                    <a:sysClr val="windowText" lastClr="000000">
                      <a:lumMod val="65000"/>
                      <a:lumOff val="35000"/>
                      <a:alpha val="40000"/>
                    </a:sysClr>
                  </a:glow>
                  <a:outerShdw blurRad="28575" dist="38100" dir="14040000" algn="tl" rotWithShape="0">
                    <a:srgbClr val="000000">
                      <a:alpha val="25000"/>
                    </a:srgbClr>
                  </a:outerShdw>
                </a:effectLst>
                <a:uLnTx/>
                <a:uFillTx/>
                <a:latin typeface="Century Gothic" panose="020B0502020202020204"/>
                <a:ea typeface="+mj-lt"/>
                <a:cs typeface="+mj-l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a:latin typeface="Calibri" panose="020F0502020204030204" pitchFamily="34" charset="0"/>
                <a:ea typeface="Calibri" panose="020F0502020204030204" pitchFamily="34" charset="0"/>
                <a:cs typeface="Calibri" panose="020F0502020204030204" pitchFamily="34" charset="0"/>
              </a:rPr>
              <a:t>QUERIES/REPORTS No.5</a:t>
            </a:r>
          </a:p>
        </p:txBody>
      </p:sp>
      <p:sp>
        <p:nvSpPr>
          <p:cNvPr id="8" name="TextBox 7">
            <a:extLst>
              <a:ext uri="{FF2B5EF4-FFF2-40B4-BE49-F238E27FC236}">
                <a16:creationId xmlns:a16="http://schemas.microsoft.com/office/drawing/2014/main" id="{A5570935-F9C3-4F4C-3135-C586B06DFF0D}"/>
              </a:ext>
            </a:extLst>
          </p:cNvPr>
          <p:cNvSpPr txBox="1"/>
          <p:nvPr/>
        </p:nvSpPr>
        <p:spPr>
          <a:xfrm>
            <a:off x="254741" y="1106663"/>
            <a:ext cx="11295160" cy="400110"/>
          </a:xfrm>
          <a:prstGeom prst="rect">
            <a:avLst/>
          </a:prstGeom>
          <a:noFill/>
        </p:spPr>
        <p:txBody>
          <a:bodyPr vert="horz" wrap="square" lIns="91440" tIns="45720" rIns="91440" bIns="45720" rtlCol="0" anchor="ctr">
            <a:spAutoFit/>
          </a:bodyPr>
          <a:lstStyle>
            <a:lvl1pPr marL="342900" indent="-342900">
              <a:spcBef>
                <a:spcPct val="20000"/>
              </a:spcBef>
              <a:spcAft>
                <a:spcPts val="600"/>
              </a:spcAft>
              <a:buClr>
                <a:schemeClr val="tx1"/>
              </a:buClr>
              <a:buSzPct val="100000"/>
              <a:buFont typeface="Symbol" panose="05050102010706020507" pitchFamily="18" charset="2"/>
              <a:buChar char=""/>
              <a:defRPr cap="small">
                <a:effectLst/>
                <a:latin typeface="Calibri" panose="020F0502020204030204" pitchFamily="34" charset="0"/>
              </a:defRPr>
            </a:lvl1pPr>
            <a:lvl2pPr marL="742950" indent="-285750" defTabSz="457200">
              <a:spcBef>
                <a:spcPct val="20000"/>
              </a:spcBef>
              <a:spcAft>
                <a:spcPts val="600"/>
              </a:spcAft>
              <a:buClr>
                <a:schemeClr val="tx1"/>
              </a:buClr>
              <a:buSzPct val="100000"/>
              <a:buFont typeface="Arial"/>
              <a:buChar char="•"/>
              <a:defRPr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defRPr>
            </a:lvl2pPr>
            <a:lvl3pPr marL="1200150" indent="-285750" defTabSz="457200">
              <a:spcBef>
                <a:spcPct val="20000"/>
              </a:spcBef>
              <a:spcAft>
                <a:spcPts val="600"/>
              </a:spcAft>
              <a:buClr>
                <a:schemeClr val="tx1"/>
              </a:buClr>
              <a:buSzPct val="100000"/>
              <a:buFont typeface="Arial"/>
              <a:buChar char="•"/>
              <a:defRPr sz="16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defRPr>
            </a:lvl3pPr>
            <a:lvl4pPr marL="1543050" indent="-171450" defTabSz="457200">
              <a:spcBef>
                <a:spcPct val="20000"/>
              </a:spcBef>
              <a:spcAft>
                <a:spcPts val="600"/>
              </a:spcAft>
              <a:buClr>
                <a:schemeClr val="tx1"/>
              </a:buClr>
              <a:buSzPct val="100000"/>
              <a:buFont typeface="Arial"/>
              <a:buChar char="•"/>
              <a:defRPr sz="14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defRPr>
            </a:lvl4pPr>
            <a:lvl5pPr marL="2000250" indent="-171450" defTabSz="457200">
              <a:spcBef>
                <a:spcPct val="20000"/>
              </a:spcBef>
              <a:spcAft>
                <a:spcPts val="600"/>
              </a:spcAft>
              <a:buClr>
                <a:schemeClr val="tx1"/>
              </a:buClr>
              <a:buSzPct val="100000"/>
              <a:buFont typeface="Arial"/>
              <a:buChar char="•"/>
              <a:defRPr sz="14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defRPr>
            </a:lvl5pPr>
            <a:lvl6pPr marL="2514600" indent="-228600" defTabSz="457200">
              <a:spcBef>
                <a:spcPct val="20000"/>
              </a:spcBef>
              <a:spcAft>
                <a:spcPts val="600"/>
              </a:spcAft>
              <a:buClr>
                <a:schemeClr val="tx1"/>
              </a:buClr>
              <a:buSzPct val="100000"/>
              <a:buFont typeface="Arial"/>
              <a:buChar char="•"/>
              <a:defRPr sz="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defRPr>
            </a:lvl6pPr>
            <a:lvl7pPr marL="2971800" indent="-228600" defTabSz="457200">
              <a:spcBef>
                <a:spcPct val="20000"/>
              </a:spcBef>
              <a:spcAft>
                <a:spcPts val="600"/>
              </a:spcAft>
              <a:buClr>
                <a:schemeClr val="tx1"/>
              </a:buClr>
              <a:buSzPct val="100000"/>
              <a:buFont typeface="Arial"/>
              <a:buChar char="•"/>
              <a:defRPr sz="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defRPr>
            </a:lvl7pPr>
            <a:lvl8pPr marL="3429000" indent="-228600" defTabSz="457200">
              <a:spcBef>
                <a:spcPct val="20000"/>
              </a:spcBef>
              <a:spcAft>
                <a:spcPts val="600"/>
              </a:spcAft>
              <a:buClr>
                <a:schemeClr val="tx1"/>
              </a:buClr>
              <a:buSzPct val="100000"/>
              <a:buFont typeface="Arial"/>
              <a:buChar char="•"/>
              <a:defRPr sz="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defRPr>
            </a:lvl8pPr>
            <a:lvl9pPr marL="3886200" indent="-228600" defTabSz="457200">
              <a:spcBef>
                <a:spcPct val="20000"/>
              </a:spcBef>
              <a:spcAft>
                <a:spcPts val="600"/>
              </a:spcAft>
              <a:buClr>
                <a:schemeClr val="tx1"/>
              </a:buClr>
              <a:buSzPct val="100000"/>
              <a:buFont typeface="Arial"/>
              <a:buChar char="•"/>
              <a:defRPr sz="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defRPr>
            </a:lvl9pPr>
          </a:lstStyle>
          <a:p>
            <a:pPr marL="0" indent="0">
              <a:buNone/>
            </a:pPr>
            <a:r>
              <a:rPr lang="en" sz="2000" b="1">
                <a:latin typeface="Calibri"/>
                <a:cs typeface="Calibri"/>
              </a:rPr>
              <a:t>5.Show total price paid by the customers for staying in different type of rooms during their stay?</a:t>
            </a:r>
            <a:r>
              <a:rPr lang="en" sz="2000">
                <a:latin typeface="Calibri"/>
                <a:cs typeface="Calibri"/>
              </a:rPr>
              <a:t> </a:t>
            </a:r>
            <a:endParaRPr lang="en" sz="2000">
              <a:cs typeface="Calibri"/>
            </a:endParaRPr>
          </a:p>
        </p:txBody>
      </p:sp>
      <p:pic>
        <p:nvPicPr>
          <p:cNvPr id="2" name="Picture 3" descr="Table&#10;&#10;Description automatically generated">
            <a:extLst>
              <a:ext uri="{FF2B5EF4-FFF2-40B4-BE49-F238E27FC236}">
                <a16:creationId xmlns:a16="http://schemas.microsoft.com/office/drawing/2014/main" id="{4C259E31-BBD0-95D9-A950-18D08385C3E1}"/>
              </a:ext>
            </a:extLst>
          </p:cNvPr>
          <p:cNvPicPr>
            <a:picLocks noChangeAspect="1"/>
          </p:cNvPicPr>
          <p:nvPr/>
        </p:nvPicPr>
        <p:blipFill>
          <a:blip r:embed="rId2"/>
          <a:stretch>
            <a:fillRect/>
          </a:stretch>
        </p:blipFill>
        <p:spPr>
          <a:xfrm>
            <a:off x="8356948" y="3230635"/>
            <a:ext cx="2743200" cy="2522483"/>
          </a:xfrm>
          <a:prstGeom prst="rect">
            <a:avLst/>
          </a:prstGeom>
          <a:solidFill>
            <a:schemeClr val="accent1"/>
          </a:solidFill>
          <a:ln w="127000" cap="sq">
            <a:solidFill>
              <a:srgbClr val="000000"/>
            </a:solidFill>
            <a:miter lim="800000"/>
          </a:ln>
          <a:effectLst>
            <a:outerShdw blurRad="57150" dist="50800" dir="2700000" algn="tl" rotWithShape="0">
              <a:srgbClr val="000000">
                <a:alpha val="40000"/>
              </a:srgbClr>
            </a:outerShdw>
          </a:effectLst>
        </p:spPr>
      </p:pic>
      <p:sp>
        <p:nvSpPr>
          <p:cNvPr id="4" name="TextBox 3">
            <a:extLst>
              <a:ext uri="{FF2B5EF4-FFF2-40B4-BE49-F238E27FC236}">
                <a16:creationId xmlns:a16="http://schemas.microsoft.com/office/drawing/2014/main" id="{D4D7C915-648B-61A6-5EB9-EA1C86087BF2}"/>
              </a:ext>
            </a:extLst>
          </p:cNvPr>
          <p:cNvSpPr txBox="1"/>
          <p:nvPr/>
        </p:nvSpPr>
        <p:spPr>
          <a:xfrm>
            <a:off x="329850" y="1505084"/>
            <a:ext cx="10613721" cy="54476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latin typeface="Calibri" panose="020F0502020204030204" pitchFamily="34" charset="0"/>
                <a:ea typeface="Calibri" panose="020F0502020204030204" pitchFamily="34" charset="0"/>
                <a:cs typeface="Calibri" panose="020F0502020204030204" pitchFamily="34" charset="0"/>
              </a:rPr>
              <a:t>with ADS as (</a:t>
            </a:r>
          </a:p>
          <a:p>
            <a:r>
              <a:rPr lang="en-US" sz="1200">
                <a:latin typeface="Calibri" panose="020F0502020204030204" pitchFamily="34" charset="0"/>
                <a:ea typeface="Calibri" panose="020F0502020204030204" pitchFamily="34" charset="0"/>
                <a:cs typeface="Calibri" panose="020F0502020204030204" pitchFamily="34" charset="0"/>
              </a:rPr>
              <a:t>select </a:t>
            </a:r>
          </a:p>
          <a:p>
            <a:r>
              <a:rPr lang="en-US" sz="1200">
                <a:latin typeface="Calibri" panose="020F0502020204030204" pitchFamily="34" charset="0"/>
                <a:ea typeface="Calibri" panose="020F0502020204030204" pitchFamily="34" charset="0"/>
                <a:cs typeface="Calibri" panose="020F0502020204030204" pitchFamily="34" charset="0"/>
              </a:rPr>
              <a:t>b.Booking_ID,b.Check_in_date,b.Check_out_date,b.Booking_date,b.Bulk_Booking,b.Room_Price,b.Booking_Status,</a:t>
            </a:r>
          </a:p>
          <a:p>
            <a:r>
              <a:rPr lang="en-US" sz="1200">
                <a:latin typeface="Calibri" panose="020F0502020204030204" pitchFamily="34" charset="0"/>
                <a:ea typeface="Calibri" panose="020F0502020204030204" pitchFamily="34" charset="0"/>
                <a:cs typeface="Calibri" panose="020F0502020204030204" pitchFamily="34" charset="0"/>
              </a:rPr>
              <a:t>c.Customer_ID,c.SID,c.First_Name,c.Last_Name,c.Contact,c.Primary_Email,c.Rating,c.Parking_ID, </a:t>
            </a:r>
            <a:r>
              <a:rPr lang="en-US" sz="1200" err="1">
                <a:latin typeface="Calibri" panose="020F0502020204030204" pitchFamily="34" charset="0"/>
                <a:ea typeface="Calibri" panose="020F0502020204030204" pitchFamily="34" charset="0"/>
                <a:cs typeface="Calibri" panose="020F0502020204030204" pitchFamily="34" charset="0"/>
              </a:rPr>
              <a:t>s.Type</a:t>
            </a:r>
            <a:r>
              <a:rPr lang="en-US" sz="1200">
                <a:latin typeface="Calibri" panose="020F0502020204030204" pitchFamily="34" charset="0"/>
                <a:ea typeface="Calibri" panose="020F0502020204030204" pitchFamily="34" charset="0"/>
                <a:cs typeface="Calibri" panose="020F0502020204030204" pitchFamily="34" charset="0"/>
              </a:rPr>
              <a:t> as </a:t>
            </a:r>
            <a:r>
              <a:rPr lang="en-US" sz="1200" err="1">
                <a:latin typeface="Calibri" panose="020F0502020204030204" pitchFamily="34" charset="0"/>
                <a:ea typeface="Calibri" panose="020F0502020204030204" pitchFamily="34" charset="0"/>
                <a:cs typeface="Calibri" panose="020F0502020204030204" pitchFamily="34" charset="0"/>
              </a:rPr>
              <a:t>service_type,s.DID</a:t>
            </a:r>
            <a:r>
              <a:rPr lang="en-US" sz="1200">
                <a:latin typeface="Calibri" panose="020F0502020204030204" pitchFamily="34" charset="0"/>
                <a:ea typeface="Calibri" panose="020F0502020204030204" pitchFamily="34" charset="0"/>
                <a:cs typeface="Calibri" panose="020F0502020204030204" pitchFamily="34" charset="0"/>
              </a:rPr>
              <a:t>,</a:t>
            </a:r>
          </a:p>
          <a:p>
            <a:r>
              <a:rPr lang="en-US" sz="1200" err="1">
                <a:latin typeface="Calibri" panose="020F0502020204030204" pitchFamily="34" charset="0"/>
                <a:ea typeface="Calibri" panose="020F0502020204030204" pitchFamily="34" charset="0"/>
                <a:cs typeface="Calibri" panose="020F0502020204030204" pitchFamily="34" charset="0"/>
              </a:rPr>
              <a:t>d.Name</a:t>
            </a:r>
            <a:r>
              <a:rPr lang="en-US" sz="1200">
                <a:latin typeface="Calibri" panose="020F0502020204030204" pitchFamily="34" charset="0"/>
                <a:ea typeface="Calibri" panose="020F0502020204030204" pitchFamily="34" charset="0"/>
                <a:cs typeface="Calibri" panose="020F0502020204030204" pitchFamily="34" charset="0"/>
              </a:rPr>
              <a:t>, </a:t>
            </a:r>
            <a:r>
              <a:rPr lang="en-US" sz="1200" err="1">
                <a:latin typeface="Calibri" panose="020F0502020204030204" pitchFamily="34" charset="0"/>
                <a:ea typeface="Calibri" panose="020F0502020204030204" pitchFamily="34" charset="0"/>
                <a:cs typeface="Calibri" panose="020F0502020204030204" pitchFamily="34" charset="0"/>
              </a:rPr>
              <a:t>r.Room_Num,r.Room_Type,r.Availability</a:t>
            </a:r>
            <a:r>
              <a:rPr lang="en-US" sz="1200">
                <a:latin typeface="Calibri" panose="020F0502020204030204" pitchFamily="34" charset="0"/>
                <a:ea typeface="Calibri" panose="020F0502020204030204" pitchFamily="34" charset="0"/>
                <a:cs typeface="Calibri" panose="020F0502020204030204" pitchFamily="34" charset="0"/>
              </a:rPr>
              <a:t>, </a:t>
            </a:r>
            <a:r>
              <a:rPr lang="en-US" sz="1200" err="1">
                <a:latin typeface="Calibri" panose="020F0502020204030204" pitchFamily="34" charset="0"/>
                <a:ea typeface="Calibri" panose="020F0502020204030204" pitchFamily="34" charset="0"/>
                <a:cs typeface="Calibri" panose="020F0502020204030204" pitchFamily="34" charset="0"/>
              </a:rPr>
              <a:t>p.Lot_num</a:t>
            </a:r>
            <a:r>
              <a:rPr lang="en-US" sz="1200">
                <a:latin typeface="Calibri" panose="020F0502020204030204" pitchFamily="34" charset="0"/>
                <a:ea typeface="Calibri" panose="020F0502020204030204" pitchFamily="34" charset="0"/>
                <a:cs typeface="Calibri" panose="020F0502020204030204" pitchFamily="34" charset="0"/>
              </a:rPr>
              <a:t>,</a:t>
            </a:r>
          </a:p>
          <a:p>
            <a:r>
              <a:rPr lang="en-US" sz="1200" err="1">
                <a:latin typeface="Calibri" panose="020F0502020204030204" pitchFamily="34" charset="0"/>
                <a:ea typeface="Calibri" panose="020F0502020204030204" pitchFamily="34" charset="0"/>
                <a:cs typeface="Calibri" panose="020F0502020204030204" pitchFamily="34" charset="0"/>
              </a:rPr>
              <a:t>py.PID,py.Type</a:t>
            </a:r>
            <a:r>
              <a:rPr lang="en-US" sz="1200">
                <a:latin typeface="Calibri" panose="020F0502020204030204" pitchFamily="34" charset="0"/>
                <a:ea typeface="Calibri" panose="020F0502020204030204" pitchFamily="34" charset="0"/>
                <a:cs typeface="Calibri" panose="020F0502020204030204" pitchFamily="34" charset="0"/>
              </a:rPr>
              <a:t> as </a:t>
            </a:r>
            <a:r>
              <a:rPr lang="en-US" sz="1200" err="1">
                <a:latin typeface="Calibri" panose="020F0502020204030204" pitchFamily="34" charset="0"/>
                <a:ea typeface="Calibri" panose="020F0502020204030204" pitchFamily="34" charset="0"/>
                <a:cs typeface="Calibri" panose="020F0502020204030204" pitchFamily="34" charset="0"/>
              </a:rPr>
              <a:t>payment_type</a:t>
            </a:r>
            <a:r>
              <a:rPr lang="en-US" sz="1200">
                <a:latin typeface="Calibri" panose="020F0502020204030204" pitchFamily="34" charset="0"/>
                <a:ea typeface="Calibri" panose="020F0502020204030204" pitchFamily="34" charset="0"/>
                <a:cs typeface="Calibri" panose="020F0502020204030204" pitchFamily="34" charset="0"/>
              </a:rPr>
              <a:t>,</a:t>
            </a:r>
          </a:p>
          <a:p>
            <a:r>
              <a:rPr lang="en-US" sz="1200" err="1">
                <a:latin typeface="Calibri" panose="020F0502020204030204" pitchFamily="34" charset="0"/>
                <a:ea typeface="Calibri" panose="020F0502020204030204" pitchFamily="34" charset="0"/>
                <a:cs typeface="Calibri" panose="020F0502020204030204" pitchFamily="34" charset="0"/>
              </a:rPr>
              <a:t>st.staff_id</a:t>
            </a:r>
            <a:r>
              <a:rPr lang="en-US" sz="1200">
                <a:latin typeface="Calibri" panose="020F0502020204030204" pitchFamily="34" charset="0"/>
                <a:ea typeface="Calibri" panose="020F0502020204030204" pitchFamily="34" charset="0"/>
                <a:cs typeface="Calibri" panose="020F0502020204030204" pitchFamily="34" charset="0"/>
              </a:rPr>
              <a:t>, </a:t>
            </a:r>
            <a:r>
              <a:rPr lang="en-US" sz="1200" err="1">
                <a:latin typeface="Calibri" panose="020F0502020204030204" pitchFamily="34" charset="0"/>
                <a:ea typeface="Calibri" panose="020F0502020204030204" pitchFamily="34" charset="0"/>
                <a:cs typeface="Calibri" panose="020F0502020204030204" pitchFamily="34" charset="0"/>
              </a:rPr>
              <a:t>st.first_name</a:t>
            </a:r>
            <a:r>
              <a:rPr lang="en-US" sz="1200">
                <a:latin typeface="Calibri" panose="020F0502020204030204" pitchFamily="34" charset="0"/>
                <a:ea typeface="Calibri" panose="020F0502020204030204" pitchFamily="34" charset="0"/>
                <a:cs typeface="Calibri" panose="020F0502020204030204" pitchFamily="34" charset="0"/>
              </a:rPr>
              <a:t> as </a:t>
            </a:r>
            <a:r>
              <a:rPr lang="en-US" sz="1200" err="1">
                <a:latin typeface="Calibri" panose="020F0502020204030204" pitchFamily="34" charset="0"/>
                <a:ea typeface="Calibri" panose="020F0502020204030204" pitchFamily="34" charset="0"/>
                <a:cs typeface="Calibri" panose="020F0502020204030204" pitchFamily="34" charset="0"/>
              </a:rPr>
              <a:t>staff_first_name,st.last_name</a:t>
            </a:r>
            <a:r>
              <a:rPr lang="en-US" sz="1200">
                <a:latin typeface="Calibri" panose="020F0502020204030204" pitchFamily="34" charset="0"/>
                <a:ea typeface="Calibri" panose="020F0502020204030204" pitchFamily="34" charset="0"/>
                <a:cs typeface="Calibri" panose="020F0502020204030204" pitchFamily="34" charset="0"/>
              </a:rPr>
              <a:t> as </a:t>
            </a:r>
            <a:r>
              <a:rPr lang="en-US" sz="1200" err="1">
                <a:latin typeface="Calibri" panose="020F0502020204030204" pitchFamily="34" charset="0"/>
                <a:ea typeface="Calibri" panose="020F0502020204030204" pitchFamily="34" charset="0"/>
                <a:cs typeface="Calibri" panose="020F0502020204030204" pitchFamily="34" charset="0"/>
              </a:rPr>
              <a:t>staff_last_name</a:t>
            </a:r>
            <a:r>
              <a:rPr lang="en-US" sz="1200">
                <a:latin typeface="Calibri" panose="020F0502020204030204" pitchFamily="34" charset="0"/>
                <a:ea typeface="Calibri" panose="020F0502020204030204" pitchFamily="34" charset="0"/>
                <a:cs typeface="Calibri" panose="020F0502020204030204" pitchFamily="34" charset="0"/>
              </a:rPr>
              <a:t>,</a:t>
            </a:r>
          </a:p>
          <a:p>
            <a:r>
              <a:rPr lang="en-US" sz="1200" err="1">
                <a:latin typeface="Calibri" panose="020F0502020204030204" pitchFamily="34" charset="0"/>
                <a:ea typeface="Calibri" panose="020F0502020204030204" pitchFamily="34" charset="0"/>
                <a:cs typeface="Calibri" panose="020F0502020204030204" pitchFamily="34" charset="0"/>
              </a:rPr>
              <a:t>st.contact</a:t>
            </a:r>
            <a:r>
              <a:rPr lang="en-US" sz="1200">
                <a:latin typeface="Calibri" panose="020F0502020204030204" pitchFamily="34" charset="0"/>
                <a:ea typeface="Calibri" panose="020F0502020204030204" pitchFamily="34" charset="0"/>
                <a:cs typeface="Calibri" panose="020F0502020204030204" pitchFamily="34" charset="0"/>
              </a:rPr>
              <a:t> as </a:t>
            </a:r>
            <a:r>
              <a:rPr lang="en-US" sz="1200" err="1">
                <a:latin typeface="Calibri" panose="020F0502020204030204" pitchFamily="34" charset="0"/>
                <a:ea typeface="Calibri" panose="020F0502020204030204" pitchFamily="34" charset="0"/>
                <a:cs typeface="Calibri" panose="020F0502020204030204" pitchFamily="34" charset="0"/>
              </a:rPr>
              <a:t>staff_contact,st.primary_email</a:t>
            </a:r>
            <a:r>
              <a:rPr lang="en-US" sz="1200">
                <a:latin typeface="Calibri" panose="020F0502020204030204" pitchFamily="34" charset="0"/>
                <a:ea typeface="Calibri" panose="020F0502020204030204" pitchFamily="34" charset="0"/>
                <a:cs typeface="Calibri" panose="020F0502020204030204" pitchFamily="34" charset="0"/>
              </a:rPr>
              <a:t> as </a:t>
            </a:r>
            <a:r>
              <a:rPr lang="en-US" sz="1200" err="1">
                <a:latin typeface="Calibri" panose="020F0502020204030204" pitchFamily="34" charset="0"/>
                <a:ea typeface="Calibri" panose="020F0502020204030204" pitchFamily="34" charset="0"/>
                <a:cs typeface="Calibri" panose="020F0502020204030204" pitchFamily="34" charset="0"/>
              </a:rPr>
              <a:t>staff_primary_email</a:t>
            </a:r>
            <a:r>
              <a:rPr lang="en-US" sz="1200">
                <a:latin typeface="Calibri" panose="020F0502020204030204" pitchFamily="34" charset="0"/>
                <a:ea typeface="Calibri" panose="020F0502020204030204" pitchFamily="34" charset="0"/>
                <a:cs typeface="Calibri" panose="020F0502020204030204" pitchFamily="34" charset="0"/>
              </a:rPr>
              <a:t> </a:t>
            </a:r>
          </a:p>
          <a:p>
            <a:endParaRPr lang="en-US" sz="1200">
              <a:latin typeface="Calibri" panose="020F0502020204030204" pitchFamily="34" charset="0"/>
              <a:ea typeface="Calibri" panose="020F0502020204030204" pitchFamily="34" charset="0"/>
              <a:cs typeface="Calibri" panose="020F0502020204030204" pitchFamily="34" charset="0"/>
            </a:endParaRPr>
          </a:p>
          <a:p>
            <a:r>
              <a:rPr lang="en-US" sz="1200">
                <a:latin typeface="Calibri" panose="020F0502020204030204" pitchFamily="34" charset="0"/>
                <a:ea typeface="Calibri" panose="020F0502020204030204" pitchFamily="34" charset="0"/>
                <a:cs typeface="Calibri" panose="020F0502020204030204" pitchFamily="34" charset="0"/>
              </a:rPr>
              <a:t>from </a:t>
            </a:r>
            <a:r>
              <a:rPr lang="en-US" sz="1200" err="1">
                <a:latin typeface="Calibri" panose="020F0502020204030204" pitchFamily="34" charset="0"/>
                <a:ea typeface="Calibri" panose="020F0502020204030204" pitchFamily="34" charset="0"/>
                <a:cs typeface="Calibri" panose="020F0502020204030204" pitchFamily="34" charset="0"/>
              </a:rPr>
              <a:t>Customer_booking</a:t>
            </a:r>
            <a:r>
              <a:rPr lang="en-US" sz="1200">
                <a:latin typeface="Calibri" panose="020F0502020204030204" pitchFamily="34" charset="0"/>
                <a:ea typeface="Calibri" panose="020F0502020204030204" pitchFamily="34" charset="0"/>
                <a:cs typeface="Calibri" panose="020F0502020204030204" pitchFamily="34" charset="0"/>
              </a:rPr>
              <a:t> </a:t>
            </a:r>
            <a:r>
              <a:rPr lang="en-US" sz="1200" err="1">
                <a:latin typeface="Calibri" panose="020F0502020204030204" pitchFamily="34" charset="0"/>
                <a:ea typeface="Calibri" panose="020F0502020204030204" pitchFamily="34" charset="0"/>
                <a:cs typeface="Calibri" panose="020F0502020204030204" pitchFamily="34" charset="0"/>
              </a:rPr>
              <a:t>cb</a:t>
            </a:r>
            <a:endParaRPr lang="en-US" sz="1200">
              <a:latin typeface="Calibri" panose="020F0502020204030204" pitchFamily="34" charset="0"/>
              <a:ea typeface="Calibri" panose="020F0502020204030204" pitchFamily="34" charset="0"/>
              <a:cs typeface="Calibri" panose="020F0502020204030204" pitchFamily="34" charset="0"/>
            </a:endParaRPr>
          </a:p>
          <a:p>
            <a:r>
              <a:rPr lang="en-US" sz="1200">
                <a:latin typeface="Calibri" panose="020F0502020204030204" pitchFamily="34" charset="0"/>
                <a:ea typeface="Calibri" panose="020F0502020204030204" pitchFamily="34" charset="0"/>
                <a:cs typeface="Calibri" panose="020F0502020204030204" pitchFamily="34" charset="0"/>
              </a:rPr>
              <a:t>join Booking b on </a:t>
            </a:r>
            <a:r>
              <a:rPr lang="en-US" sz="1200" err="1">
                <a:latin typeface="Calibri" panose="020F0502020204030204" pitchFamily="34" charset="0"/>
                <a:ea typeface="Calibri" panose="020F0502020204030204" pitchFamily="34" charset="0"/>
                <a:cs typeface="Calibri" panose="020F0502020204030204" pitchFamily="34" charset="0"/>
              </a:rPr>
              <a:t>cb.Booking_ID</a:t>
            </a:r>
            <a:r>
              <a:rPr lang="en-US" sz="1200">
                <a:latin typeface="Calibri" panose="020F0502020204030204" pitchFamily="34" charset="0"/>
                <a:ea typeface="Calibri" panose="020F0502020204030204" pitchFamily="34" charset="0"/>
                <a:cs typeface="Calibri" panose="020F0502020204030204" pitchFamily="34" charset="0"/>
              </a:rPr>
              <a:t> = </a:t>
            </a:r>
            <a:r>
              <a:rPr lang="en-US" sz="1200" err="1">
                <a:latin typeface="Calibri" panose="020F0502020204030204" pitchFamily="34" charset="0"/>
                <a:ea typeface="Calibri" panose="020F0502020204030204" pitchFamily="34" charset="0"/>
                <a:cs typeface="Calibri" panose="020F0502020204030204" pitchFamily="34" charset="0"/>
              </a:rPr>
              <a:t>b.Booking_ID</a:t>
            </a:r>
            <a:endParaRPr lang="en-US" sz="1200">
              <a:latin typeface="Calibri" panose="020F0502020204030204" pitchFamily="34" charset="0"/>
              <a:ea typeface="Calibri" panose="020F0502020204030204" pitchFamily="34" charset="0"/>
              <a:cs typeface="Calibri" panose="020F0502020204030204" pitchFamily="34" charset="0"/>
            </a:endParaRPr>
          </a:p>
          <a:p>
            <a:r>
              <a:rPr lang="en-US" sz="1200">
                <a:latin typeface="Calibri" panose="020F0502020204030204" pitchFamily="34" charset="0"/>
                <a:ea typeface="Calibri" panose="020F0502020204030204" pitchFamily="34" charset="0"/>
                <a:cs typeface="Calibri" panose="020F0502020204030204" pitchFamily="34" charset="0"/>
              </a:rPr>
              <a:t>join Customer c on </a:t>
            </a:r>
            <a:r>
              <a:rPr lang="en-US" sz="1200" err="1">
                <a:latin typeface="Calibri" panose="020F0502020204030204" pitchFamily="34" charset="0"/>
                <a:ea typeface="Calibri" panose="020F0502020204030204" pitchFamily="34" charset="0"/>
                <a:cs typeface="Calibri" panose="020F0502020204030204" pitchFamily="34" charset="0"/>
              </a:rPr>
              <a:t>cb.Customer_ID</a:t>
            </a:r>
            <a:r>
              <a:rPr lang="en-US" sz="1200">
                <a:latin typeface="Calibri" panose="020F0502020204030204" pitchFamily="34" charset="0"/>
                <a:ea typeface="Calibri" panose="020F0502020204030204" pitchFamily="34" charset="0"/>
                <a:cs typeface="Calibri" panose="020F0502020204030204" pitchFamily="34" charset="0"/>
              </a:rPr>
              <a:t> = </a:t>
            </a:r>
            <a:r>
              <a:rPr lang="en-US" sz="1200" err="1">
                <a:latin typeface="Calibri" panose="020F0502020204030204" pitchFamily="34" charset="0"/>
                <a:ea typeface="Calibri" panose="020F0502020204030204" pitchFamily="34" charset="0"/>
                <a:cs typeface="Calibri" panose="020F0502020204030204" pitchFamily="34" charset="0"/>
              </a:rPr>
              <a:t>c.Customer_ID</a:t>
            </a:r>
            <a:r>
              <a:rPr lang="en-US" sz="1200">
                <a:latin typeface="Calibri" panose="020F0502020204030204" pitchFamily="34" charset="0"/>
                <a:ea typeface="Calibri" panose="020F0502020204030204" pitchFamily="34" charset="0"/>
                <a:cs typeface="Calibri" panose="020F0502020204030204" pitchFamily="34" charset="0"/>
              </a:rPr>
              <a:t> </a:t>
            </a:r>
          </a:p>
          <a:p>
            <a:r>
              <a:rPr lang="en-US" sz="1200">
                <a:latin typeface="Calibri" panose="020F0502020204030204" pitchFamily="34" charset="0"/>
                <a:ea typeface="Calibri" panose="020F0502020204030204" pitchFamily="34" charset="0"/>
                <a:cs typeface="Calibri" panose="020F0502020204030204" pitchFamily="34" charset="0"/>
              </a:rPr>
              <a:t>join Service s on </a:t>
            </a:r>
            <a:r>
              <a:rPr lang="en-US" sz="1200" err="1">
                <a:latin typeface="Calibri" panose="020F0502020204030204" pitchFamily="34" charset="0"/>
                <a:ea typeface="Calibri" panose="020F0502020204030204" pitchFamily="34" charset="0"/>
                <a:cs typeface="Calibri" panose="020F0502020204030204" pitchFamily="34" charset="0"/>
              </a:rPr>
              <a:t>c.sid</a:t>
            </a:r>
            <a:r>
              <a:rPr lang="en-US" sz="1200">
                <a:latin typeface="Calibri" panose="020F0502020204030204" pitchFamily="34" charset="0"/>
                <a:ea typeface="Calibri" panose="020F0502020204030204" pitchFamily="34" charset="0"/>
                <a:cs typeface="Calibri" panose="020F0502020204030204" pitchFamily="34" charset="0"/>
              </a:rPr>
              <a:t> = </a:t>
            </a:r>
            <a:r>
              <a:rPr lang="en-US" sz="1200" err="1">
                <a:latin typeface="Calibri" panose="020F0502020204030204" pitchFamily="34" charset="0"/>
                <a:ea typeface="Calibri" panose="020F0502020204030204" pitchFamily="34" charset="0"/>
                <a:cs typeface="Calibri" panose="020F0502020204030204" pitchFamily="34" charset="0"/>
              </a:rPr>
              <a:t>s.SID</a:t>
            </a:r>
            <a:endParaRPr lang="en-US" sz="1200">
              <a:latin typeface="Calibri" panose="020F0502020204030204" pitchFamily="34" charset="0"/>
              <a:ea typeface="Calibri" panose="020F0502020204030204" pitchFamily="34" charset="0"/>
              <a:cs typeface="Calibri" panose="020F0502020204030204" pitchFamily="34" charset="0"/>
            </a:endParaRPr>
          </a:p>
          <a:p>
            <a:r>
              <a:rPr lang="en-US" sz="1200">
                <a:latin typeface="Calibri" panose="020F0502020204030204" pitchFamily="34" charset="0"/>
                <a:ea typeface="Calibri" panose="020F0502020204030204" pitchFamily="34" charset="0"/>
                <a:cs typeface="Calibri" panose="020F0502020204030204" pitchFamily="34" charset="0"/>
              </a:rPr>
              <a:t>join Department d on </a:t>
            </a:r>
            <a:r>
              <a:rPr lang="en-US" sz="1200" err="1">
                <a:latin typeface="Calibri" panose="020F0502020204030204" pitchFamily="34" charset="0"/>
                <a:ea typeface="Calibri" panose="020F0502020204030204" pitchFamily="34" charset="0"/>
                <a:cs typeface="Calibri" panose="020F0502020204030204" pitchFamily="34" charset="0"/>
              </a:rPr>
              <a:t>s.DID</a:t>
            </a:r>
            <a:r>
              <a:rPr lang="en-US" sz="1200">
                <a:latin typeface="Calibri" panose="020F0502020204030204" pitchFamily="34" charset="0"/>
                <a:ea typeface="Calibri" panose="020F0502020204030204" pitchFamily="34" charset="0"/>
                <a:cs typeface="Calibri" panose="020F0502020204030204" pitchFamily="34" charset="0"/>
              </a:rPr>
              <a:t> = </a:t>
            </a:r>
            <a:r>
              <a:rPr lang="en-US" sz="1200" err="1">
                <a:latin typeface="Calibri" panose="020F0502020204030204" pitchFamily="34" charset="0"/>
                <a:ea typeface="Calibri" panose="020F0502020204030204" pitchFamily="34" charset="0"/>
                <a:cs typeface="Calibri" panose="020F0502020204030204" pitchFamily="34" charset="0"/>
              </a:rPr>
              <a:t>d.did</a:t>
            </a:r>
            <a:endParaRPr lang="en-US" sz="1200">
              <a:latin typeface="Calibri" panose="020F0502020204030204" pitchFamily="34" charset="0"/>
              <a:ea typeface="Calibri" panose="020F0502020204030204" pitchFamily="34" charset="0"/>
              <a:cs typeface="Calibri" panose="020F0502020204030204" pitchFamily="34" charset="0"/>
            </a:endParaRPr>
          </a:p>
          <a:p>
            <a:r>
              <a:rPr lang="en-US" sz="1200">
                <a:latin typeface="Calibri" panose="020F0502020204030204" pitchFamily="34" charset="0"/>
                <a:ea typeface="Calibri" panose="020F0502020204030204" pitchFamily="34" charset="0"/>
                <a:cs typeface="Calibri" panose="020F0502020204030204" pitchFamily="34" charset="0"/>
              </a:rPr>
              <a:t>join Rooms r on </a:t>
            </a:r>
            <a:r>
              <a:rPr lang="en-US" sz="1200" err="1">
                <a:latin typeface="Calibri" panose="020F0502020204030204" pitchFamily="34" charset="0"/>
                <a:ea typeface="Calibri" panose="020F0502020204030204" pitchFamily="34" charset="0"/>
                <a:cs typeface="Calibri" panose="020F0502020204030204" pitchFamily="34" charset="0"/>
              </a:rPr>
              <a:t>r.Booking_ID</a:t>
            </a:r>
            <a:r>
              <a:rPr lang="en-US" sz="1200">
                <a:latin typeface="Calibri" panose="020F0502020204030204" pitchFamily="34" charset="0"/>
                <a:ea typeface="Calibri" panose="020F0502020204030204" pitchFamily="34" charset="0"/>
                <a:cs typeface="Calibri" panose="020F0502020204030204" pitchFamily="34" charset="0"/>
              </a:rPr>
              <a:t> = </a:t>
            </a:r>
            <a:r>
              <a:rPr lang="en-US" sz="1200" err="1">
                <a:latin typeface="Calibri" panose="020F0502020204030204" pitchFamily="34" charset="0"/>
                <a:ea typeface="Calibri" panose="020F0502020204030204" pitchFamily="34" charset="0"/>
                <a:cs typeface="Calibri" panose="020F0502020204030204" pitchFamily="34" charset="0"/>
              </a:rPr>
              <a:t>b.Booking_ID</a:t>
            </a:r>
            <a:endParaRPr lang="en-US" sz="1200">
              <a:latin typeface="Calibri" panose="020F0502020204030204" pitchFamily="34" charset="0"/>
              <a:ea typeface="Calibri" panose="020F0502020204030204" pitchFamily="34" charset="0"/>
              <a:cs typeface="Calibri" panose="020F0502020204030204" pitchFamily="34" charset="0"/>
            </a:endParaRPr>
          </a:p>
          <a:p>
            <a:r>
              <a:rPr lang="en-US" sz="1200">
                <a:latin typeface="Calibri" panose="020F0502020204030204" pitchFamily="34" charset="0"/>
                <a:ea typeface="Calibri" panose="020F0502020204030204" pitchFamily="34" charset="0"/>
                <a:cs typeface="Calibri" panose="020F0502020204030204" pitchFamily="34" charset="0"/>
              </a:rPr>
              <a:t>join Parking p on </a:t>
            </a:r>
            <a:r>
              <a:rPr lang="en-US" sz="1200" err="1">
                <a:latin typeface="Calibri" panose="020F0502020204030204" pitchFamily="34" charset="0"/>
                <a:ea typeface="Calibri" panose="020F0502020204030204" pitchFamily="34" charset="0"/>
                <a:cs typeface="Calibri" panose="020F0502020204030204" pitchFamily="34" charset="0"/>
              </a:rPr>
              <a:t>p.Booking_ID</a:t>
            </a:r>
            <a:r>
              <a:rPr lang="en-US" sz="1200">
                <a:latin typeface="Calibri" panose="020F0502020204030204" pitchFamily="34" charset="0"/>
                <a:ea typeface="Calibri" panose="020F0502020204030204" pitchFamily="34" charset="0"/>
                <a:cs typeface="Calibri" panose="020F0502020204030204" pitchFamily="34" charset="0"/>
              </a:rPr>
              <a:t> = </a:t>
            </a:r>
            <a:r>
              <a:rPr lang="en-US" sz="1200" err="1">
                <a:latin typeface="Calibri" panose="020F0502020204030204" pitchFamily="34" charset="0"/>
                <a:ea typeface="Calibri" panose="020F0502020204030204" pitchFamily="34" charset="0"/>
                <a:cs typeface="Calibri" panose="020F0502020204030204" pitchFamily="34" charset="0"/>
              </a:rPr>
              <a:t>b.Booking_ID</a:t>
            </a:r>
            <a:endParaRPr lang="en-US" sz="1200">
              <a:latin typeface="Calibri" panose="020F0502020204030204" pitchFamily="34" charset="0"/>
              <a:ea typeface="Calibri" panose="020F0502020204030204" pitchFamily="34" charset="0"/>
              <a:cs typeface="Calibri" panose="020F0502020204030204" pitchFamily="34" charset="0"/>
            </a:endParaRPr>
          </a:p>
          <a:p>
            <a:r>
              <a:rPr lang="en-US" sz="1200">
                <a:latin typeface="Calibri" panose="020F0502020204030204" pitchFamily="34" charset="0"/>
                <a:ea typeface="Calibri" panose="020F0502020204030204" pitchFamily="34" charset="0"/>
                <a:cs typeface="Calibri" panose="020F0502020204030204" pitchFamily="34" charset="0"/>
              </a:rPr>
              <a:t>join Payment </a:t>
            </a:r>
            <a:r>
              <a:rPr lang="en-US" sz="1200" err="1">
                <a:latin typeface="Calibri" panose="020F0502020204030204" pitchFamily="34" charset="0"/>
                <a:ea typeface="Calibri" panose="020F0502020204030204" pitchFamily="34" charset="0"/>
                <a:cs typeface="Calibri" panose="020F0502020204030204" pitchFamily="34" charset="0"/>
              </a:rPr>
              <a:t>py</a:t>
            </a:r>
            <a:r>
              <a:rPr lang="en-US" sz="1200">
                <a:latin typeface="Calibri" panose="020F0502020204030204" pitchFamily="34" charset="0"/>
                <a:ea typeface="Calibri" panose="020F0502020204030204" pitchFamily="34" charset="0"/>
                <a:cs typeface="Calibri" panose="020F0502020204030204" pitchFamily="34" charset="0"/>
              </a:rPr>
              <a:t> on </a:t>
            </a:r>
            <a:r>
              <a:rPr lang="en-US" sz="1200" err="1">
                <a:latin typeface="Calibri" panose="020F0502020204030204" pitchFamily="34" charset="0"/>
                <a:ea typeface="Calibri" panose="020F0502020204030204" pitchFamily="34" charset="0"/>
                <a:cs typeface="Calibri" panose="020F0502020204030204" pitchFamily="34" charset="0"/>
              </a:rPr>
              <a:t>py.Customer_ID</a:t>
            </a:r>
            <a:r>
              <a:rPr lang="en-US" sz="1200">
                <a:latin typeface="Calibri" panose="020F0502020204030204" pitchFamily="34" charset="0"/>
                <a:ea typeface="Calibri" panose="020F0502020204030204" pitchFamily="34" charset="0"/>
                <a:cs typeface="Calibri" panose="020F0502020204030204" pitchFamily="34" charset="0"/>
              </a:rPr>
              <a:t> = </a:t>
            </a:r>
            <a:r>
              <a:rPr lang="en-US" sz="1200" err="1">
                <a:latin typeface="Calibri" panose="020F0502020204030204" pitchFamily="34" charset="0"/>
                <a:ea typeface="Calibri" panose="020F0502020204030204" pitchFamily="34" charset="0"/>
                <a:cs typeface="Calibri" panose="020F0502020204030204" pitchFamily="34" charset="0"/>
              </a:rPr>
              <a:t>c.Customer_ID</a:t>
            </a:r>
            <a:endParaRPr lang="en-US" sz="1200">
              <a:latin typeface="Calibri" panose="020F0502020204030204" pitchFamily="34" charset="0"/>
              <a:ea typeface="Calibri" panose="020F0502020204030204" pitchFamily="34" charset="0"/>
              <a:cs typeface="Calibri" panose="020F0502020204030204" pitchFamily="34" charset="0"/>
            </a:endParaRPr>
          </a:p>
          <a:p>
            <a:r>
              <a:rPr lang="en-US" sz="1200">
                <a:latin typeface="Calibri" panose="020F0502020204030204" pitchFamily="34" charset="0"/>
                <a:ea typeface="Calibri" panose="020F0502020204030204" pitchFamily="34" charset="0"/>
                <a:cs typeface="Calibri" panose="020F0502020204030204" pitchFamily="34" charset="0"/>
              </a:rPr>
              <a:t>join staff </a:t>
            </a:r>
            <a:r>
              <a:rPr lang="en-US" sz="1200" err="1">
                <a:latin typeface="Calibri" panose="020F0502020204030204" pitchFamily="34" charset="0"/>
                <a:ea typeface="Calibri" panose="020F0502020204030204" pitchFamily="34" charset="0"/>
                <a:cs typeface="Calibri" panose="020F0502020204030204" pitchFamily="34" charset="0"/>
              </a:rPr>
              <a:t>st</a:t>
            </a:r>
            <a:r>
              <a:rPr lang="en-US" sz="1200">
                <a:latin typeface="Calibri" panose="020F0502020204030204" pitchFamily="34" charset="0"/>
                <a:ea typeface="Calibri" panose="020F0502020204030204" pitchFamily="34" charset="0"/>
                <a:cs typeface="Calibri" panose="020F0502020204030204" pitchFamily="34" charset="0"/>
              </a:rPr>
              <a:t> on </a:t>
            </a:r>
            <a:r>
              <a:rPr lang="en-US" sz="1200" err="1">
                <a:latin typeface="Calibri" panose="020F0502020204030204" pitchFamily="34" charset="0"/>
                <a:ea typeface="Calibri" panose="020F0502020204030204" pitchFamily="34" charset="0"/>
                <a:cs typeface="Calibri" panose="020F0502020204030204" pitchFamily="34" charset="0"/>
              </a:rPr>
              <a:t>st.sid</a:t>
            </a:r>
            <a:r>
              <a:rPr lang="en-US" sz="1200">
                <a:latin typeface="Calibri" panose="020F0502020204030204" pitchFamily="34" charset="0"/>
                <a:ea typeface="Calibri" panose="020F0502020204030204" pitchFamily="34" charset="0"/>
                <a:cs typeface="Calibri" panose="020F0502020204030204" pitchFamily="34" charset="0"/>
              </a:rPr>
              <a:t> = </a:t>
            </a:r>
            <a:r>
              <a:rPr lang="en-US" sz="1200" err="1">
                <a:latin typeface="Calibri" panose="020F0502020204030204" pitchFamily="34" charset="0"/>
                <a:ea typeface="Calibri" panose="020F0502020204030204" pitchFamily="34" charset="0"/>
                <a:cs typeface="Calibri" panose="020F0502020204030204" pitchFamily="34" charset="0"/>
              </a:rPr>
              <a:t>s.sid</a:t>
            </a:r>
            <a:r>
              <a:rPr lang="en-US" sz="1200">
                <a:latin typeface="Calibri" panose="020F0502020204030204" pitchFamily="34" charset="0"/>
                <a:ea typeface="Calibri" panose="020F0502020204030204" pitchFamily="34" charset="0"/>
                <a:cs typeface="Calibri" panose="020F0502020204030204" pitchFamily="34" charset="0"/>
              </a:rPr>
              <a:t> and </a:t>
            </a:r>
            <a:r>
              <a:rPr lang="en-US" sz="1200" err="1">
                <a:latin typeface="Calibri" panose="020F0502020204030204" pitchFamily="34" charset="0"/>
                <a:ea typeface="Calibri" panose="020F0502020204030204" pitchFamily="34" charset="0"/>
                <a:cs typeface="Calibri" panose="020F0502020204030204" pitchFamily="34" charset="0"/>
              </a:rPr>
              <a:t>st.did</a:t>
            </a:r>
            <a:r>
              <a:rPr lang="en-US" sz="1200">
                <a:latin typeface="Calibri" panose="020F0502020204030204" pitchFamily="34" charset="0"/>
                <a:ea typeface="Calibri" panose="020F0502020204030204" pitchFamily="34" charset="0"/>
                <a:cs typeface="Calibri" panose="020F0502020204030204" pitchFamily="34" charset="0"/>
              </a:rPr>
              <a:t> = </a:t>
            </a:r>
            <a:r>
              <a:rPr lang="en-US" sz="1200" err="1">
                <a:latin typeface="Calibri" panose="020F0502020204030204" pitchFamily="34" charset="0"/>
                <a:ea typeface="Calibri" panose="020F0502020204030204" pitchFamily="34" charset="0"/>
                <a:cs typeface="Calibri" panose="020F0502020204030204" pitchFamily="34" charset="0"/>
              </a:rPr>
              <a:t>d.did</a:t>
            </a:r>
            <a:endParaRPr lang="en-US" sz="1200">
              <a:latin typeface="Calibri" panose="020F0502020204030204" pitchFamily="34" charset="0"/>
              <a:ea typeface="Calibri" panose="020F0502020204030204" pitchFamily="34" charset="0"/>
              <a:cs typeface="Calibri" panose="020F0502020204030204" pitchFamily="34" charset="0"/>
            </a:endParaRPr>
          </a:p>
          <a:p>
            <a:r>
              <a:rPr lang="en-US" sz="1200">
                <a:latin typeface="Calibri" panose="020F0502020204030204" pitchFamily="34" charset="0"/>
                <a:ea typeface="Calibri" panose="020F0502020204030204" pitchFamily="34" charset="0"/>
                <a:cs typeface="Calibri" panose="020F0502020204030204" pitchFamily="34" charset="0"/>
              </a:rPr>
              <a:t>)</a:t>
            </a:r>
          </a:p>
          <a:p>
            <a:endParaRPr lang="en-US" sz="1200">
              <a:latin typeface="Calibri" panose="020F0502020204030204" pitchFamily="34" charset="0"/>
              <a:ea typeface="Calibri" panose="020F0502020204030204" pitchFamily="34" charset="0"/>
              <a:cs typeface="Calibri" panose="020F0502020204030204" pitchFamily="34" charset="0"/>
            </a:endParaRPr>
          </a:p>
          <a:p>
            <a:r>
              <a:rPr lang="en-US" sz="1200">
                <a:latin typeface="Calibri" panose="020F0502020204030204" pitchFamily="34" charset="0"/>
                <a:ea typeface="Calibri" panose="020F0502020204030204" pitchFamily="34" charset="0"/>
                <a:cs typeface="Calibri" panose="020F0502020204030204" pitchFamily="34" charset="0"/>
              </a:rPr>
              <a:t>,</a:t>
            </a:r>
            <a:r>
              <a:rPr lang="en-US" sz="1200" err="1">
                <a:latin typeface="Calibri" panose="020F0502020204030204" pitchFamily="34" charset="0"/>
                <a:ea typeface="Calibri" panose="020F0502020204030204" pitchFamily="34" charset="0"/>
                <a:cs typeface="Calibri" panose="020F0502020204030204" pitchFamily="34" charset="0"/>
              </a:rPr>
              <a:t>cte</a:t>
            </a:r>
            <a:r>
              <a:rPr lang="en-US" sz="1200">
                <a:latin typeface="Calibri" panose="020F0502020204030204" pitchFamily="34" charset="0"/>
                <a:ea typeface="Calibri" panose="020F0502020204030204" pitchFamily="34" charset="0"/>
                <a:cs typeface="Calibri" panose="020F0502020204030204" pitchFamily="34" charset="0"/>
              </a:rPr>
              <a:t> as(</a:t>
            </a:r>
          </a:p>
          <a:p>
            <a:r>
              <a:rPr lang="en-US" sz="1200">
                <a:latin typeface="Calibri" panose="020F0502020204030204" pitchFamily="34" charset="0"/>
                <a:ea typeface="Calibri" panose="020F0502020204030204" pitchFamily="34" charset="0"/>
                <a:cs typeface="Calibri" panose="020F0502020204030204" pitchFamily="34" charset="0"/>
              </a:rPr>
              <a:t>select distinct </a:t>
            </a:r>
            <a:r>
              <a:rPr lang="en-US" sz="1200" err="1">
                <a:latin typeface="Calibri" panose="020F0502020204030204" pitchFamily="34" charset="0"/>
                <a:ea typeface="Calibri" panose="020F0502020204030204" pitchFamily="34" charset="0"/>
                <a:cs typeface="Calibri" panose="020F0502020204030204" pitchFamily="34" charset="0"/>
              </a:rPr>
              <a:t>customer_id</a:t>
            </a:r>
            <a:r>
              <a:rPr lang="en-US" sz="1200">
                <a:latin typeface="Calibri" panose="020F0502020204030204" pitchFamily="34" charset="0"/>
                <a:ea typeface="Calibri" panose="020F0502020204030204" pitchFamily="34" charset="0"/>
                <a:cs typeface="Calibri" panose="020F0502020204030204" pitchFamily="34" charset="0"/>
              </a:rPr>
              <a:t>, </a:t>
            </a:r>
            <a:r>
              <a:rPr lang="en-US" sz="1200" err="1">
                <a:latin typeface="Calibri" panose="020F0502020204030204" pitchFamily="34" charset="0"/>
                <a:ea typeface="Calibri" panose="020F0502020204030204" pitchFamily="34" charset="0"/>
                <a:cs typeface="Calibri" panose="020F0502020204030204" pitchFamily="34" charset="0"/>
              </a:rPr>
              <a:t>check_in_date,check_out_date,room_type,room_price</a:t>
            </a:r>
            <a:endParaRPr lang="en-US" sz="1200">
              <a:latin typeface="Calibri" panose="020F0502020204030204" pitchFamily="34" charset="0"/>
              <a:ea typeface="Calibri" panose="020F0502020204030204" pitchFamily="34" charset="0"/>
              <a:cs typeface="Calibri" panose="020F0502020204030204" pitchFamily="34" charset="0"/>
            </a:endParaRPr>
          </a:p>
          <a:p>
            <a:r>
              <a:rPr lang="en-US" sz="1200">
                <a:latin typeface="Calibri" panose="020F0502020204030204" pitchFamily="34" charset="0"/>
                <a:ea typeface="Calibri" panose="020F0502020204030204" pitchFamily="34" charset="0"/>
                <a:cs typeface="Calibri" panose="020F0502020204030204" pitchFamily="34" charset="0"/>
              </a:rPr>
              <a:t>,TIMESTAMPDIFF(day, </a:t>
            </a:r>
            <a:r>
              <a:rPr lang="en-US" sz="1200" err="1">
                <a:latin typeface="Calibri" panose="020F0502020204030204" pitchFamily="34" charset="0"/>
                <a:ea typeface="Calibri" panose="020F0502020204030204" pitchFamily="34" charset="0"/>
                <a:cs typeface="Calibri" panose="020F0502020204030204" pitchFamily="34" charset="0"/>
              </a:rPr>
              <a:t>check_in_date</a:t>
            </a:r>
            <a:r>
              <a:rPr lang="en-US" sz="1200">
                <a:latin typeface="Calibri" panose="020F0502020204030204" pitchFamily="34" charset="0"/>
                <a:ea typeface="Calibri" panose="020F0502020204030204" pitchFamily="34" charset="0"/>
                <a:cs typeface="Calibri" panose="020F0502020204030204" pitchFamily="34" charset="0"/>
              </a:rPr>
              <a:t>, </a:t>
            </a:r>
            <a:r>
              <a:rPr lang="en-US" sz="1200" err="1">
                <a:latin typeface="Calibri" panose="020F0502020204030204" pitchFamily="34" charset="0"/>
                <a:ea typeface="Calibri" panose="020F0502020204030204" pitchFamily="34" charset="0"/>
                <a:cs typeface="Calibri" panose="020F0502020204030204" pitchFamily="34" charset="0"/>
              </a:rPr>
              <a:t>check_out_date</a:t>
            </a:r>
            <a:r>
              <a:rPr lang="en-US" sz="1200">
                <a:latin typeface="Calibri" panose="020F0502020204030204" pitchFamily="34" charset="0"/>
                <a:ea typeface="Calibri" panose="020F0502020204030204" pitchFamily="34" charset="0"/>
                <a:cs typeface="Calibri" panose="020F0502020204030204" pitchFamily="34" charset="0"/>
              </a:rPr>
              <a:t>) AS </a:t>
            </a:r>
            <a:r>
              <a:rPr lang="en-US" sz="1200" err="1">
                <a:latin typeface="Calibri" panose="020F0502020204030204" pitchFamily="34" charset="0"/>
                <a:ea typeface="Calibri" panose="020F0502020204030204" pitchFamily="34" charset="0"/>
                <a:cs typeface="Calibri" panose="020F0502020204030204" pitchFamily="34" charset="0"/>
              </a:rPr>
              <a:t>DateDiff</a:t>
            </a:r>
            <a:r>
              <a:rPr lang="en-US" sz="1200">
                <a:latin typeface="Calibri" panose="020F0502020204030204" pitchFamily="34" charset="0"/>
                <a:ea typeface="Calibri" panose="020F0502020204030204" pitchFamily="34" charset="0"/>
                <a:cs typeface="Calibri" panose="020F0502020204030204" pitchFamily="34" charset="0"/>
              </a:rPr>
              <a:t> </a:t>
            </a:r>
          </a:p>
          <a:p>
            <a:r>
              <a:rPr lang="en-US" sz="1200">
                <a:latin typeface="Calibri" panose="020F0502020204030204" pitchFamily="34" charset="0"/>
                <a:ea typeface="Calibri" panose="020F0502020204030204" pitchFamily="34" charset="0"/>
                <a:cs typeface="Calibri" panose="020F0502020204030204" pitchFamily="34" charset="0"/>
              </a:rPr>
              <a:t>from ADS</a:t>
            </a:r>
          </a:p>
          <a:p>
            <a:r>
              <a:rPr lang="en-US" sz="1200">
                <a:latin typeface="Calibri" panose="020F0502020204030204" pitchFamily="34" charset="0"/>
                <a:ea typeface="Calibri" panose="020F0502020204030204" pitchFamily="34" charset="0"/>
                <a:cs typeface="Calibri" panose="020F0502020204030204" pitchFamily="34" charset="0"/>
              </a:rPr>
              <a:t>where </a:t>
            </a:r>
            <a:r>
              <a:rPr lang="en-US" sz="1200" err="1">
                <a:latin typeface="Calibri" panose="020F0502020204030204" pitchFamily="34" charset="0"/>
                <a:ea typeface="Calibri" panose="020F0502020204030204" pitchFamily="34" charset="0"/>
                <a:cs typeface="Calibri" panose="020F0502020204030204" pitchFamily="34" charset="0"/>
              </a:rPr>
              <a:t>booking_status</a:t>
            </a:r>
            <a:r>
              <a:rPr lang="en-US" sz="1200">
                <a:latin typeface="Calibri" panose="020F0502020204030204" pitchFamily="34" charset="0"/>
                <a:ea typeface="Calibri" panose="020F0502020204030204" pitchFamily="34" charset="0"/>
                <a:cs typeface="Calibri" panose="020F0502020204030204" pitchFamily="34" charset="0"/>
              </a:rPr>
              <a:t> = 'Confirmed'</a:t>
            </a:r>
          </a:p>
          <a:p>
            <a:r>
              <a:rPr lang="en-US" sz="1200">
                <a:latin typeface="Calibri" panose="020F0502020204030204" pitchFamily="34" charset="0"/>
                <a:ea typeface="Calibri" panose="020F0502020204030204" pitchFamily="34" charset="0"/>
                <a:cs typeface="Calibri" panose="020F0502020204030204" pitchFamily="34" charset="0"/>
              </a:rPr>
              <a:t>)</a:t>
            </a:r>
          </a:p>
          <a:p>
            <a:endParaRPr lang="en-US" sz="1200">
              <a:latin typeface="Calibri" panose="020F0502020204030204" pitchFamily="34" charset="0"/>
              <a:ea typeface="Calibri" panose="020F0502020204030204" pitchFamily="34" charset="0"/>
              <a:cs typeface="Calibri" panose="020F0502020204030204" pitchFamily="34" charset="0"/>
            </a:endParaRPr>
          </a:p>
          <a:p>
            <a:r>
              <a:rPr lang="en-US" sz="1200">
                <a:latin typeface="Calibri" panose="020F0502020204030204" pitchFamily="34" charset="0"/>
                <a:ea typeface="Calibri" panose="020F0502020204030204" pitchFamily="34" charset="0"/>
                <a:cs typeface="Calibri" panose="020F0502020204030204" pitchFamily="34" charset="0"/>
              </a:rPr>
              <a:t>select </a:t>
            </a:r>
            <a:r>
              <a:rPr lang="en-US" sz="1200" err="1">
                <a:latin typeface="Calibri" panose="020F0502020204030204" pitchFamily="34" charset="0"/>
                <a:ea typeface="Calibri" panose="020F0502020204030204" pitchFamily="34" charset="0"/>
                <a:cs typeface="Calibri" panose="020F0502020204030204" pitchFamily="34" charset="0"/>
              </a:rPr>
              <a:t>c.Customer_ID,c.room_type</a:t>
            </a:r>
            <a:r>
              <a:rPr lang="en-US" sz="1200">
                <a:latin typeface="Calibri" panose="020F0502020204030204" pitchFamily="34" charset="0"/>
                <a:ea typeface="Calibri" panose="020F0502020204030204" pitchFamily="34" charset="0"/>
                <a:cs typeface="Calibri" panose="020F0502020204030204" pitchFamily="34" charset="0"/>
              </a:rPr>
              <a:t>,(</a:t>
            </a:r>
            <a:r>
              <a:rPr lang="en-US" sz="1200" err="1">
                <a:latin typeface="Calibri" panose="020F0502020204030204" pitchFamily="34" charset="0"/>
                <a:ea typeface="Calibri" panose="020F0502020204030204" pitchFamily="34" charset="0"/>
                <a:cs typeface="Calibri" panose="020F0502020204030204" pitchFamily="34" charset="0"/>
              </a:rPr>
              <a:t>c.room_price</a:t>
            </a:r>
            <a:r>
              <a:rPr lang="en-US" sz="1200">
                <a:latin typeface="Calibri" panose="020F0502020204030204" pitchFamily="34" charset="0"/>
                <a:ea typeface="Calibri" panose="020F0502020204030204" pitchFamily="34" charset="0"/>
                <a:cs typeface="Calibri" panose="020F0502020204030204" pitchFamily="34" charset="0"/>
              </a:rPr>
              <a:t>*</a:t>
            </a:r>
            <a:r>
              <a:rPr lang="en-US" sz="1200" err="1">
                <a:latin typeface="Calibri" panose="020F0502020204030204" pitchFamily="34" charset="0"/>
                <a:ea typeface="Calibri" panose="020F0502020204030204" pitchFamily="34" charset="0"/>
                <a:cs typeface="Calibri" panose="020F0502020204030204" pitchFamily="34" charset="0"/>
              </a:rPr>
              <a:t>c.datediff</a:t>
            </a:r>
            <a:r>
              <a:rPr lang="en-US" sz="1200">
                <a:latin typeface="Calibri" panose="020F0502020204030204" pitchFamily="34" charset="0"/>
                <a:ea typeface="Calibri" panose="020F0502020204030204" pitchFamily="34" charset="0"/>
                <a:cs typeface="Calibri" panose="020F0502020204030204" pitchFamily="34" charset="0"/>
              </a:rPr>
              <a:t>) as </a:t>
            </a:r>
            <a:r>
              <a:rPr lang="en-US" sz="1200" err="1">
                <a:latin typeface="Calibri" panose="020F0502020204030204" pitchFamily="34" charset="0"/>
                <a:ea typeface="Calibri" panose="020F0502020204030204" pitchFamily="34" charset="0"/>
                <a:cs typeface="Calibri" panose="020F0502020204030204" pitchFamily="34" charset="0"/>
              </a:rPr>
              <a:t>total_price</a:t>
            </a:r>
            <a:r>
              <a:rPr lang="en-US" sz="1200">
                <a:latin typeface="Calibri" panose="020F0502020204030204" pitchFamily="34" charset="0"/>
                <a:ea typeface="Calibri" panose="020F0502020204030204" pitchFamily="34" charset="0"/>
                <a:cs typeface="Calibri" panose="020F0502020204030204" pitchFamily="34" charset="0"/>
              </a:rPr>
              <a:t> from </a:t>
            </a:r>
            <a:r>
              <a:rPr lang="en-US" sz="1200" err="1">
                <a:latin typeface="Calibri" panose="020F0502020204030204" pitchFamily="34" charset="0"/>
                <a:ea typeface="Calibri" panose="020F0502020204030204" pitchFamily="34" charset="0"/>
                <a:cs typeface="Calibri" panose="020F0502020204030204" pitchFamily="34" charset="0"/>
              </a:rPr>
              <a:t>cte</a:t>
            </a:r>
            <a:r>
              <a:rPr lang="en-US" sz="1200">
                <a:latin typeface="Calibri" panose="020F0502020204030204" pitchFamily="34" charset="0"/>
                <a:ea typeface="Calibri" panose="020F0502020204030204" pitchFamily="34" charset="0"/>
                <a:cs typeface="Calibri" panose="020F0502020204030204" pitchFamily="34" charset="0"/>
              </a:rPr>
              <a:t> c</a:t>
            </a:r>
          </a:p>
        </p:txBody>
      </p:sp>
    </p:spTree>
    <p:extLst>
      <p:ext uri="{BB962C8B-B14F-4D97-AF65-F5344CB8AC3E}">
        <p14:creationId xmlns:p14="http://schemas.microsoft.com/office/powerpoint/2010/main" val="37918888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62164E-4528-40DB-BC26-D6DDE216A0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rgbClr val="363D4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F30007FA-C6A2-43A0-8045-7016AEF81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322895"/>
          </a:xfrm>
          <a:custGeom>
            <a:avLst/>
            <a:gdLst>
              <a:gd name="connsiteX0" fmla="*/ 0 w 12192000"/>
              <a:gd name="connsiteY0" fmla="*/ 0 h 5322895"/>
              <a:gd name="connsiteX1" fmla="*/ 12192000 w 12192000"/>
              <a:gd name="connsiteY1" fmla="*/ 0 h 5322895"/>
              <a:gd name="connsiteX2" fmla="*/ 12192000 w 12192000"/>
              <a:gd name="connsiteY2" fmla="*/ 213719 h 5322895"/>
              <a:gd name="connsiteX3" fmla="*/ 12192000 w 12192000"/>
              <a:gd name="connsiteY3" fmla="*/ 471948 h 5322895"/>
              <a:gd name="connsiteX4" fmla="*/ 12192000 w 12192000"/>
              <a:gd name="connsiteY4" fmla="*/ 3571886 h 5322895"/>
              <a:gd name="connsiteX5" fmla="*/ 12192000 w 12192000"/>
              <a:gd name="connsiteY5" fmla="*/ 3753332 h 5322895"/>
              <a:gd name="connsiteX6" fmla="*/ 12192000 w 12192000"/>
              <a:gd name="connsiteY6" fmla="*/ 4806077 h 5322895"/>
              <a:gd name="connsiteX7" fmla="*/ 11957522 w 12192000"/>
              <a:gd name="connsiteY7" fmla="*/ 4849979 h 5322895"/>
              <a:gd name="connsiteX8" fmla="*/ 11679973 w 12192000"/>
              <a:gd name="connsiteY8" fmla="*/ 4899723 h 5322895"/>
              <a:gd name="connsiteX9" fmla="*/ 11401197 w 12192000"/>
              <a:gd name="connsiteY9" fmla="*/ 4948416 h 5322895"/>
              <a:gd name="connsiteX10" fmla="*/ 11121192 w 12192000"/>
              <a:gd name="connsiteY10" fmla="*/ 4990102 h 5322895"/>
              <a:gd name="connsiteX11" fmla="*/ 10842416 w 12192000"/>
              <a:gd name="connsiteY11" fmla="*/ 5032139 h 5322895"/>
              <a:gd name="connsiteX12" fmla="*/ 10562411 w 12192000"/>
              <a:gd name="connsiteY12" fmla="*/ 5071374 h 5322895"/>
              <a:gd name="connsiteX13" fmla="*/ 10286091 w 12192000"/>
              <a:gd name="connsiteY13" fmla="*/ 5105003 h 5322895"/>
              <a:gd name="connsiteX14" fmla="*/ 10006086 w 12192000"/>
              <a:gd name="connsiteY14" fmla="*/ 5136881 h 5322895"/>
              <a:gd name="connsiteX15" fmla="*/ 9727310 w 12192000"/>
              <a:gd name="connsiteY15" fmla="*/ 5165957 h 5322895"/>
              <a:gd name="connsiteX16" fmla="*/ 9453445 w 12192000"/>
              <a:gd name="connsiteY16" fmla="*/ 5191179 h 5322895"/>
              <a:gd name="connsiteX17" fmla="*/ 9175897 w 12192000"/>
              <a:gd name="connsiteY17" fmla="*/ 5216401 h 5322895"/>
              <a:gd name="connsiteX18" fmla="*/ 8902033 w 12192000"/>
              <a:gd name="connsiteY18" fmla="*/ 5237420 h 5322895"/>
              <a:gd name="connsiteX19" fmla="*/ 8628169 w 12192000"/>
              <a:gd name="connsiteY19" fmla="*/ 5253884 h 5322895"/>
              <a:gd name="connsiteX20" fmla="*/ 8355533 w 12192000"/>
              <a:gd name="connsiteY20" fmla="*/ 5271050 h 5322895"/>
              <a:gd name="connsiteX21" fmla="*/ 8085353 w 12192000"/>
              <a:gd name="connsiteY21" fmla="*/ 5285412 h 5322895"/>
              <a:gd name="connsiteX22" fmla="*/ 7817629 w 12192000"/>
              <a:gd name="connsiteY22" fmla="*/ 5295571 h 5322895"/>
              <a:gd name="connsiteX23" fmla="*/ 7549905 w 12192000"/>
              <a:gd name="connsiteY23" fmla="*/ 5304329 h 5322895"/>
              <a:gd name="connsiteX24" fmla="*/ 7284638 w 12192000"/>
              <a:gd name="connsiteY24" fmla="*/ 5312736 h 5322895"/>
              <a:gd name="connsiteX25" fmla="*/ 7023055 w 12192000"/>
              <a:gd name="connsiteY25" fmla="*/ 5316590 h 5322895"/>
              <a:gd name="connsiteX26" fmla="*/ 6761472 w 12192000"/>
              <a:gd name="connsiteY26" fmla="*/ 5320793 h 5322895"/>
              <a:gd name="connsiteX27" fmla="*/ 6503573 w 12192000"/>
              <a:gd name="connsiteY27" fmla="*/ 5322895 h 5322895"/>
              <a:gd name="connsiteX28" fmla="*/ 6248130 w 12192000"/>
              <a:gd name="connsiteY28" fmla="*/ 5320793 h 5322895"/>
              <a:gd name="connsiteX29" fmla="*/ 5995144 w 12192000"/>
              <a:gd name="connsiteY29" fmla="*/ 5320793 h 5322895"/>
              <a:gd name="connsiteX30" fmla="*/ 5744613 w 12192000"/>
              <a:gd name="connsiteY30" fmla="*/ 5316590 h 5322895"/>
              <a:gd name="connsiteX31" fmla="*/ 5498995 w 12192000"/>
              <a:gd name="connsiteY31" fmla="*/ 5310284 h 5322895"/>
              <a:gd name="connsiteX32" fmla="*/ 5255834 w 12192000"/>
              <a:gd name="connsiteY32" fmla="*/ 5304329 h 5322895"/>
              <a:gd name="connsiteX33" fmla="*/ 5017584 w 12192000"/>
              <a:gd name="connsiteY33" fmla="*/ 5297673 h 5322895"/>
              <a:gd name="connsiteX34" fmla="*/ 4780562 w 12192000"/>
              <a:gd name="connsiteY34" fmla="*/ 5287514 h 5322895"/>
              <a:gd name="connsiteX35" fmla="*/ 4547227 w 12192000"/>
              <a:gd name="connsiteY35" fmla="*/ 5276654 h 5322895"/>
              <a:gd name="connsiteX36" fmla="*/ 4318800 w 12192000"/>
              <a:gd name="connsiteY36" fmla="*/ 5266846 h 5322895"/>
              <a:gd name="connsiteX37" fmla="*/ 3873004 w 12192000"/>
              <a:gd name="connsiteY37" fmla="*/ 5239171 h 5322895"/>
              <a:gd name="connsiteX38" fmla="*/ 3445628 w 12192000"/>
              <a:gd name="connsiteY38" fmla="*/ 5209746 h 5322895"/>
              <a:gd name="connsiteX39" fmla="*/ 3035446 w 12192000"/>
              <a:gd name="connsiteY39" fmla="*/ 5178918 h 5322895"/>
              <a:gd name="connsiteX40" fmla="*/ 2647370 w 12192000"/>
              <a:gd name="connsiteY40" fmla="*/ 5144939 h 5322895"/>
              <a:gd name="connsiteX41" fmla="*/ 2276487 w 12192000"/>
              <a:gd name="connsiteY41" fmla="*/ 5109557 h 5322895"/>
              <a:gd name="connsiteX42" fmla="*/ 1932621 w 12192000"/>
              <a:gd name="connsiteY42" fmla="*/ 5071374 h 5322895"/>
              <a:gd name="connsiteX43" fmla="*/ 1609634 w 12192000"/>
              <a:gd name="connsiteY43" fmla="*/ 5033891 h 5322895"/>
              <a:gd name="connsiteX44" fmla="*/ 1312435 w 12192000"/>
              <a:gd name="connsiteY44" fmla="*/ 4996408 h 5322895"/>
              <a:gd name="connsiteX45" fmla="*/ 1039799 w 12192000"/>
              <a:gd name="connsiteY45" fmla="*/ 4961027 h 5322895"/>
              <a:gd name="connsiteX46" fmla="*/ 797865 w 12192000"/>
              <a:gd name="connsiteY46" fmla="*/ 4927397 h 5322895"/>
              <a:gd name="connsiteX47" fmla="*/ 579265 w 12192000"/>
              <a:gd name="connsiteY47" fmla="*/ 4895519 h 5322895"/>
              <a:gd name="connsiteX48" fmla="*/ 395052 w 12192000"/>
              <a:gd name="connsiteY48" fmla="*/ 4868896 h 5322895"/>
              <a:gd name="connsiteX49" fmla="*/ 240312 w 12192000"/>
              <a:gd name="connsiteY49" fmla="*/ 4843673 h 5322895"/>
              <a:gd name="connsiteX50" fmla="*/ 27853 w 12192000"/>
              <a:gd name="connsiteY50" fmla="*/ 4807592 h 5322895"/>
              <a:gd name="connsiteX51" fmla="*/ 0 w 12192000"/>
              <a:gd name="connsiteY51" fmla="*/ 4802879 h 5322895"/>
              <a:gd name="connsiteX52" fmla="*/ 0 w 12192000"/>
              <a:gd name="connsiteY52" fmla="*/ 3753332 h 5322895"/>
              <a:gd name="connsiteX53" fmla="*/ 0 w 12192000"/>
              <a:gd name="connsiteY53" fmla="*/ 3571886 h 5322895"/>
              <a:gd name="connsiteX54" fmla="*/ 0 w 12192000"/>
              <a:gd name="connsiteY54" fmla="*/ 471948 h 5322895"/>
              <a:gd name="connsiteX55" fmla="*/ 0 w 12192000"/>
              <a:gd name="connsiteY55" fmla="*/ 213719 h 5322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5322895">
                <a:moveTo>
                  <a:pt x="0" y="0"/>
                </a:moveTo>
                <a:lnTo>
                  <a:pt x="12192000" y="0"/>
                </a:lnTo>
                <a:lnTo>
                  <a:pt x="12192000" y="213719"/>
                </a:lnTo>
                <a:lnTo>
                  <a:pt x="12192000" y="471948"/>
                </a:lnTo>
                <a:lnTo>
                  <a:pt x="12192000" y="3571886"/>
                </a:lnTo>
                <a:lnTo>
                  <a:pt x="12192000" y="3753332"/>
                </a:lnTo>
                <a:lnTo>
                  <a:pt x="12192000" y="4806077"/>
                </a:lnTo>
                <a:lnTo>
                  <a:pt x="11957522" y="4849979"/>
                </a:lnTo>
                <a:lnTo>
                  <a:pt x="11679973" y="4899723"/>
                </a:lnTo>
                <a:lnTo>
                  <a:pt x="11401197" y="4948416"/>
                </a:lnTo>
                <a:lnTo>
                  <a:pt x="11121192" y="4990102"/>
                </a:lnTo>
                <a:lnTo>
                  <a:pt x="10842416" y="5032139"/>
                </a:lnTo>
                <a:lnTo>
                  <a:pt x="10562411" y="5071374"/>
                </a:lnTo>
                <a:lnTo>
                  <a:pt x="10286091" y="5105003"/>
                </a:lnTo>
                <a:lnTo>
                  <a:pt x="10006086" y="5136881"/>
                </a:lnTo>
                <a:lnTo>
                  <a:pt x="9727310" y="5165957"/>
                </a:lnTo>
                <a:lnTo>
                  <a:pt x="9453445" y="5191179"/>
                </a:lnTo>
                <a:lnTo>
                  <a:pt x="9175897" y="5216401"/>
                </a:lnTo>
                <a:lnTo>
                  <a:pt x="8902033" y="5237420"/>
                </a:lnTo>
                <a:lnTo>
                  <a:pt x="8628169" y="5253884"/>
                </a:lnTo>
                <a:lnTo>
                  <a:pt x="8355533" y="5271050"/>
                </a:lnTo>
                <a:lnTo>
                  <a:pt x="8085353" y="5285412"/>
                </a:lnTo>
                <a:lnTo>
                  <a:pt x="7817629" y="5295571"/>
                </a:lnTo>
                <a:lnTo>
                  <a:pt x="7549905" y="5304329"/>
                </a:lnTo>
                <a:lnTo>
                  <a:pt x="7284638" y="5312736"/>
                </a:lnTo>
                <a:lnTo>
                  <a:pt x="7023055" y="5316590"/>
                </a:lnTo>
                <a:lnTo>
                  <a:pt x="6761472" y="5320793"/>
                </a:lnTo>
                <a:lnTo>
                  <a:pt x="6503573" y="5322895"/>
                </a:lnTo>
                <a:lnTo>
                  <a:pt x="6248130" y="5320793"/>
                </a:lnTo>
                <a:lnTo>
                  <a:pt x="5995144" y="5320793"/>
                </a:lnTo>
                <a:lnTo>
                  <a:pt x="5744613" y="5316590"/>
                </a:lnTo>
                <a:lnTo>
                  <a:pt x="5498995" y="5310284"/>
                </a:lnTo>
                <a:lnTo>
                  <a:pt x="5255834" y="5304329"/>
                </a:lnTo>
                <a:lnTo>
                  <a:pt x="5017584" y="5297673"/>
                </a:lnTo>
                <a:lnTo>
                  <a:pt x="4780562" y="5287514"/>
                </a:lnTo>
                <a:lnTo>
                  <a:pt x="4547227" y="5276654"/>
                </a:lnTo>
                <a:lnTo>
                  <a:pt x="4318800" y="5266846"/>
                </a:lnTo>
                <a:lnTo>
                  <a:pt x="3873004" y="5239171"/>
                </a:lnTo>
                <a:lnTo>
                  <a:pt x="3445628" y="5209746"/>
                </a:lnTo>
                <a:lnTo>
                  <a:pt x="3035446" y="5178918"/>
                </a:lnTo>
                <a:lnTo>
                  <a:pt x="2647370" y="5144939"/>
                </a:lnTo>
                <a:lnTo>
                  <a:pt x="2276487" y="5109557"/>
                </a:lnTo>
                <a:lnTo>
                  <a:pt x="1932621" y="5071374"/>
                </a:lnTo>
                <a:lnTo>
                  <a:pt x="1609634" y="5033891"/>
                </a:lnTo>
                <a:lnTo>
                  <a:pt x="1312435" y="4996408"/>
                </a:lnTo>
                <a:lnTo>
                  <a:pt x="1039799" y="4961027"/>
                </a:lnTo>
                <a:lnTo>
                  <a:pt x="797865" y="4927397"/>
                </a:lnTo>
                <a:lnTo>
                  <a:pt x="579265" y="4895519"/>
                </a:lnTo>
                <a:lnTo>
                  <a:pt x="395052" y="4868896"/>
                </a:lnTo>
                <a:lnTo>
                  <a:pt x="240312" y="4843673"/>
                </a:lnTo>
                <a:lnTo>
                  <a:pt x="27853" y="4807592"/>
                </a:lnTo>
                <a:lnTo>
                  <a:pt x="0" y="4802879"/>
                </a:lnTo>
                <a:lnTo>
                  <a:pt x="0" y="3753332"/>
                </a:lnTo>
                <a:lnTo>
                  <a:pt x="0" y="3571886"/>
                </a:lnTo>
                <a:lnTo>
                  <a:pt x="0" y="471948"/>
                </a:lnTo>
                <a:lnTo>
                  <a:pt x="0" y="213719"/>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60000"/>
              </a:prstClr>
            </a:outerShdw>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2" name="Picture 2" descr="Chart, bar chart&#10;&#10;Description automatically generated">
            <a:extLst>
              <a:ext uri="{FF2B5EF4-FFF2-40B4-BE49-F238E27FC236}">
                <a16:creationId xmlns:a16="http://schemas.microsoft.com/office/drawing/2014/main" id="{59C3DF06-29EB-8B5D-9A9F-29518C357CFB}"/>
              </a:ext>
            </a:extLst>
          </p:cNvPr>
          <p:cNvPicPr>
            <a:picLocks noChangeAspect="1"/>
          </p:cNvPicPr>
          <p:nvPr/>
        </p:nvPicPr>
        <p:blipFill>
          <a:blip r:embed="rId3"/>
          <a:stretch>
            <a:fillRect/>
          </a:stretch>
        </p:blipFill>
        <p:spPr>
          <a:xfrm>
            <a:off x="684756" y="1588201"/>
            <a:ext cx="10425828" cy="4502555"/>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3" name="TextBox 2">
            <a:extLst>
              <a:ext uri="{FF2B5EF4-FFF2-40B4-BE49-F238E27FC236}">
                <a16:creationId xmlns:a16="http://schemas.microsoft.com/office/drawing/2014/main" id="{974F6228-DABA-35AA-FC1F-C14AA0246720}"/>
              </a:ext>
            </a:extLst>
          </p:cNvPr>
          <p:cNvSpPr txBox="1"/>
          <p:nvPr/>
        </p:nvSpPr>
        <p:spPr>
          <a:xfrm>
            <a:off x="246345" y="246345"/>
            <a:ext cx="4423775" cy="1077218"/>
          </a:xfrm>
          <a:prstGeom prst="rect">
            <a:avLst/>
          </a:prstGeom>
        </p:spPr>
        <p:txBody>
          <a:bodyPr vert="horz" lIns="91440" tIns="45720" rIns="91440" bIns="45720" rtlCol="0" anchor="ctr">
            <a:normAutofit/>
          </a:bodyPr>
          <a:lstStyle/>
          <a:p>
            <a:pPr defTabSz="457200">
              <a:spcBef>
                <a:spcPct val="0"/>
              </a:spcBef>
            </a:pPr>
            <a:r>
              <a:rPr lang="en-US" sz="3200" b="1" cap="all">
                <a:ln w="3175" cmpd="sng">
                  <a:noFill/>
                </a:ln>
                <a:gradFill flip="none" rotWithShape="1">
                  <a:gsLst>
                    <a:gs pos="0">
                      <a:sysClr val="window" lastClr="FFFFFF"/>
                    </a:gs>
                    <a:gs pos="100000">
                      <a:sysClr val="window" lastClr="FFFFFF">
                        <a:lumMod val="65000"/>
                      </a:sysClr>
                    </a:gs>
                  </a:gsLst>
                  <a:lin ang="5580000" scaled="0"/>
                  <a:tileRect/>
                </a:gradFill>
                <a:effectLst>
                  <a:glow rad="38100">
                    <a:sysClr val="windowText" lastClr="000000">
                      <a:lumMod val="65000"/>
                      <a:lumOff val="35000"/>
                      <a:alpha val="40000"/>
                    </a:sysClr>
                  </a:glow>
                  <a:outerShdw blurRad="28575" dist="38100" dir="14040000" algn="tl" rotWithShape="0">
                    <a:srgbClr val="000000">
                      <a:alpha val="25000"/>
                    </a:srgbClr>
                  </a:outerShdw>
                </a:effectLst>
                <a:latin typeface="Calibri" panose="020F0502020204030204" pitchFamily="34" charset="0"/>
                <a:ea typeface="Calibri" panose="020F0502020204030204" pitchFamily="34" charset="0"/>
                <a:cs typeface="Calibri" panose="020F0502020204030204" pitchFamily="34" charset="0"/>
              </a:rPr>
              <a:t>VISUALIZATION</a:t>
            </a:r>
            <a:r>
              <a:rPr lang="en-US" sz="3200" b="1" cap="all">
                <a:ln w="3175" cmpd="sng">
                  <a:noFill/>
                </a:ln>
                <a:gradFill flip="none" rotWithShape="1">
                  <a:gsLst>
                    <a:gs pos="0">
                      <a:sysClr val="window" lastClr="FFFFFF"/>
                    </a:gs>
                    <a:gs pos="100000">
                      <a:sysClr val="window" lastClr="FFFFFF">
                        <a:lumMod val="65000"/>
                      </a:sysClr>
                    </a:gs>
                  </a:gsLst>
                  <a:lin ang="5580000" scaled="0"/>
                  <a:tileRect/>
                </a:gradFill>
                <a:effectLst>
                  <a:glow rad="38100">
                    <a:sysClr val="windowText" lastClr="000000">
                      <a:lumMod val="65000"/>
                      <a:lumOff val="35000"/>
                      <a:alpha val="40000"/>
                    </a:sysClr>
                  </a:glow>
                  <a:outerShdw blurRad="28575" dist="38100" dir="14040000" algn="tl" rotWithShape="0">
                    <a:srgbClr val="000000">
                      <a:alpha val="25000"/>
                    </a:srgbClr>
                  </a:outerShdw>
                </a:effectLst>
                <a:latin typeface="Century Gothic" panose="020B0502020202020204"/>
                <a:ea typeface="+mj-lt"/>
                <a:cs typeface="+mj-lt"/>
              </a:rPr>
              <a:t>​</a:t>
            </a:r>
          </a:p>
        </p:txBody>
      </p:sp>
    </p:spTree>
    <p:extLst>
      <p:ext uri="{BB962C8B-B14F-4D97-AF65-F5344CB8AC3E}">
        <p14:creationId xmlns:p14="http://schemas.microsoft.com/office/powerpoint/2010/main" val="315104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60B36F9-196D-43C2-AF5C-FE0C17F612D2}"/>
              </a:ext>
            </a:extLst>
          </p:cNvPr>
          <p:cNvSpPr txBox="1">
            <a:spLocks/>
          </p:cNvSpPr>
          <p:nvPr/>
        </p:nvSpPr>
        <p:spPr>
          <a:xfrm>
            <a:off x="249686" y="88315"/>
            <a:ext cx="9905998" cy="916201"/>
          </a:xfrm>
          <a:prstGeom prst="rect">
            <a:avLst/>
          </a:prstGeom>
        </p:spPr>
        <p:txBody>
          <a:bodyPr vert="horz" lIns="91440" tIns="45720" rIns="91440" bIns="45720" rtlCol="0" anchor="ctr">
            <a:normAutofit/>
          </a:bodyPr>
          <a:lstStyle>
            <a:defPPr>
              <a:defRPr lang="en-US"/>
            </a:defPPr>
            <a:lvl1pPr marR="0" lvl="0" indent="0" defTabSz="457200" fontAlgn="auto">
              <a:lnSpc>
                <a:spcPct val="100000"/>
              </a:lnSpc>
              <a:spcBef>
                <a:spcPct val="0"/>
              </a:spcBef>
              <a:spcAft>
                <a:spcPts val="0"/>
              </a:spcAft>
              <a:buClrTx/>
              <a:buSzTx/>
              <a:buFontTx/>
              <a:buNone/>
              <a:tabLst/>
              <a:defRPr kumimoji="0" sz="3200" b="1" i="0" u="none" strike="noStrike" cap="all" spc="0" normalizeH="0" baseline="0">
                <a:ln w="3175" cmpd="sng">
                  <a:noFill/>
                </a:ln>
                <a:gradFill flip="none" rotWithShape="1">
                  <a:gsLst>
                    <a:gs pos="0">
                      <a:sysClr val="window" lastClr="FFFFFF"/>
                    </a:gs>
                    <a:gs pos="100000">
                      <a:sysClr val="window" lastClr="FFFFFF">
                        <a:lumMod val="65000"/>
                      </a:sysClr>
                    </a:gs>
                  </a:gsLst>
                  <a:lin ang="5580000" scaled="0"/>
                  <a:tileRect/>
                </a:gradFill>
                <a:effectLst>
                  <a:glow rad="38100">
                    <a:sysClr val="windowText" lastClr="000000">
                      <a:lumMod val="65000"/>
                      <a:lumOff val="35000"/>
                      <a:alpha val="40000"/>
                    </a:sysClr>
                  </a:glow>
                  <a:outerShdw blurRad="28575" dist="38100" dir="14040000" algn="tl" rotWithShape="0">
                    <a:srgbClr val="000000">
                      <a:alpha val="25000"/>
                    </a:srgbClr>
                  </a:outerShdw>
                </a:effectLst>
                <a:uLnTx/>
                <a:uFillTx/>
                <a:latin typeface="Century Gothic" panose="020B0502020202020204"/>
                <a:ea typeface="+mj-lt"/>
                <a:cs typeface="+mj-l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a:latin typeface="Calibri" panose="020F0502020204030204" pitchFamily="34" charset="0"/>
                <a:ea typeface="Calibri" panose="020F0502020204030204" pitchFamily="34" charset="0"/>
                <a:cs typeface="Calibri" panose="020F0502020204030204" pitchFamily="34" charset="0"/>
              </a:rPr>
              <a:t>CONCLUSION</a:t>
            </a:r>
          </a:p>
        </p:txBody>
      </p:sp>
      <p:sp>
        <p:nvSpPr>
          <p:cNvPr id="4" name="Content Placeholder 2">
            <a:extLst>
              <a:ext uri="{FF2B5EF4-FFF2-40B4-BE49-F238E27FC236}">
                <a16:creationId xmlns:a16="http://schemas.microsoft.com/office/drawing/2014/main" id="{8C2CD590-A16A-CF45-4D64-8F9FEA0C5F95}"/>
              </a:ext>
            </a:extLst>
          </p:cNvPr>
          <p:cNvSpPr txBox="1">
            <a:spLocks/>
          </p:cNvSpPr>
          <p:nvPr/>
        </p:nvSpPr>
        <p:spPr>
          <a:xfrm>
            <a:off x="156988" y="721758"/>
            <a:ext cx="8189214" cy="5709255"/>
          </a:xfrm>
          <a:prstGeom prst="rect">
            <a:avLst/>
          </a:prstGeom>
          <a:noFill/>
        </p:spPr>
        <p:txBody>
          <a:bodyPr vert="horz" wrap="square" lIns="91440" tIns="45720" rIns="91440" bIns="45720" rtlCol="0" anchor="ctr">
            <a:spAutoFit/>
          </a:bodyPr>
          <a:lstStyle>
            <a:lvl1pPr marL="285750" indent="-285750" algn="l" defTabSz="457200" rtl="0" eaLnBrk="1" latinLnBrk="0" hangingPunct="1">
              <a:spcBef>
                <a:spcPct val="20000"/>
              </a:spcBef>
              <a:spcAft>
                <a:spcPts val="600"/>
              </a:spcAft>
              <a:buClr>
                <a:schemeClr val="accent1"/>
              </a:buClr>
              <a:buSzPct val="100000"/>
              <a:buFont typeface="Arial"/>
              <a:buChar char="•"/>
              <a:defRPr sz="20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342900" indent="-342900" algn="just" defTabSz="914400">
              <a:buFont typeface="Symbol" panose="05050102010706020507" pitchFamily="18" charset="2"/>
              <a:buChar char=""/>
            </a:pPr>
            <a:r>
              <a:rPr lang="en-US">
                <a:effectLst/>
                <a:latin typeface="Calibri"/>
                <a:cs typeface="Calibri"/>
              </a:rPr>
              <a:t>To allocate our resources more effectively, we created the database for staffing, services, parking spots aligned with customers' booking or requests which will </a:t>
            </a:r>
            <a:r>
              <a:rPr lang="en-US">
                <a:solidFill>
                  <a:srgbClr val="92D050"/>
                </a:solidFill>
                <a:effectLst/>
                <a:latin typeface="Calibri"/>
                <a:cs typeface="Calibri"/>
              </a:rPr>
              <a:t>improve work efficiency.</a:t>
            </a:r>
          </a:p>
          <a:p>
            <a:pPr marL="342900" indent="-342900" algn="just" defTabSz="914400">
              <a:buFont typeface="Symbol" panose="05050102010706020507" pitchFamily="18" charset="2"/>
              <a:buChar char=""/>
            </a:pPr>
            <a:r>
              <a:rPr lang="en-US">
                <a:effectLst/>
                <a:latin typeface="Calibri"/>
                <a:cs typeface="Calibri"/>
              </a:rPr>
              <a:t>Especially, queries we use for our business analysis, it would help us to </a:t>
            </a:r>
            <a:r>
              <a:rPr lang="en-US">
                <a:solidFill>
                  <a:srgbClr val="92D050"/>
                </a:solidFill>
                <a:effectLst/>
                <a:latin typeface="Calibri"/>
                <a:cs typeface="Calibri"/>
              </a:rPr>
              <a:t>define a new business strategy</a:t>
            </a:r>
            <a:r>
              <a:rPr lang="en-US">
                <a:effectLst/>
                <a:latin typeface="Calibri"/>
                <a:cs typeface="Calibri"/>
              </a:rPr>
              <a:t> based on the hotel stay or booking patterns.</a:t>
            </a:r>
          </a:p>
          <a:p>
            <a:pPr marL="342900" indent="-342900" algn="just" defTabSz="914400">
              <a:buFont typeface="Symbol" panose="05050102010706020507" pitchFamily="18" charset="2"/>
              <a:buChar char=""/>
            </a:pPr>
            <a:r>
              <a:rPr lang="en-US">
                <a:effectLst/>
                <a:latin typeface="Calibri"/>
                <a:cs typeface="Calibri"/>
              </a:rPr>
              <a:t>Also, the system will allow us to keep track of our customer’s experience in our facilities with a rating score answered prior to check-out and we accommodate this to </a:t>
            </a:r>
            <a:r>
              <a:rPr lang="en-US">
                <a:solidFill>
                  <a:srgbClr val="92D050"/>
                </a:solidFill>
                <a:effectLst/>
                <a:latin typeface="Calibri"/>
                <a:cs typeface="Calibri"/>
              </a:rPr>
              <a:t>enhance our customer satisfaction</a:t>
            </a:r>
            <a:r>
              <a:rPr lang="en-US">
                <a:effectLst/>
                <a:latin typeface="Calibri"/>
                <a:cs typeface="Calibri"/>
              </a:rPr>
              <a:t>.</a:t>
            </a:r>
          </a:p>
          <a:p>
            <a:pPr marL="342900" indent="-342900" algn="just" defTabSz="914400">
              <a:buFont typeface="Symbol" panose="05050102010706020507" pitchFamily="18" charset="2"/>
              <a:buChar char=""/>
            </a:pPr>
            <a:r>
              <a:rPr lang="en-US">
                <a:effectLst/>
                <a:latin typeface="Calibri"/>
                <a:cs typeface="Calibri"/>
              </a:rPr>
              <a:t>Automation of some of our operations using this new business management system will allow our hotel to better keep track of the different activities that take place as to drill down in the required level when </a:t>
            </a:r>
            <a:r>
              <a:rPr lang="en-US">
                <a:solidFill>
                  <a:srgbClr val="92D050"/>
                </a:solidFill>
                <a:effectLst/>
                <a:latin typeface="Calibri"/>
                <a:cs typeface="Calibri"/>
              </a:rPr>
              <a:t>diagnosing our business model</a:t>
            </a:r>
            <a:r>
              <a:rPr lang="en-US">
                <a:effectLst/>
                <a:latin typeface="Calibri"/>
                <a:cs typeface="Calibri"/>
              </a:rPr>
              <a:t>.</a:t>
            </a:r>
            <a:endParaRPr lang="en-US">
              <a:effectLst/>
              <a:latin typeface="Calibri" panose="020F0502020204030204" pitchFamily="34" charset="0"/>
              <a:cs typeface="Calibri"/>
            </a:endParaRPr>
          </a:p>
          <a:p>
            <a:pPr marL="342900" indent="-342900" algn="just" defTabSz="914400">
              <a:buFont typeface="Symbol" panose="05050102010706020507" pitchFamily="18" charset="2"/>
              <a:buChar char=""/>
            </a:pPr>
            <a:r>
              <a:rPr lang="en-US">
                <a:effectLst/>
                <a:latin typeface="Calibri"/>
                <a:cs typeface="Calibri"/>
              </a:rPr>
              <a:t>All these new measures will help us better track our strengths </a:t>
            </a:r>
            <a:r>
              <a:rPr lang="en-US">
                <a:solidFill>
                  <a:srgbClr val="92D050"/>
                </a:solidFill>
                <a:effectLst/>
                <a:latin typeface="Calibri"/>
                <a:cs typeface="Calibri"/>
              </a:rPr>
              <a:t>and weaknesses</a:t>
            </a:r>
            <a:r>
              <a:rPr lang="en-US">
                <a:effectLst/>
                <a:latin typeface="Calibri"/>
                <a:cs typeface="Calibri"/>
              </a:rPr>
              <a:t> and act accordingly on a timelier manner.</a:t>
            </a:r>
          </a:p>
          <a:p>
            <a:pPr marL="342900" indent="-342900" algn="just" defTabSz="914400">
              <a:buFont typeface="Symbol" panose="05050102010706020507" pitchFamily="18" charset="2"/>
              <a:buChar char=""/>
            </a:pPr>
            <a:r>
              <a:rPr lang="en-US">
                <a:effectLst/>
                <a:latin typeface="Calibri"/>
                <a:cs typeface="Calibri"/>
              </a:rPr>
              <a:t>Our database is only accounting for a single hotel, and we </a:t>
            </a:r>
            <a:r>
              <a:rPr lang="en-US">
                <a:solidFill>
                  <a:srgbClr val="92D050"/>
                </a:solidFill>
                <a:effectLst/>
                <a:latin typeface="Calibri"/>
                <a:cs typeface="Calibri"/>
              </a:rPr>
              <a:t>simplified </a:t>
            </a:r>
            <a:r>
              <a:rPr lang="en-US">
                <a:effectLst/>
                <a:latin typeface="Calibri"/>
                <a:cs typeface="Calibri"/>
              </a:rPr>
              <a:t>some tables such as only one car and one service per customer</a:t>
            </a:r>
          </a:p>
        </p:txBody>
      </p:sp>
      <p:pic>
        <p:nvPicPr>
          <p:cNvPr id="6" name="Picture 5" descr="Exchanging ideas in the boardroom">
            <a:extLst>
              <a:ext uri="{FF2B5EF4-FFF2-40B4-BE49-F238E27FC236}">
                <a16:creationId xmlns:a16="http://schemas.microsoft.com/office/drawing/2014/main" id="{8C2BF1B6-5368-4A4B-1EDF-F3330B40387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18798" y="2202605"/>
            <a:ext cx="3325472" cy="2219688"/>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7" name="Minus Sign 6">
            <a:extLst>
              <a:ext uri="{FF2B5EF4-FFF2-40B4-BE49-F238E27FC236}">
                <a16:creationId xmlns:a16="http://schemas.microsoft.com/office/drawing/2014/main" id="{CD17CAFA-0E1A-1CED-B687-8D667B6BF667}"/>
              </a:ext>
            </a:extLst>
          </p:cNvPr>
          <p:cNvSpPr/>
          <p:nvPr/>
        </p:nvSpPr>
        <p:spPr>
          <a:xfrm>
            <a:off x="8618798" y="1979960"/>
            <a:ext cx="3424397" cy="55233"/>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Minus Sign 7">
            <a:extLst>
              <a:ext uri="{FF2B5EF4-FFF2-40B4-BE49-F238E27FC236}">
                <a16:creationId xmlns:a16="http://schemas.microsoft.com/office/drawing/2014/main" id="{3A720A3C-04E3-94F6-DEA5-BB8DBC95F34B}"/>
              </a:ext>
            </a:extLst>
          </p:cNvPr>
          <p:cNvSpPr/>
          <p:nvPr/>
        </p:nvSpPr>
        <p:spPr>
          <a:xfrm>
            <a:off x="8618798" y="4655395"/>
            <a:ext cx="3424397" cy="55233"/>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8978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BBD3ED2-B0E6-45A2-ABD5-ECF31BC37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2D2D1E8-4ABF-4B6B-B39D-40B080B61E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160" y="0"/>
            <a:ext cx="9369421" cy="6857999"/>
          </a:xfrm>
          <a:prstGeom prst="rect">
            <a:avLst/>
          </a:prstGeom>
          <a:gradFill flip="none" rotWithShape="1">
            <a:gsLst>
              <a:gs pos="10000">
                <a:schemeClr val="bg2">
                  <a:lumMod val="60000"/>
                  <a:lumOff val="40000"/>
                  <a:alpha val="40000"/>
                </a:schemeClr>
              </a:gs>
              <a:gs pos="70000">
                <a:schemeClr val="bg2">
                  <a:alpha val="0"/>
                </a:schemeClr>
              </a:gs>
              <a:gs pos="0">
                <a:schemeClr val="bg2">
                  <a:lumMod val="40000"/>
                  <a:lumOff val="60000"/>
                  <a:alpha val="5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BC7AB4B5-66A5-48D1-BD88-C60A16ED97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88489" cy="6858002"/>
          </a:xfrm>
          <a:custGeom>
            <a:avLst/>
            <a:gdLst>
              <a:gd name="connsiteX0" fmla="*/ 0 w 6088489"/>
              <a:gd name="connsiteY0" fmla="*/ 0 h 6858002"/>
              <a:gd name="connsiteX1" fmla="*/ 3563332 w 6088489"/>
              <a:gd name="connsiteY1" fmla="*/ 0 h 6858002"/>
              <a:gd name="connsiteX2" fmla="*/ 3563332 w 6088489"/>
              <a:gd name="connsiteY2" fmla="*/ 3 h 6858002"/>
              <a:gd name="connsiteX3" fmla="*/ 5842099 w 6088489"/>
              <a:gd name="connsiteY3" fmla="*/ 3 h 6858002"/>
              <a:gd name="connsiteX4" fmla="*/ 5842099 w 6088489"/>
              <a:gd name="connsiteY4" fmla="*/ 4 h 6858002"/>
              <a:gd name="connsiteX5" fmla="*/ 5835346 w 6088489"/>
              <a:gd name="connsiteY5" fmla="*/ 4 h 6858002"/>
              <a:gd name="connsiteX6" fmla="*/ 5841229 w 6088489"/>
              <a:gd name="connsiteY6" fmla="*/ 40466 h 6858002"/>
              <a:gd name="connsiteX7" fmla="*/ 5858543 w 6088489"/>
              <a:gd name="connsiteY7" fmla="*/ 159110 h 6858002"/>
              <a:gd name="connsiteX8" fmla="*/ 5870645 w 6088489"/>
              <a:gd name="connsiteY8" fmla="*/ 245521 h 6858002"/>
              <a:gd name="connsiteX9" fmla="*/ 5883420 w 6088489"/>
              <a:gd name="connsiteY9" fmla="*/ 348391 h 6858002"/>
              <a:gd name="connsiteX10" fmla="*/ 5898716 w 6088489"/>
              <a:gd name="connsiteY10" fmla="*/ 470463 h 6858002"/>
              <a:gd name="connsiteX11" fmla="*/ 5914853 w 6088489"/>
              <a:gd name="connsiteY11" fmla="*/ 605566 h 6858002"/>
              <a:gd name="connsiteX12" fmla="*/ 5931830 w 6088489"/>
              <a:gd name="connsiteY12" fmla="*/ 757813 h 6858002"/>
              <a:gd name="connsiteX13" fmla="*/ 5949815 w 6088489"/>
              <a:gd name="connsiteY13" fmla="*/ 923777 h 6858002"/>
              <a:gd name="connsiteX14" fmla="*/ 5967801 w 6088489"/>
              <a:gd name="connsiteY14" fmla="*/ 1104142 h 6858002"/>
              <a:gd name="connsiteX15" fmla="*/ 5986122 w 6088489"/>
              <a:gd name="connsiteY15" fmla="*/ 1296166 h 6858002"/>
              <a:gd name="connsiteX16" fmla="*/ 6003099 w 6088489"/>
              <a:gd name="connsiteY16" fmla="*/ 1503278 h 6858002"/>
              <a:gd name="connsiteX17" fmla="*/ 6019404 w 6088489"/>
              <a:gd name="connsiteY17" fmla="*/ 1719991 h 6858002"/>
              <a:gd name="connsiteX18" fmla="*/ 6034196 w 6088489"/>
              <a:gd name="connsiteY18" fmla="*/ 1949048 h 6858002"/>
              <a:gd name="connsiteX19" fmla="*/ 6048315 w 6088489"/>
              <a:gd name="connsiteY19" fmla="*/ 2187706 h 6858002"/>
              <a:gd name="connsiteX20" fmla="*/ 6061595 w 6088489"/>
              <a:gd name="connsiteY20" fmla="*/ 2436652 h 6858002"/>
              <a:gd name="connsiteX21" fmla="*/ 6066301 w 6088489"/>
              <a:gd name="connsiteY21" fmla="*/ 2564211 h 6858002"/>
              <a:gd name="connsiteX22" fmla="*/ 6071512 w 6088489"/>
              <a:gd name="connsiteY22" fmla="*/ 2694512 h 6858002"/>
              <a:gd name="connsiteX23" fmla="*/ 6076386 w 6088489"/>
              <a:gd name="connsiteY23" fmla="*/ 2826871 h 6858002"/>
              <a:gd name="connsiteX24" fmla="*/ 6079580 w 6088489"/>
              <a:gd name="connsiteY24" fmla="*/ 2959917 h 6858002"/>
              <a:gd name="connsiteX25" fmla="*/ 6082438 w 6088489"/>
              <a:gd name="connsiteY25" fmla="*/ 3095705 h 6858002"/>
              <a:gd name="connsiteX26" fmla="*/ 6085463 w 6088489"/>
              <a:gd name="connsiteY26" fmla="*/ 3232865 h 6858002"/>
              <a:gd name="connsiteX27" fmla="*/ 6087480 w 6088489"/>
              <a:gd name="connsiteY27" fmla="*/ 3372768 h 6858002"/>
              <a:gd name="connsiteX28" fmla="*/ 6087480 w 6088489"/>
              <a:gd name="connsiteY28" fmla="*/ 3514043 h 6858002"/>
              <a:gd name="connsiteX29" fmla="*/ 6088489 w 6088489"/>
              <a:gd name="connsiteY29" fmla="*/ 3656689 h 6858002"/>
              <a:gd name="connsiteX30" fmla="*/ 6087480 w 6088489"/>
              <a:gd name="connsiteY30" fmla="*/ 3800707 h 6858002"/>
              <a:gd name="connsiteX31" fmla="*/ 6085463 w 6088489"/>
              <a:gd name="connsiteY31" fmla="*/ 3946783 h 6858002"/>
              <a:gd name="connsiteX32" fmla="*/ 6083614 w 6088489"/>
              <a:gd name="connsiteY32" fmla="*/ 4092858 h 6858002"/>
              <a:gd name="connsiteX33" fmla="*/ 6079580 w 6088489"/>
              <a:gd name="connsiteY33" fmla="*/ 4240991 h 6858002"/>
              <a:gd name="connsiteX34" fmla="*/ 6075378 w 6088489"/>
              <a:gd name="connsiteY34" fmla="*/ 4390495 h 6858002"/>
              <a:gd name="connsiteX35" fmla="*/ 6070503 w 6088489"/>
              <a:gd name="connsiteY35" fmla="*/ 4540000 h 6858002"/>
              <a:gd name="connsiteX36" fmla="*/ 6063612 w 6088489"/>
              <a:gd name="connsiteY36" fmla="*/ 4690876 h 6858002"/>
              <a:gd name="connsiteX37" fmla="*/ 6055375 w 6088489"/>
              <a:gd name="connsiteY37" fmla="*/ 4843123 h 6858002"/>
              <a:gd name="connsiteX38" fmla="*/ 6047475 w 6088489"/>
              <a:gd name="connsiteY38" fmla="*/ 4996057 h 6858002"/>
              <a:gd name="connsiteX39" fmla="*/ 6037390 w 6088489"/>
              <a:gd name="connsiteY39" fmla="*/ 5148990 h 6858002"/>
              <a:gd name="connsiteX40" fmla="*/ 6025287 w 6088489"/>
              <a:gd name="connsiteY40" fmla="*/ 5303981 h 6858002"/>
              <a:gd name="connsiteX41" fmla="*/ 6013185 w 6088489"/>
              <a:gd name="connsiteY41" fmla="*/ 5456914 h 6858002"/>
              <a:gd name="connsiteX42" fmla="*/ 5999233 w 6088489"/>
              <a:gd name="connsiteY42" fmla="*/ 5612591 h 6858002"/>
              <a:gd name="connsiteX43" fmla="*/ 5983937 w 6088489"/>
              <a:gd name="connsiteY43" fmla="*/ 5768953 h 6858002"/>
              <a:gd name="connsiteX44" fmla="*/ 5967801 w 6088489"/>
              <a:gd name="connsiteY44" fmla="*/ 5923258 h 6858002"/>
              <a:gd name="connsiteX45" fmla="*/ 5948975 w 6088489"/>
              <a:gd name="connsiteY45" fmla="*/ 6079621 h 6858002"/>
              <a:gd name="connsiteX46" fmla="*/ 5928804 w 6088489"/>
              <a:gd name="connsiteY46" fmla="*/ 6235297 h 6858002"/>
              <a:gd name="connsiteX47" fmla="*/ 5908801 w 6088489"/>
              <a:gd name="connsiteY47" fmla="*/ 6391660 h 6858002"/>
              <a:gd name="connsiteX48" fmla="*/ 5885437 w 6088489"/>
              <a:gd name="connsiteY48" fmla="*/ 6547336 h 6858002"/>
              <a:gd name="connsiteX49" fmla="*/ 5861568 w 6088489"/>
              <a:gd name="connsiteY49" fmla="*/ 6702327 h 6858002"/>
              <a:gd name="connsiteX50" fmla="*/ 5836524 w 6088489"/>
              <a:gd name="connsiteY50" fmla="*/ 6858002 h 6858002"/>
              <a:gd name="connsiteX51" fmla="*/ 3563332 w 6088489"/>
              <a:gd name="connsiteY51" fmla="*/ 6858002 h 6858002"/>
              <a:gd name="connsiteX52" fmla="*/ 1223490 w 6088489"/>
              <a:gd name="connsiteY52" fmla="*/ 6858002 h 6858002"/>
              <a:gd name="connsiteX53" fmla="*/ 0 w 6088489"/>
              <a:gd name="connsiteY53"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6088489" h="6858002">
                <a:moveTo>
                  <a:pt x="0" y="0"/>
                </a:moveTo>
                <a:lnTo>
                  <a:pt x="3563332" y="0"/>
                </a:lnTo>
                <a:lnTo>
                  <a:pt x="3563332" y="3"/>
                </a:lnTo>
                <a:lnTo>
                  <a:pt x="5842099" y="3"/>
                </a:lnTo>
                <a:lnTo>
                  <a:pt x="5842099" y="4"/>
                </a:lnTo>
                <a:lnTo>
                  <a:pt x="5835346" y="4"/>
                </a:lnTo>
                <a:lnTo>
                  <a:pt x="5841229" y="40466"/>
                </a:lnTo>
                <a:lnTo>
                  <a:pt x="5858543" y="159110"/>
                </a:lnTo>
                <a:lnTo>
                  <a:pt x="5870645" y="245521"/>
                </a:lnTo>
                <a:lnTo>
                  <a:pt x="5883420" y="348391"/>
                </a:lnTo>
                <a:lnTo>
                  <a:pt x="5898716" y="470463"/>
                </a:lnTo>
                <a:lnTo>
                  <a:pt x="5914853" y="605566"/>
                </a:lnTo>
                <a:lnTo>
                  <a:pt x="5931830" y="757813"/>
                </a:lnTo>
                <a:lnTo>
                  <a:pt x="5949815" y="923777"/>
                </a:lnTo>
                <a:lnTo>
                  <a:pt x="5967801" y="1104142"/>
                </a:lnTo>
                <a:lnTo>
                  <a:pt x="5986122" y="1296166"/>
                </a:lnTo>
                <a:lnTo>
                  <a:pt x="6003099" y="1503278"/>
                </a:lnTo>
                <a:lnTo>
                  <a:pt x="6019404" y="1719991"/>
                </a:lnTo>
                <a:lnTo>
                  <a:pt x="6034196" y="1949048"/>
                </a:lnTo>
                <a:lnTo>
                  <a:pt x="6048315" y="2187706"/>
                </a:lnTo>
                <a:lnTo>
                  <a:pt x="6061595" y="2436652"/>
                </a:lnTo>
                <a:lnTo>
                  <a:pt x="6066301" y="2564211"/>
                </a:lnTo>
                <a:lnTo>
                  <a:pt x="6071512" y="2694512"/>
                </a:lnTo>
                <a:lnTo>
                  <a:pt x="6076386" y="2826871"/>
                </a:lnTo>
                <a:lnTo>
                  <a:pt x="6079580" y="2959917"/>
                </a:lnTo>
                <a:lnTo>
                  <a:pt x="6082438" y="3095705"/>
                </a:lnTo>
                <a:lnTo>
                  <a:pt x="6085463" y="3232865"/>
                </a:lnTo>
                <a:lnTo>
                  <a:pt x="6087480" y="3372768"/>
                </a:lnTo>
                <a:lnTo>
                  <a:pt x="6087480" y="3514043"/>
                </a:lnTo>
                <a:lnTo>
                  <a:pt x="6088489" y="3656689"/>
                </a:lnTo>
                <a:lnTo>
                  <a:pt x="6087480" y="3800707"/>
                </a:lnTo>
                <a:lnTo>
                  <a:pt x="6085463" y="3946783"/>
                </a:lnTo>
                <a:lnTo>
                  <a:pt x="6083614" y="4092858"/>
                </a:lnTo>
                <a:lnTo>
                  <a:pt x="6079580" y="4240991"/>
                </a:lnTo>
                <a:lnTo>
                  <a:pt x="6075378" y="4390495"/>
                </a:lnTo>
                <a:lnTo>
                  <a:pt x="6070503" y="4540000"/>
                </a:lnTo>
                <a:lnTo>
                  <a:pt x="6063612" y="4690876"/>
                </a:lnTo>
                <a:lnTo>
                  <a:pt x="6055375" y="4843123"/>
                </a:lnTo>
                <a:lnTo>
                  <a:pt x="6047475" y="4996057"/>
                </a:lnTo>
                <a:lnTo>
                  <a:pt x="6037390" y="5148990"/>
                </a:lnTo>
                <a:lnTo>
                  <a:pt x="6025287" y="5303981"/>
                </a:lnTo>
                <a:lnTo>
                  <a:pt x="6013185" y="5456914"/>
                </a:lnTo>
                <a:lnTo>
                  <a:pt x="5999233" y="5612591"/>
                </a:lnTo>
                <a:lnTo>
                  <a:pt x="5983937" y="5768953"/>
                </a:lnTo>
                <a:lnTo>
                  <a:pt x="5967801" y="5923258"/>
                </a:lnTo>
                <a:lnTo>
                  <a:pt x="5948975" y="6079621"/>
                </a:lnTo>
                <a:lnTo>
                  <a:pt x="5928804" y="6235297"/>
                </a:lnTo>
                <a:lnTo>
                  <a:pt x="5908801" y="6391660"/>
                </a:lnTo>
                <a:lnTo>
                  <a:pt x="5885437" y="6547336"/>
                </a:lnTo>
                <a:lnTo>
                  <a:pt x="5861568" y="6702327"/>
                </a:lnTo>
                <a:lnTo>
                  <a:pt x="5836524" y="6858002"/>
                </a:lnTo>
                <a:lnTo>
                  <a:pt x="3563332" y="6858002"/>
                </a:lnTo>
                <a:lnTo>
                  <a:pt x="1223490" y="6858002"/>
                </a:lnTo>
                <a:lnTo>
                  <a:pt x="0" y="6858002"/>
                </a:lnTo>
                <a:close/>
              </a:path>
            </a:pathLst>
          </a:custGeom>
          <a:ln w="44450">
            <a:gradFill>
              <a:gsLst>
                <a:gs pos="5000">
                  <a:schemeClr val="bg2">
                    <a:alpha val="65000"/>
                  </a:schemeClr>
                </a:gs>
                <a:gs pos="98000">
                  <a:schemeClr val="bg2">
                    <a:lumMod val="75000"/>
                    <a:alpha val="55000"/>
                  </a:schemeClr>
                </a:gs>
              </a:gsLst>
              <a:lin ang="5400000" scaled="1"/>
            </a:gradFill>
          </a:ln>
          <a:effectLst>
            <a:outerShdw blurRad="50800" dist="25400" algn="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91F032-51AA-9124-9FAC-994B6B89C102}"/>
              </a:ext>
            </a:extLst>
          </p:cNvPr>
          <p:cNvSpPr>
            <a:spLocks noGrp="1"/>
          </p:cNvSpPr>
          <p:nvPr>
            <p:ph type="title"/>
          </p:nvPr>
        </p:nvSpPr>
        <p:spPr>
          <a:xfrm>
            <a:off x="962022" y="643467"/>
            <a:ext cx="4340023" cy="5571064"/>
          </a:xfrm>
        </p:spPr>
        <p:txBody>
          <a:bodyPr anchor="ctr">
            <a:normAutofit/>
          </a:bodyPr>
          <a:lstStyle/>
          <a:p>
            <a:r>
              <a:rPr lang="en-US" sz="4400">
                <a:effectLst>
                  <a:glow rad="38100">
                    <a:prstClr val="black">
                      <a:lumMod val="65000"/>
                      <a:lumOff val="35000"/>
                      <a:alpha val="40000"/>
                    </a:prstClr>
                  </a:glow>
                  <a:outerShdw blurRad="28575" dist="38100" dir="14040000" algn="tl" rotWithShape="0">
                    <a:srgbClr val="000000">
                      <a:alpha val="25000"/>
                    </a:srgbClr>
                  </a:outerShdw>
                </a:effectLst>
              </a:rPr>
              <a:t>agenda</a:t>
            </a:r>
            <a:endParaRPr lang="en-US" sz="4400"/>
          </a:p>
        </p:txBody>
      </p:sp>
      <p:sp>
        <p:nvSpPr>
          <p:cNvPr id="3" name="Content Placeholder 2">
            <a:extLst>
              <a:ext uri="{FF2B5EF4-FFF2-40B4-BE49-F238E27FC236}">
                <a16:creationId xmlns:a16="http://schemas.microsoft.com/office/drawing/2014/main" id="{7A1DBD8D-58BE-E839-3FEC-5CF14DF2C095}"/>
              </a:ext>
            </a:extLst>
          </p:cNvPr>
          <p:cNvSpPr>
            <a:spLocks noGrp="1"/>
          </p:cNvSpPr>
          <p:nvPr>
            <p:ph idx="1"/>
          </p:nvPr>
        </p:nvSpPr>
        <p:spPr>
          <a:xfrm>
            <a:off x="6638161" y="479344"/>
            <a:ext cx="6045480" cy="6696479"/>
          </a:xfrm>
        </p:spPr>
        <p:txBody>
          <a:bodyPr>
            <a:normAutofit/>
          </a:bodyPr>
          <a:lstStyle/>
          <a:p>
            <a:r>
              <a:rPr lang="en-US">
                <a:effectLst>
                  <a:glow rad="38100">
                    <a:prstClr val="black">
                      <a:lumMod val="50000"/>
                      <a:lumOff val="50000"/>
                      <a:alpha val="20000"/>
                    </a:prstClr>
                  </a:glow>
                  <a:outerShdw blurRad="44450" dist="12700" dir="13860000" algn="tl" rotWithShape="0">
                    <a:srgbClr val="000000">
                      <a:alpha val="20000"/>
                    </a:srgbClr>
                  </a:outerShdw>
                </a:effectLst>
                <a:latin typeface="Calibri" panose="020F0502020204030204" pitchFamily="34" charset="0"/>
                <a:ea typeface="Calibri" panose="020F0502020204030204" pitchFamily="34" charset="0"/>
                <a:cs typeface="Calibri" panose="020F0502020204030204" pitchFamily="34" charset="0"/>
              </a:rPr>
              <a:t>Overview</a:t>
            </a:r>
          </a:p>
          <a:p>
            <a:r>
              <a:rPr lang="en-US">
                <a:effectLst>
                  <a:glow rad="38100">
                    <a:prstClr val="black">
                      <a:lumMod val="50000"/>
                      <a:lumOff val="50000"/>
                      <a:alpha val="20000"/>
                    </a:prstClr>
                  </a:glow>
                  <a:outerShdw blurRad="44450" dist="12700" dir="13860000" algn="tl" rotWithShape="0">
                    <a:srgbClr val="000000">
                      <a:alpha val="20000"/>
                    </a:srgbClr>
                  </a:outerShdw>
                </a:effectLst>
                <a:latin typeface="Calibri" panose="020F0502020204030204" pitchFamily="34" charset="0"/>
                <a:ea typeface="Calibri" panose="020F0502020204030204" pitchFamily="34" charset="0"/>
                <a:cs typeface="Calibri" panose="020F0502020204030204" pitchFamily="34" charset="0"/>
              </a:rPr>
              <a:t>The er diagram</a:t>
            </a:r>
          </a:p>
          <a:p>
            <a:r>
              <a:rPr lang="en-US">
                <a:effectLst>
                  <a:glow rad="38100">
                    <a:prstClr val="black">
                      <a:lumMod val="50000"/>
                      <a:lumOff val="50000"/>
                      <a:alpha val="20000"/>
                    </a:prstClr>
                  </a:glow>
                  <a:outerShdw blurRad="44450" dist="12700" dir="13860000" algn="tl" rotWithShape="0">
                    <a:srgbClr val="000000">
                      <a:alpha val="20000"/>
                    </a:srgbClr>
                  </a:outerShdw>
                </a:effectLst>
                <a:latin typeface="Calibri" panose="020F0502020204030204" pitchFamily="34" charset="0"/>
                <a:ea typeface="Calibri" panose="020F0502020204030204" pitchFamily="34" charset="0"/>
                <a:cs typeface="Calibri" panose="020F0502020204030204" pitchFamily="34" charset="0"/>
              </a:rPr>
              <a:t>Relational schema</a:t>
            </a:r>
          </a:p>
          <a:p>
            <a:r>
              <a:rPr lang="en-US">
                <a:effectLst>
                  <a:glow rad="38100">
                    <a:prstClr val="black">
                      <a:lumMod val="50000"/>
                      <a:lumOff val="50000"/>
                      <a:alpha val="20000"/>
                    </a:prstClr>
                  </a:glow>
                  <a:outerShdw blurRad="44450" dist="12700" dir="13860000" algn="tl" rotWithShape="0">
                    <a:srgbClr val="000000">
                      <a:alpha val="20000"/>
                    </a:srgbClr>
                  </a:outerShdw>
                </a:effectLst>
                <a:latin typeface="Calibri" panose="020F0502020204030204" pitchFamily="34" charset="0"/>
                <a:ea typeface="Calibri" panose="020F0502020204030204" pitchFamily="34" charset="0"/>
                <a:cs typeface="Calibri" panose="020F0502020204030204" pitchFamily="34" charset="0"/>
              </a:rPr>
              <a:t>The data</a:t>
            </a:r>
          </a:p>
          <a:p>
            <a:r>
              <a:rPr lang="en-US">
                <a:effectLst>
                  <a:glow rad="38100">
                    <a:prstClr val="black">
                      <a:lumMod val="50000"/>
                      <a:lumOff val="50000"/>
                      <a:alpha val="20000"/>
                    </a:prstClr>
                  </a:glow>
                  <a:outerShdw blurRad="44450" dist="12700" dir="13860000" algn="tl" rotWithShape="0">
                    <a:srgbClr val="000000">
                      <a:alpha val="20000"/>
                    </a:srgbClr>
                  </a:outerShdw>
                </a:effectLst>
                <a:latin typeface="Calibri" panose="020F0502020204030204" pitchFamily="34" charset="0"/>
                <a:ea typeface="Calibri" panose="020F0502020204030204" pitchFamily="34" charset="0"/>
                <a:cs typeface="Calibri" panose="020F0502020204030204" pitchFamily="34" charset="0"/>
              </a:rPr>
              <a:t>The queries</a:t>
            </a:r>
          </a:p>
          <a:p>
            <a:r>
              <a:rPr lang="en-US">
                <a:effectLst>
                  <a:glow rad="38100">
                    <a:prstClr val="black">
                      <a:lumMod val="50000"/>
                      <a:lumOff val="50000"/>
                      <a:alpha val="20000"/>
                    </a:prstClr>
                  </a:glow>
                  <a:outerShdw blurRad="44450" dist="12700" dir="13860000" algn="tl" rotWithShape="0">
                    <a:srgbClr val="000000">
                      <a:alpha val="20000"/>
                    </a:srgbClr>
                  </a:outerShdw>
                </a:effectLst>
                <a:latin typeface="Calibri" panose="020F0502020204030204" pitchFamily="34" charset="0"/>
                <a:ea typeface="Calibri" panose="020F0502020204030204" pitchFamily="34" charset="0"/>
                <a:cs typeface="Calibri" panose="020F0502020204030204" pitchFamily="34" charset="0"/>
              </a:rPr>
              <a:t>The results</a:t>
            </a:r>
          </a:p>
          <a:p>
            <a:r>
              <a:rPr lang="en-US">
                <a:effectLst>
                  <a:glow rad="38100">
                    <a:prstClr val="black">
                      <a:lumMod val="50000"/>
                      <a:lumOff val="50000"/>
                      <a:alpha val="20000"/>
                    </a:prstClr>
                  </a:glow>
                  <a:outerShdw blurRad="44450" dist="12700" dir="13860000" algn="tl" rotWithShape="0">
                    <a:srgbClr val="000000">
                      <a:alpha val="20000"/>
                    </a:srgbClr>
                  </a:outerShdw>
                </a:effectLst>
                <a:latin typeface="Calibri" panose="020F0502020204030204" pitchFamily="34" charset="0"/>
                <a:ea typeface="Calibri" panose="020F0502020204030204" pitchFamily="34" charset="0"/>
                <a:cs typeface="Calibri" panose="020F0502020204030204" pitchFamily="34" charset="0"/>
              </a:rPr>
              <a:t>Visualization</a:t>
            </a:r>
          </a:p>
          <a:p>
            <a:r>
              <a:rPr lang="en-US">
                <a:effectLst>
                  <a:glow rad="38100">
                    <a:prstClr val="black">
                      <a:lumMod val="50000"/>
                      <a:lumOff val="50000"/>
                      <a:alpha val="20000"/>
                    </a:prstClr>
                  </a:glow>
                  <a:outerShdw blurRad="44450" dist="12700" dir="13860000" algn="tl" rotWithShape="0">
                    <a:srgbClr val="000000">
                      <a:alpha val="20000"/>
                    </a:srgbClr>
                  </a:outerShdw>
                </a:effectLst>
                <a:latin typeface="Calibri" panose="020F0502020204030204" pitchFamily="34" charset="0"/>
                <a:ea typeface="Calibri" panose="020F0502020204030204" pitchFamily="34" charset="0"/>
                <a:cs typeface="Calibri" panose="020F0502020204030204" pitchFamily="34" charset="0"/>
              </a:rPr>
              <a:t>conclusion</a:t>
            </a:r>
          </a:p>
          <a:p>
            <a:endParaRPr lang="en-US">
              <a:effectLst>
                <a:glow rad="38100">
                  <a:prstClr val="black">
                    <a:lumMod val="50000"/>
                    <a:lumOff val="50000"/>
                    <a:alpha val="20000"/>
                  </a:prstClr>
                </a:glow>
                <a:outerShdw blurRad="44450" dist="12700" dir="13860000" algn="tl" rotWithShape="0">
                  <a:srgbClr val="000000">
                    <a:alpha val="20000"/>
                  </a:srgbClr>
                </a:outerShdw>
              </a:effectLst>
            </a:endParaRPr>
          </a:p>
        </p:txBody>
      </p:sp>
    </p:spTree>
    <p:extLst>
      <p:ext uri="{BB962C8B-B14F-4D97-AF65-F5344CB8AC3E}">
        <p14:creationId xmlns:p14="http://schemas.microsoft.com/office/powerpoint/2010/main" val="1824565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building with a sign on it&#10;&#10;Description automatically generated with low confidence">
            <a:extLst>
              <a:ext uri="{FF2B5EF4-FFF2-40B4-BE49-F238E27FC236}">
                <a16:creationId xmlns:a16="http://schemas.microsoft.com/office/drawing/2014/main" id="{4CBAB968-DB23-43F7-9116-1B73B67D1C7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5092" t="6592" r="-169" b="-2934"/>
          <a:stretch/>
        </p:blipFill>
        <p:spPr>
          <a:xfrm>
            <a:off x="9242328" y="2738861"/>
            <a:ext cx="2951138" cy="4119105"/>
          </a:xfrm>
          <a:prstGeom prst="rect">
            <a:avLst/>
          </a:prstGeom>
          <a:ln>
            <a:noFill/>
          </a:ln>
          <a:effectLst>
            <a:softEdge rad="112500"/>
          </a:effectLst>
        </p:spPr>
      </p:pic>
      <p:sp>
        <p:nvSpPr>
          <p:cNvPr id="2" name="Title 1">
            <a:extLst>
              <a:ext uri="{FF2B5EF4-FFF2-40B4-BE49-F238E27FC236}">
                <a16:creationId xmlns:a16="http://schemas.microsoft.com/office/drawing/2014/main" id="{9BBE4FA7-F92C-D6DC-EA16-985D29E45DE3}"/>
              </a:ext>
            </a:extLst>
          </p:cNvPr>
          <p:cNvSpPr>
            <a:spLocks noGrp="1"/>
          </p:cNvSpPr>
          <p:nvPr>
            <p:ph type="title"/>
          </p:nvPr>
        </p:nvSpPr>
        <p:spPr>
          <a:xfrm>
            <a:off x="249686" y="150599"/>
            <a:ext cx="9905998" cy="916201"/>
          </a:xfrm>
        </p:spPr>
        <p:txBody>
          <a:bodyPr vert="horz" lIns="91440" tIns="45720" rIns="91440" bIns="45720" rtlCol="0" anchor="ctr">
            <a:normAutofit/>
          </a:bodyPr>
          <a:lstStyle/>
          <a:p>
            <a:r>
              <a:rPr lang="en-US" b="1">
                <a:gradFill flip="none" rotWithShape="1">
                  <a:gsLst>
                    <a:gs pos="0">
                      <a:sysClr val="window" lastClr="FFFFFF"/>
                    </a:gs>
                    <a:gs pos="100000">
                      <a:sysClr val="window" lastClr="FFFFFF">
                        <a:lumMod val="65000"/>
                      </a:sysClr>
                    </a:gs>
                  </a:gsLst>
                  <a:lin ang="5580000" scaled="0"/>
                  <a:tileRect/>
                </a:gradFill>
                <a:effectLst>
                  <a:glow rad="38100">
                    <a:sysClr val="windowText" lastClr="000000">
                      <a:lumMod val="65000"/>
                      <a:lumOff val="35000"/>
                      <a:alpha val="40000"/>
                    </a:sysClr>
                  </a:glow>
                  <a:outerShdw blurRad="28575" dist="38100" dir="14040000" algn="tl" rotWithShape="0">
                    <a:srgbClr val="000000">
                      <a:alpha val="25000"/>
                    </a:srgbClr>
                  </a:outerShdw>
                </a:effectLst>
                <a:latin typeface="Century Gothic" panose="020B0502020202020204"/>
                <a:ea typeface="+mj-lt"/>
                <a:cs typeface="+mj-lt"/>
              </a:rPr>
              <a:t> Overview</a:t>
            </a:r>
          </a:p>
        </p:txBody>
      </p:sp>
      <p:sp>
        <p:nvSpPr>
          <p:cNvPr id="3" name="Content Placeholder 2">
            <a:extLst>
              <a:ext uri="{FF2B5EF4-FFF2-40B4-BE49-F238E27FC236}">
                <a16:creationId xmlns:a16="http://schemas.microsoft.com/office/drawing/2014/main" id="{FB28194D-0CC6-D269-411A-472366B8BEF1}"/>
              </a:ext>
            </a:extLst>
          </p:cNvPr>
          <p:cNvSpPr>
            <a:spLocks noGrp="1"/>
          </p:cNvSpPr>
          <p:nvPr>
            <p:ph idx="1"/>
          </p:nvPr>
        </p:nvSpPr>
        <p:spPr>
          <a:xfrm>
            <a:off x="370703" y="1755406"/>
            <a:ext cx="8228767" cy="4090351"/>
          </a:xfrm>
          <a:noFill/>
        </p:spPr>
        <p:txBody>
          <a:bodyPr wrap="square">
            <a:spAutoFit/>
          </a:bodyPr>
          <a:lstStyle/>
          <a:p>
            <a:pPr marL="342900" indent="-342900" defTabSz="914400">
              <a:buFont typeface="Symbol" panose="05050102010706020507" pitchFamily="18" charset="2"/>
              <a:buChar char=""/>
            </a:pPr>
            <a:r>
              <a:rPr lang="en-US" sz="1800">
                <a:effectLst/>
                <a:latin typeface="Calibri"/>
                <a:ea typeface="Calibri"/>
                <a:cs typeface="Calibri"/>
              </a:rPr>
              <a:t>Given the new challenges and expectations brought-forth by COVID-19 our hotel has decided to implement a new database management system that can help us allocate our resources more effectively</a:t>
            </a:r>
          </a:p>
          <a:p>
            <a:pPr marL="342900" indent="-342900" defTabSz="914400">
              <a:buFont typeface="Symbol" panose="05050102010706020507" pitchFamily="18" charset="2"/>
              <a:buChar char=""/>
            </a:pPr>
            <a:r>
              <a:rPr lang="en-US" sz="1800">
                <a:effectLst/>
                <a:latin typeface="Calibri"/>
                <a:ea typeface="Calibri"/>
                <a:cs typeface="Calibri"/>
              </a:rPr>
              <a:t>The system is expected to improve these aspects of our hotel management by automating certain processes such as the allocation of staff for any given service, allocating parking spots for all customers. This new system will also help us in keeping track of our physical resources such as which rooms are free/occupied, which parking slots are available, which staff member performed which service and so on.</a:t>
            </a:r>
          </a:p>
          <a:p>
            <a:pPr marL="342900" indent="-342900" defTabSz="914400">
              <a:buFont typeface="Symbol" panose="05050102010706020507" pitchFamily="18" charset="2"/>
              <a:buChar char=""/>
            </a:pPr>
            <a:r>
              <a:rPr lang="en-US" sz="1800">
                <a:effectLst/>
                <a:latin typeface="Calibri"/>
                <a:ea typeface="Calibri"/>
                <a:cs typeface="Calibri"/>
              </a:rPr>
              <a:t>Additionally, the system will allow us to keep track of our customer’s experience in our facilities with a rating score answered prior to check-out. </a:t>
            </a:r>
            <a:endParaRPr lang="en-US" sz="1800">
              <a:effectLst/>
              <a:latin typeface="Calibri" panose="020F0502020204030204" pitchFamily="34" charset="0"/>
              <a:ea typeface="Calibri"/>
              <a:cs typeface="Calibri"/>
            </a:endParaRPr>
          </a:p>
          <a:p>
            <a:pPr marL="342900" indent="-342900" defTabSz="914400">
              <a:buFont typeface="Symbol" panose="05050102010706020507" pitchFamily="18" charset="2"/>
              <a:buChar char=""/>
            </a:pPr>
            <a:r>
              <a:rPr lang="en-US" sz="1800">
                <a:effectLst/>
                <a:latin typeface="Calibri"/>
                <a:ea typeface="Calibri"/>
                <a:cs typeface="Calibri"/>
              </a:rPr>
              <a:t>All these new measures will help us better track our strengths and weaknesses and act accordingly on a timelier manner.</a:t>
            </a:r>
          </a:p>
        </p:txBody>
      </p:sp>
    </p:spTree>
    <p:extLst>
      <p:ext uri="{BB962C8B-B14F-4D97-AF65-F5344CB8AC3E}">
        <p14:creationId xmlns:p14="http://schemas.microsoft.com/office/powerpoint/2010/main" val="2355904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610C6763-56E0-458E-940C-2DF6932415A8}"/>
              </a:ext>
            </a:extLst>
          </p:cNvPr>
          <p:cNvSpPr txBox="1">
            <a:spLocks/>
          </p:cNvSpPr>
          <p:nvPr/>
        </p:nvSpPr>
        <p:spPr>
          <a:xfrm>
            <a:off x="643192" y="609600"/>
            <a:ext cx="3643674" cy="19050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fontAlgn="auto">
              <a:spcAft>
                <a:spcPts val="600"/>
              </a:spcAft>
              <a:buClrTx/>
              <a:buSzTx/>
              <a:tabLst/>
              <a:defRPr/>
            </a:pPr>
            <a:r>
              <a:rPr kumimoji="0" lang="en-US" sz="2800" b="1" i="0" u="none" strike="noStrike" spc="0" normalizeH="0" baseline="0" noProof="0">
                <a:solidFill>
                  <a:schemeClr val="accent1"/>
                </a:solidFill>
                <a:uLnTx/>
                <a:uFillTx/>
              </a:rPr>
              <a:t>Entity relationship diagram</a:t>
            </a:r>
            <a:endParaRPr kumimoji="0" lang="en-US" sz="2800" b="0" i="0" u="none" strike="noStrike" spc="0" normalizeH="0" baseline="0" noProof="0">
              <a:solidFill>
                <a:schemeClr val="accent1"/>
              </a:solidFill>
              <a:uLnTx/>
              <a:uFillTx/>
            </a:endParaRPr>
          </a:p>
        </p:txBody>
      </p:sp>
      <p:sp>
        <p:nvSpPr>
          <p:cNvPr id="8" name="TextBox 7">
            <a:extLst>
              <a:ext uri="{FF2B5EF4-FFF2-40B4-BE49-F238E27FC236}">
                <a16:creationId xmlns:a16="http://schemas.microsoft.com/office/drawing/2014/main" id="{C738DE28-CEB3-4949-8AC8-62B8BD0CFC22}"/>
              </a:ext>
            </a:extLst>
          </p:cNvPr>
          <p:cNvSpPr txBox="1"/>
          <p:nvPr/>
        </p:nvSpPr>
        <p:spPr>
          <a:xfrm>
            <a:off x="643192" y="2666999"/>
            <a:ext cx="3643674" cy="3216276"/>
          </a:xfrm>
          <a:prstGeom prst="rect">
            <a:avLst/>
          </a:prstGeom>
        </p:spPr>
        <p:txBody>
          <a:bodyPr vert="horz" lIns="91440" tIns="45720" rIns="91440" bIns="45720" rtlCol="0" anchor="ctr">
            <a:normAutofit/>
          </a:bodyPr>
          <a:lstStyle>
            <a:lvl1pPr marL="342900" indent="-342900">
              <a:spcBef>
                <a:spcPct val="20000"/>
              </a:spcBef>
              <a:spcAft>
                <a:spcPts val="600"/>
              </a:spcAft>
              <a:buClr>
                <a:schemeClr val="tx1"/>
              </a:buClr>
              <a:buSzPct val="100000"/>
              <a:buFont typeface="Symbol" panose="05050102010706020507" pitchFamily="18" charset="2"/>
              <a:buChar char=""/>
              <a:defRPr cap="small">
                <a:effectLst/>
                <a:latin typeface="Calibri" panose="020F0502020204030204" pitchFamily="34" charset="0"/>
              </a:defRPr>
            </a:lvl1pPr>
            <a:lvl2pPr marL="742950" indent="-285750" defTabSz="457200">
              <a:spcBef>
                <a:spcPct val="20000"/>
              </a:spcBef>
              <a:spcAft>
                <a:spcPts val="600"/>
              </a:spcAft>
              <a:buClr>
                <a:schemeClr val="tx1"/>
              </a:buClr>
              <a:buSzPct val="100000"/>
              <a:buFont typeface="Arial"/>
              <a:buChar char="•"/>
              <a:defRPr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defRPr>
            </a:lvl2pPr>
            <a:lvl3pPr marL="1200150" indent="-285750" defTabSz="457200">
              <a:spcBef>
                <a:spcPct val="20000"/>
              </a:spcBef>
              <a:spcAft>
                <a:spcPts val="600"/>
              </a:spcAft>
              <a:buClr>
                <a:schemeClr val="tx1"/>
              </a:buClr>
              <a:buSzPct val="100000"/>
              <a:buFont typeface="Arial"/>
              <a:buChar char="•"/>
              <a:defRPr sz="16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defRPr>
            </a:lvl3pPr>
            <a:lvl4pPr marL="1543050" indent="-171450" defTabSz="457200">
              <a:spcBef>
                <a:spcPct val="20000"/>
              </a:spcBef>
              <a:spcAft>
                <a:spcPts val="600"/>
              </a:spcAft>
              <a:buClr>
                <a:schemeClr val="tx1"/>
              </a:buClr>
              <a:buSzPct val="100000"/>
              <a:buFont typeface="Arial"/>
              <a:buChar char="•"/>
              <a:defRPr sz="14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defRPr>
            </a:lvl4pPr>
            <a:lvl5pPr marL="2000250" indent="-171450" defTabSz="457200">
              <a:spcBef>
                <a:spcPct val="20000"/>
              </a:spcBef>
              <a:spcAft>
                <a:spcPts val="600"/>
              </a:spcAft>
              <a:buClr>
                <a:schemeClr val="tx1"/>
              </a:buClr>
              <a:buSzPct val="100000"/>
              <a:buFont typeface="Arial"/>
              <a:buChar char="•"/>
              <a:defRPr sz="14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defRPr>
            </a:lvl5pPr>
            <a:lvl6pPr marL="2514600" indent="-228600" defTabSz="457200">
              <a:spcBef>
                <a:spcPct val="20000"/>
              </a:spcBef>
              <a:spcAft>
                <a:spcPts val="600"/>
              </a:spcAft>
              <a:buClr>
                <a:schemeClr val="tx1"/>
              </a:buClr>
              <a:buSzPct val="100000"/>
              <a:buFont typeface="Arial"/>
              <a:buChar char="•"/>
              <a:defRPr sz="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defRPr>
            </a:lvl6pPr>
            <a:lvl7pPr marL="2971800" indent="-228600" defTabSz="457200">
              <a:spcBef>
                <a:spcPct val="20000"/>
              </a:spcBef>
              <a:spcAft>
                <a:spcPts val="600"/>
              </a:spcAft>
              <a:buClr>
                <a:schemeClr val="tx1"/>
              </a:buClr>
              <a:buSzPct val="100000"/>
              <a:buFont typeface="Arial"/>
              <a:buChar char="•"/>
              <a:defRPr sz="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defRPr>
            </a:lvl7pPr>
            <a:lvl8pPr marL="3429000" indent="-228600" defTabSz="457200">
              <a:spcBef>
                <a:spcPct val="20000"/>
              </a:spcBef>
              <a:spcAft>
                <a:spcPts val="600"/>
              </a:spcAft>
              <a:buClr>
                <a:schemeClr val="tx1"/>
              </a:buClr>
              <a:buSzPct val="100000"/>
              <a:buFont typeface="Arial"/>
              <a:buChar char="•"/>
              <a:defRPr sz="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defRPr>
            </a:lvl8pPr>
            <a:lvl9pPr marL="3886200" indent="-228600" defTabSz="457200">
              <a:spcBef>
                <a:spcPct val="20000"/>
              </a:spcBef>
              <a:spcAft>
                <a:spcPts val="600"/>
              </a:spcAft>
              <a:buClr>
                <a:schemeClr val="tx1"/>
              </a:buClr>
              <a:buSzPct val="100000"/>
              <a:buFont typeface="Arial"/>
              <a:buChar char="•"/>
              <a:defRPr sz="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defRPr>
            </a:lvl9pPr>
          </a:lstStyle>
          <a:p>
            <a:pPr marL="0" indent="0" defTabSz="457200">
              <a:lnSpc>
                <a:spcPct val="90000"/>
              </a:lnSpc>
              <a:buClr>
                <a:schemeClr val="accent1"/>
              </a:buClr>
              <a:buNone/>
            </a:pPr>
            <a:r>
              <a:rPr lang="en-US">
                <a:effectLst>
                  <a:glow rad="38100">
                    <a:schemeClr val="bg1">
                      <a:lumMod val="50000"/>
                      <a:lumOff val="50000"/>
                      <a:alpha val="20000"/>
                    </a:schemeClr>
                  </a:glow>
                  <a:outerShdw blurRad="44450" dist="12700" dir="13860000" algn="tl" rotWithShape="0">
                    <a:srgbClr val="000000">
                      <a:alpha val="20000"/>
                    </a:srgbClr>
                  </a:outerShdw>
                </a:effectLst>
                <a:ea typeface="Calibri" panose="020F0502020204030204" pitchFamily="34" charset="0"/>
                <a:cs typeface="Calibri" panose="020F0502020204030204" pitchFamily="34" charset="0"/>
              </a:rPr>
              <a:t>Assumptions Made:</a:t>
            </a:r>
          </a:p>
          <a:p>
            <a:pPr defTabSz="457200">
              <a:lnSpc>
                <a:spcPct val="90000"/>
              </a:lnSpc>
              <a:buClr>
                <a:schemeClr val="accent1"/>
              </a:buClr>
              <a:buFont typeface="Arial"/>
              <a:buChar char="•"/>
            </a:pPr>
            <a:r>
              <a:rPr lang="en-US">
                <a:effectLst>
                  <a:glow rad="38100">
                    <a:schemeClr val="bg1">
                      <a:lumMod val="50000"/>
                      <a:lumOff val="50000"/>
                      <a:alpha val="20000"/>
                    </a:schemeClr>
                  </a:glow>
                  <a:outerShdw blurRad="44450" dist="12700" dir="13860000" algn="tl" rotWithShape="0">
                    <a:srgbClr val="000000">
                      <a:alpha val="20000"/>
                    </a:srgbClr>
                  </a:outerShdw>
                </a:effectLst>
                <a:ea typeface="Calibri" panose="020F0502020204030204" pitchFamily="34" charset="0"/>
                <a:cs typeface="Calibri" panose="020F0502020204030204" pitchFamily="34" charset="0"/>
              </a:rPr>
              <a:t>Each customer brings at most one vehicle</a:t>
            </a:r>
          </a:p>
          <a:p>
            <a:pPr defTabSz="457200">
              <a:lnSpc>
                <a:spcPct val="90000"/>
              </a:lnSpc>
              <a:buClr>
                <a:schemeClr val="accent1"/>
              </a:buClr>
              <a:buFont typeface="Arial"/>
              <a:buChar char="•"/>
            </a:pPr>
            <a:r>
              <a:rPr lang="en-US">
                <a:effectLst>
                  <a:glow rad="38100">
                    <a:schemeClr val="bg1">
                      <a:lumMod val="50000"/>
                      <a:lumOff val="50000"/>
                      <a:alpha val="20000"/>
                    </a:schemeClr>
                  </a:glow>
                  <a:outerShdw blurRad="44450" dist="12700" dir="13860000" algn="tl" rotWithShape="0">
                    <a:srgbClr val="000000">
                      <a:alpha val="20000"/>
                    </a:srgbClr>
                  </a:outerShdw>
                </a:effectLst>
                <a:ea typeface="Calibri" panose="020F0502020204030204" pitchFamily="34" charset="0"/>
                <a:cs typeface="Calibri" panose="020F0502020204030204" pitchFamily="34" charset="0"/>
              </a:rPr>
              <a:t>Services are included in the overall booking price, not separately</a:t>
            </a:r>
          </a:p>
          <a:p>
            <a:pPr defTabSz="457200">
              <a:lnSpc>
                <a:spcPct val="90000"/>
              </a:lnSpc>
              <a:buClr>
                <a:schemeClr val="accent1"/>
              </a:buClr>
              <a:buFont typeface="Arial"/>
              <a:buChar char="•"/>
            </a:pPr>
            <a:r>
              <a:rPr lang="en-US">
                <a:effectLst>
                  <a:glow rad="38100">
                    <a:schemeClr val="bg1">
                      <a:lumMod val="50000"/>
                      <a:lumOff val="50000"/>
                      <a:alpha val="20000"/>
                    </a:schemeClr>
                  </a:glow>
                  <a:outerShdw blurRad="44450" dist="12700" dir="13860000" algn="tl" rotWithShape="0">
                    <a:srgbClr val="000000">
                      <a:alpha val="20000"/>
                    </a:srgbClr>
                  </a:outerShdw>
                </a:effectLst>
                <a:ea typeface="Calibri" panose="020F0502020204030204" pitchFamily="34" charset="0"/>
                <a:cs typeface="Calibri" panose="020F0502020204030204" pitchFamily="34" charset="0"/>
              </a:rPr>
              <a:t>Services are firstly requested to the department, and this later assigns a staff member to perform such service</a:t>
            </a:r>
          </a:p>
          <a:p>
            <a:pPr defTabSz="457200">
              <a:lnSpc>
                <a:spcPct val="90000"/>
              </a:lnSpc>
              <a:buClr>
                <a:schemeClr val="accent1"/>
              </a:buClr>
              <a:buFont typeface="Arial"/>
              <a:buChar char="•"/>
            </a:pPr>
            <a:endParaRPr lang="en-US">
              <a:effectLst>
                <a:glow rad="38100">
                  <a:schemeClr val="bg1">
                    <a:lumMod val="50000"/>
                    <a:lumOff val="50000"/>
                    <a:alpha val="20000"/>
                  </a:schemeClr>
                </a:glow>
                <a:outerShdw blurRad="44450" dist="12700" dir="13860000" algn="tl" rotWithShape="0">
                  <a:srgbClr val="000000">
                    <a:alpha val="20000"/>
                  </a:srgbClr>
                </a:outerShdw>
              </a:effectLst>
              <a:latin typeface="+mn-lt"/>
            </a:endParaRPr>
          </a:p>
        </p:txBody>
      </p:sp>
      <p:sp>
        <p:nvSpPr>
          <p:cNvPr id="10" name="Rounded Rectangle 7">
            <a:extLst>
              <a:ext uri="{FF2B5EF4-FFF2-40B4-BE49-F238E27FC236}">
                <a16:creationId xmlns:a16="http://schemas.microsoft.com/office/drawing/2014/main" id="{09A9F4B7-BB71-428C-9233-6923C88BBD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0994" y="620720"/>
            <a:ext cx="6929447" cy="5272133"/>
          </a:xfrm>
          <a:prstGeom prst="roundRect">
            <a:avLst>
              <a:gd name="adj" fmla="val 3812"/>
            </a:avLst>
          </a:prstGeom>
          <a:solidFill>
            <a:srgbClr val="FFFFFF"/>
          </a:solid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Diagram&#10;&#10;Description automatically generated">
            <a:extLst>
              <a:ext uri="{FF2B5EF4-FFF2-40B4-BE49-F238E27FC236}">
                <a16:creationId xmlns:a16="http://schemas.microsoft.com/office/drawing/2014/main" id="{7C882A83-3F03-C00D-B2AC-FD38C43497CB}"/>
              </a:ext>
            </a:extLst>
          </p:cNvPr>
          <p:cNvPicPr>
            <a:picLocks noChangeAspect="1"/>
          </p:cNvPicPr>
          <p:nvPr/>
        </p:nvPicPr>
        <p:blipFill>
          <a:blip r:embed="rId4"/>
          <a:stretch>
            <a:fillRect/>
          </a:stretch>
        </p:blipFill>
        <p:spPr>
          <a:xfrm>
            <a:off x="4730041" y="1727075"/>
            <a:ext cx="6825136" cy="3293883"/>
          </a:xfrm>
          <a:prstGeom prst="rect">
            <a:avLst/>
          </a:prstGeom>
        </p:spPr>
      </p:pic>
    </p:spTree>
    <p:extLst>
      <p:ext uri="{BB962C8B-B14F-4D97-AF65-F5344CB8AC3E}">
        <p14:creationId xmlns:p14="http://schemas.microsoft.com/office/powerpoint/2010/main" val="2158279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AE922B0-C538-45B2-A9A0-ABEE4A4F6FD9}"/>
              </a:ext>
            </a:extLst>
          </p:cNvPr>
          <p:cNvSpPr txBox="1">
            <a:spLocks/>
          </p:cNvSpPr>
          <p:nvPr/>
        </p:nvSpPr>
        <p:spPr>
          <a:xfrm>
            <a:off x="249686" y="182583"/>
            <a:ext cx="9905998" cy="916201"/>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defRPr/>
            </a:pPr>
            <a:r>
              <a:rPr lang="en-US" sz="2800" b="1">
                <a:solidFill>
                  <a:schemeClr val="accent1"/>
                </a:solidFill>
              </a:rPr>
              <a:t>Relational schema Mapping </a:t>
            </a:r>
            <a:endParaRPr lang="en-US" sz="2800" b="1">
              <a:solidFill>
                <a:schemeClr val="accent1"/>
              </a:solidFill>
              <a:effectLst>
                <a:glow rad="38100">
                  <a:prstClr val="black">
                    <a:lumMod val="65000"/>
                    <a:lumOff val="35000"/>
                    <a:alpha val="40000"/>
                  </a:prstClr>
                </a:glow>
                <a:outerShdw blurRad="28575" dist="38100" dir="14040000" algn="tl" rotWithShape="0">
                  <a:srgbClr val="000000">
                    <a:alpha val="25000"/>
                  </a:srgbClr>
                </a:outerShdw>
              </a:effectLst>
            </a:endParaRPr>
          </a:p>
        </p:txBody>
      </p:sp>
      <p:sp>
        <p:nvSpPr>
          <p:cNvPr id="7" name="Content Placeholder 2">
            <a:extLst>
              <a:ext uri="{FF2B5EF4-FFF2-40B4-BE49-F238E27FC236}">
                <a16:creationId xmlns:a16="http://schemas.microsoft.com/office/drawing/2014/main" id="{96679696-6A58-42A3-B1EE-886B6D212BF7}"/>
              </a:ext>
            </a:extLst>
          </p:cNvPr>
          <p:cNvSpPr>
            <a:spLocks noGrp="1"/>
          </p:cNvSpPr>
          <p:nvPr>
            <p:ph idx="1"/>
          </p:nvPr>
        </p:nvSpPr>
        <p:spPr>
          <a:xfrm>
            <a:off x="436473" y="1125293"/>
            <a:ext cx="11531966" cy="4607415"/>
          </a:xfrm>
          <a:noFill/>
        </p:spPr>
        <p:txBody>
          <a:bodyPr vert="horz" wrap="square" lIns="91440" tIns="45720" rIns="91440" bIns="45720" rtlCol="0" anchor="ctr">
            <a:spAutoFit/>
          </a:bodyPr>
          <a:lstStyle/>
          <a:p>
            <a:pPr marL="0" indent="0" defTabSz="914400">
              <a:buNone/>
            </a:pPr>
            <a:r>
              <a:rPr lang="en-US" sz="1800">
                <a:effectLst/>
                <a:latin typeface="Calibri"/>
                <a:cs typeface="Calibri"/>
              </a:rPr>
              <a:t>1. CUSTOMER : </a:t>
            </a:r>
            <a:r>
              <a:rPr lang="en-US" sz="1800" u="sng" err="1">
                <a:effectLst/>
                <a:latin typeface="Calibri"/>
                <a:cs typeface="Calibri"/>
              </a:rPr>
              <a:t>Customerid</a:t>
            </a:r>
            <a:r>
              <a:rPr lang="en-US" sz="1800">
                <a:effectLst/>
                <a:latin typeface="Calibri"/>
                <a:cs typeface="Calibri"/>
              </a:rPr>
              <a:t>, FirstName, LastName, Rating, </a:t>
            </a:r>
            <a:r>
              <a:rPr lang="en-US" sz="1800" err="1">
                <a:effectLst/>
                <a:latin typeface="Calibri"/>
                <a:cs typeface="Calibri"/>
              </a:rPr>
              <a:t>PrimaryEmail</a:t>
            </a:r>
            <a:r>
              <a:rPr lang="en-US" sz="1800">
                <a:effectLst/>
                <a:latin typeface="Calibri"/>
                <a:cs typeface="Calibri"/>
              </a:rPr>
              <a:t>, </a:t>
            </a:r>
            <a:r>
              <a:rPr lang="en-US" sz="1800" err="1">
                <a:effectLst/>
                <a:latin typeface="Calibri"/>
                <a:cs typeface="Calibri"/>
              </a:rPr>
              <a:t>Bookingid</a:t>
            </a:r>
            <a:r>
              <a:rPr lang="en-US" sz="1800">
                <a:effectLst/>
                <a:latin typeface="Calibri"/>
                <a:cs typeface="Calibri"/>
              </a:rPr>
              <a:t>[FK], </a:t>
            </a:r>
            <a:r>
              <a:rPr lang="en-US" sz="1800" err="1">
                <a:effectLst/>
                <a:latin typeface="Calibri"/>
                <a:cs typeface="Calibri"/>
              </a:rPr>
              <a:t>ServiceID</a:t>
            </a:r>
            <a:r>
              <a:rPr lang="en-US" sz="1800">
                <a:effectLst/>
                <a:latin typeface="Calibri"/>
                <a:cs typeface="Calibri"/>
              </a:rPr>
              <a:t>[FK]</a:t>
            </a:r>
            <a:br>
              <a:rPr lang="en-US" sz="1800">
                <a:effectLst/>
                <a:latin typeface="Calibri"/>
                <a:cs typeface="Calibri"/>
              </a:rPr>
            </a:br>
            <a:r>
              <a:rPr lang="en-US" sz="1800">
                <a:effectLst/>
                <a:latin typeface="Calibri"/>
                <a:cs typeface="Calibri"/>
              </a:rPr>
              <a:t>    CONTACT: Contact, </a:t>
            </a:r>
            <a:r>
              <a:rPr lang="en-US" sz="1800" err="1">
                <a:effectLst/>
                <a:latin typeface="Calibri"/>
                <a:cs typeface="Calibri"/>
              </a:rPr>
              <a:t>Customerid</a:t>
            </a:r>
            <a:r>
              <a:rPr lang="en-US" sz="1800">
                <a:effectLst/>
                <a:latin typeface="Calibri"/>
                <a:cs typeface="Calibri"/>
              </a:rPr>
              <a:t>[FK]      </a:t>
            </a:r>
          </a:p>
          <a:p>
            <a:pPr marL="0" indent="0" defTabSz="914400">
              <a:buNone/>
            </a:pPr>
            <a:r>
              <a:rPr lang="en-US" sz="1800">
                <a:effectLst/>
                <a:latin typeface="Calibri"/>
                <a:cs typeface="Calibri"/>
              </a:rPr>
              <a:t>2. BOOKING: </a:t>
            </a:r>
            <a:r>
              <a:rPr lang="en-US" sz="1800" u="sng" err="1">
                <a:effectLst/>
                <a:latin typeface="Calibri"/>
                <a:cs typeface="Calibri"/>
              </a:rPr>
              <a:t>Bookingid</a:t>
            </a:r>
            <a:r>
              <a:rPr lang="en-US" sz="1800">
                <a:effectLst/>
                <a:latin typeface="Calibri"/>
                <a:cs typeface="Calibri"/>
              </a:rPr>
              <a:t>, </a:t>
            </a:r>
            <a:r>
              <a:rPr lang="en-US" sz="1800" err="1">
                <a:effectLst/>
                <a:latin typeface="Calibri"/>
                <a:cs typeface="Calibri"/>
              </a:rPr>
              <a:t>CheckinDate</a:t>
            </a:r>
            <a:r>
              <a:rPr lang="en-US" sz="1800">
                <a:effectLst/>
                <a:latin typeface="Calibri"/>
                <a:cs typeface="Calibri"/>
              </a:rPr>
              <a:t>, </a:t>
            </a:r>
            <a:r>
              <a:rPr lang="en-US" sz="1800" err="1">
                <a:effectLst/>
                <a:latin typeface="Calibri"/>
                <a:cs typeface="Calibri"/>
              </a:rPr>
              <a:t>CheckoutDate</a:t>
            </a:r>
            <a:r>
              <a:rPr lang="en-US" sz="1800">
                <a:effectLst/>
                <a:latin typeface="Calibri"/>
                <a:cs typeface="Calibri"/>
              </a:rPr>
              <a:t>, </a:t>
            </a:r>
            <a:r>
              <a:rPr lang="en-US" sz="1800" err="1">
                <a:effectLst/>
                <a:latin typeface="Calibri"/>
                <a:cs typeface="Calibri"/>
              </a:rPr>
              <a:t>BookingDate</a:t>
            </a:r>
            <a:r>
              <a:rPr lang="en-US" sz="1800">
                <a:effectLst/>
                <a:latin typeface="Calibri"/>
                <a:cs typeface="Calibri"/>
              </a:rPr>
              <a:t>, </a:t>
            </a:r>
            <a:r>
              <a:rPr lang="en-US" sz="1800" err="1">
                <a:effectLst/>
                <a:latin typeface="Calibri"/>
                <a:cs typeface="Calibri"/>
              </a:rPr>
              <a:t>BulkBooking</a:t>
            </a:r>
            <a:r>
              <a:rPr lang="en-US" sz="1800">
                <a:effectLst/>
                <a:latin typeface="Calibri"/>
                <a:cs typeface="Calibri"/>
              </a:rPr>
              <a:t>, </a:t>
            </a:r>
            <a:r>
              <a:rPr lang="en-US" sz="1800" err="1">
                <a:effectLst/>
                <a:latin typeface="Calibri"/>
                <a:cs typeface="Calibri"/>
              </a:rPr>
              <a:t>RoomPrice</a:t>
            </a:r>
            <a:r>
              <a:rPr lang="en-US" sz="1800">
                <a:effectLst/>
                <a:latin typeface="Calibri"/>
                <a:cs typeface="Calibri"/>
              </a:rPr>
              <a:t>,      </a:t>
            </a:r>
            <a:br>
              <a:rPr lang="en-US" sz="1800">
                <a:effectLst/>
                <a:latin typeface="Calibri"/>
                <a:cs typeface="Calibri"/>
              </a:rPr>
            </a:br>
            <a:r>
              <a:rPr lang="en-US" sz="1800">
                <a:effectLst/>
                <a:latin typeface="Calibri"/>
                <a:cs typeface="Calibri"/>
              </a:rPr>
              <a:t>                        BookingStatus, Customerid[FK]   </a:t>
            </a:r>
            <a:endParaRPr lang="en-US"/>
          </a:p>
          <a:p>
            <a:pPr marL="0" indent="0" defTabSz="914400">
              <a:buNone/>
            </a:pPr>
            <a:r>
              <a:rPr lang="en-US" sz="1800">
                <a:effectLst/>
                <a:latin typeface="Calibri"/>
                <a:cs typeface="Calibri"/>
              </a:rPr>
              <a:t>3. CUSTOMER-BOOKING: CUSTOMERID[FK], BOOKINGID[FK]</a:t>
            </a:r>
          </a:p>
          <a:p>
            <a:pPr marL="0" indent="0" defTabSz="914400">
              <a:buNone/>
            </a:pPr>
            <a:r>
              <a:rPr lang="en-US" sz="1800">
                <a:effectLst/>
                <a:latin typeface="Calibri"/>
                <a:cs typeface="Calibri"/>
              </a:rPr>
              <a:t>4. ROOMS: </a:t>
            </a:r>
            <a:r>
              <a:rPr lang="en-US" sz="1800" u="sng" err="1">
                <a:effectLst/>
                <a:latin typeface="Calibri"/>
                <a:cs typeface="Calibri"/>
              </a:rPr>
              <a:t>RoomNo</a:t>
            </a:r>
            <a:r>
              <a:rPr lang="en-US" sz="1800">
                <a:effectLst/>
                <a:latin typeface="Calibri"/>
                <a:cs typeface="Calibri"/>
              </a:rPr>
              <a:t>, </a:t>
            </a:r>
            <a:r>
              <a:rPr lang="en-US" sz="1800" err="1">
                <a:effectLst/>
                <a:latin typeface="Calibri"/>
                <a:cs typeface="Calibri"/>
              </a:rPr>
              <a:t>RoomType</a:t>
            </a:r>
            <a:r>
              <a:rPr lang="en-US" sz="1800">
                <a:effectLst/>
                <a:latin typeface="Calibri"/>
                <a:cs typeface="Calibri"/>
              </a:rPr>
              <a:t>, </a:t>
            </a:r>
            <a:r>
              <a:rPr lang="en-US" sz="1800" err="1">
                <a:effectLst/>
                <a:latin typeface="Calibri"/>
                <a:cs typeface="Calibri"/>
              </a:rPr>
              <a:t>Availibility</a:t>
            </a:r>
            <a:r>
              <a:rPr lang="en-US" sz="1800">
                <a:effectLst/>
                <a:latin typeface="Calibri"/>
                <a:cs typeface="Calibri"/>
              </a:rPr>
              <a:t>, </a:t>
            </a:r>
            <a:r>
              <a:rPr lang="en-US" sz="1800" err="1">
                <a:effectLst/>
                <a:latin typeface="Calibri"/>
                <a:cs typeface="Calibri"/>
              </a:rPr>
              <a:t>Bookingid</a:t>
            </a:r>
            <a:r>
              <a:rPr lang="en-US" sz="1800">
                <a:effectLst/>
                <a:latin typeface="Calibri"/>
                <a:cs typeface="Calibri"/>
              </a:rPr>
              <a:t>[FK] </a:t>
            </a:r>
          </a:p>
          <a:p>
            <a:pPr marL="0" indent="0" defTabSz="914400">
              <a:buNone/>
            </a:pPr>
            <a:r>
              <a:rPr lang="en-US" sz="1800">
                <a:effectLst/>
                <a:latin typeface="Calibri"/>
                <a:cs typeface="Calibri"/>
              </a:rPr>
              <a:t>5. PARKING: </a:t>
            </a:r>
            <a:r>
              <a:rPr lang="en-US" sz="1800" u="sng" err="1">
                <a:effectLst/>
                <a:latin typeface="Calibri"/>
                <a:cs typeface="Calibri"/>
              </a:rPr>
              <a:t>Parkingid</a:t>
            </a:r>
            <a:r>
              <a:rPr lang="en-US" sz="1800">
                <a:effectLst/>
                <a:latin typeface="Calibri"/>
                <a:cs typeface="Calibri"/>
              </a:rPr>
              <a:t>, </a:t>
            </a:r>
            <a:r>
              <a:rPr lang="en-US" sz="1800" err="1">
                <a:effectLst/>
                <a:latin typeface="Calibri"/>
                <a:cs typeface="Calibri"/>
              </a:rPr>
              <a:t>LotNo</a:t>
            </a:r>
            <a:r>
              <a:rPr lang="en-US" sz="1800">
                <a:effectLst/>
                <a:latin typeface="Calibri"/>
                <a:cs typeface="Calibri"/>
              </a:rPr>
              <a:t>., </a:t>
            </a:r>
            <a:r>
              <a:rPr lang="en-US" sz="1800" err="1">
                <a:effectLst/>
                <a:latin typeface="Calibri"/>
                <a:cs typeface="Calibri"/>
              </a:rPr>
              <a:t>Bookingid</a:t>
            </a:r>
            <a:r>
              <a:rPr lang="en-US" sz="1800">
                <a:effectLst/>
                <a:latin typeface="Calibri"/>
                <a:cs typeface="Calibri"/>
              </a:rPr>
              <a:t>[FK] </a:t>
            </a:r>
          </a:p>
          <a:p>
            <a:pPr marL="0" indent="0" defTabSz="914400">
              <a:buNone/>
            </a:pPr>
            <a:r>
              <a:rPr lang="en-US" sz="1800">
                <a:effectLst/>
                <a:latin typeface="Calibri"/>
                <a:cs typeface="Calibri"/>
              </a:rPr>
              <a:t>6. PAYMENT: </a:t>
            </a:r>
            <a:r>
              <a:rPr lang="en-US" sz="1800" u="sng" err="1">
                <a:effectLst/>
                <a:latin typeface="Calibri"/>
                <a:cs typeface="Calibri"/>
              </a:rPr>
              <a:t>PaymentID</a:t>
            </a:r>
            <a:r>
              <a:rPr lang="en-US" sz="1800">
                <a:effectLst/>
                <a:latin typeface="Calibri"/>
                <a:cs typeface="Calibri"/>
              </a:rPr>
              <a:t>, </a:t>
            </a:r>
            <a:r>
              <a:rPr lang="en-US" sz="1800" err="1">
                <a:effectLst/>
                <a:latin typeface="Calibri"/>
                <a:cs typeface="Calibri"/>
              </a:rPr>
              <a:t>PaymentType</a:t>
            </a:r>
            <a:r>
              <a:rPr lang="en-US" sz="1800">
                <a:effectLst/>
                <a:latin typeface="Calibri"/>
                <a:cs typeface="Calibri"/>
              </a:rPr>
              <a:t>, </a:t>
            </a:r>
            <a:r>
              <a:rPr lang="en-US" sz="1800" err="1">
                <a:effectLst/>
                <a:latin typeface="Calibri"/>
                <a:cs typeface="Calibri"/>
              </a:rPr>
              <a:t>Customerid</a:t>
            </a:r>
            <a:r>
              <a:rPr lang="en-US" sz="1800">
                <a:effectLst/>
                <a:latin typeface="Calibri"/>
                <a:cs typeface="Calibri"/>
              </a:rPr>
              <a:t>[FK] </a:t>
            </a:r>
          </a:p>
          <a:p>
            <a:pPr marL="0" indent="0" defTabSz="914400">
              <a:buNone/>
            </a:pPr>
            <a:r>
              <a:rPr lang="en-US" sz="1800">
                <a:effectLst/>
                <a:latin typeface="Calibri"/>
                <a:cs typeface="Calibri"/>
              </a:rPr>
              <a:t>7. STAFF: </a:t>
            </a:r>
            <a:r>
              <a:rPr lang="en-US" sz="1800" u="sng" err="1">
                <a:effectLst/>
                <a:latin typeface="Calibri"/>
                <a:cs typeface="Calibri"/>
              </a:rPr>
              <a:t>Staffid</a:t>
            </a:r>
            <a:r>
              <a:rPr lang="en-US" sz="1800">
                <a:effectLst/>
                <a:latin typeface="Calibri"/>
                <a:cs typeface="Calibri"/>
              </a:rPr>
              <a:t>, </a:t>
            </a:r>
            <a:r>
              <a:rPr lang="en-US" sz="1800" err="1">
                <a:effectLst/>
                <a:latin typeface="Calibri"/>
                <a:cs typeface="Calibri"/>
              </a:rPr>
              <a:t>PrimaryEmail</a:t>
            </a:r>
            <a:r>
              <a:rPr lang="en-US" sz="1800">
                <a:effectLst/>
                <a:latin typeface="Calibri"/>
                <a:cs typeface="Calibri"/>
              </a:rPr>
              <a:t>, FirstName, LastName, </a:t>
            </a:r>
            <a:r>
              <a:rPr lang="en-US" sz="1800" err="1">
                <a:effectLst/>
                <a:latin typeface="Calibri"/>
                <a:cs typeface="Calibri"/>
              </a:rPr>
              <a:t>Serviceid</a:t>
            </a:r>
            <a:r>
              <a:rPr lang="en-US" sz="1800">
                <a:effectLst/>
                <a:latin typeface="Calibri"/>
                <a:cs typeface="Calibri"/>
              </a:rPr>
              <a:t>[FK], </a:t>
            </a:r>
            <a:r>
              <a:rPr lang="en-US" sz="1800" err="1">
                <a:effectLst/>
                <a:latin typeface="Calibri"/>
                <a:cs typeface="Calibri"/>
              </a:rPr>
              <a:t>DepartmentID</a:t>
            </a:r>
            <a:r>
              <a:rPr lang="en-US" sz="1800">
                <a:effectLst/>
                <a:latin typeface="Calibri"/>
                <a:cs typeface="Calibri"/>
              </a:rPr>
              <a:t>[FK]</a:t>
            </a:r>
          </a:p>
          <a:p>
            <a:pPr marL="0" indent="0" defTabSz="914400">
              <a:buNone/>
            </a:pPr>
            <a:r>
              <a:rPr lang="en-US" sz="1800">
                <a:effectLst/>
                <a:latin typeface="Calibri"/>
                <a:cs typeface="Calibri"/>
              </a:rPr>
              <a:t>    </a:t>
            </a:r>
            <a:r>
              <a:rPr lang="en-US" sz="1800" err="1">
                <a:effectLst/>
                <a:latin typeface="Calibri"/>
                <a:cs typeface="Calibri"/>
              </a:rPr>
              <a:t>StaffContact</a:t>
            </a:r>
            <a:r>
              <a:rPr lang="en-US" sz="1800">
                <a:effectLst/>
                <a:latin typeface="Calibri"/>
                <a:cs typeface="Calibri"/>
              </a:rPr>
              <a:t>: </a:t>
            </a:r>
            <a:r>
              <a:rPr lang="en-US" sz="1800" err="1">
                <a:effectLst/>
                <a:latin typeface="Calibri"/>
                <a:cs typeface="Calibri"/>
              </a:rPr>
              <a:t>ContactNo</a:t>
            </a:r>
            <a:r>
              <a:rPr lang="en-US" sz="1800">
                <a:effectLst/>
                <a:latin typeface="Calibri"/>
                <a:cs typeface="Calibri"/>
              </a:rPr>
              <a:t>.,  </a:t>
            </a:r>
            <a:r>
              <a:rPr lang="en-US" sz="1800" err="1">
                <a:effectLst/>
                <a:latin typeface="Calibri"/>
                <a:cs typeface="Calibri"/>
              </a:rPr>
              <a:t>Staffid</a:t>
            </a:r>
            <a:r>
              <a:rPr lang="en-US" sz="1800">
                <a:effectLst/>
                <a:latin typeface="Calibri"/>
                <a:cs typeface="Calibri"/>
              </a:rPr>
              <a:t>[FK]</a:t>
            </a:r>
          </a:p>
          <a:p>
            <a:pPr marL="0" indent="0" defTabSz="914400">
              <a:buNone/>
            </a:pPr>
            <a:r>
              <a:rPr lang="en-US" sz="1800">
                <a:effectLst/>
                <a:latin typeface="Calibri"/>
                <a:cs typeface="Calibri"/>
              </a:rPr>
              <a:t>8. DEPARTMENT: </a:t>
            </a:r>
            <a:r>
              <a:rPr lang="en-US" sz="1800" u="sng" err="1">
                <a:effectLst/>
                <a:latin typeface="Calibri"/>
                <a:cs typeface="Calibri"/>
              </a:rPr>
              <a:t>DepartmentID</a:t>
            </a:r>
            <a:r>
              <a:rPr lang="en-US" sz="1800">
                <a:effectLst/>
                <a:latin typeface="Calibri"/>
                <a:cs typeface="Calibri"/>
              </a:rPr>
              <a:t>, </a:t>
            </a:r>
            <a:r>
              <a:rPr lang="en-US" sz="1800" err="1">
                <a:effectLst/>
                <a:latin typeface="Calibri"/>
                <a:cs typeface="Calibri"/>
              </a:rPr>
              <a:t>DeparmentName</a:t>
            </a:r>
            <a:r>
              <a:rPr lang="en-US" sz="1800">
                <a:effectLst/>
                <a:latin typeface="Calibri"/>
                <a:cs typeface="Calibri"/>
              </a:rPr>
              <a:t> </a:t>
            </a:r>
          </a:p>
          <a:p>
            <a:pPr marL="0" indent="0" defTabSz="914400">
              <a:buNone/>
            </a:pPr>
            <a:r>
              <a:rPr lang="en-US" sz="1800">
                <a:effectLst/>
                <a:latin typeface="Calibri"/>
                <a:cs typeface="Calibri"/>
              </a:rPr>
              <a:t>9. SERVICE: </a:t>
            </a:r>
            <a:r>
              <a:rPr lang="en-US" sz="1800" u="sng" err="1">
                <a:effectLst/>
                <a:latin typeface="Calibri"/>
                <a:cs typeface="Calibri"/>
              </a:rPr>
              <a:t>Serviceid</a:t>
            </a:r>
            <a:r>
              <a:rPr lang="en-US" sz="1800">
                <a:effectLst/>
                <a:latin typeface="Calibri"/>
                <a:cs typeface="Calibri"/>
              </a:rPr>
              <a:t>, </a:t>
            </a:r>
            <a:r>
              <a:rPr lang="en-US" sz="1800" err="1">
                <a:effectLst/>
                <a:latin typeface="Calibri"/>
                <a:cs typeface="Calibri"/>
              </a:rPr>
              <a:t>ServiceType</a:t>
            </a:r>
            <a:r>
              <a:rPr lang="en-US" sz="1800">
                <a:effectLst/>
                <a:latin typeface="Calibri"/>
                <a:cs typeface="Calibri"/>
              </a:rPr>
              <a:t>, </a:t>
            </a:r>
            <a:r>
              <a:rPr lang="en-US" sz="1800" err="1">
                <a:effectLst/>
                <a:latin typeface="Calibri"/>
                <a:cs typeface="Calibri"/>
              </a:rPr>
              <a:t>DepartmentID</a:t>
            </a:r>
            <a:r>
              <a:rPr lang="en-US" sz="1800">
                <a:effectLst/>
                <a:latin typeface="Calibri"/>
                <a:cs typeface="Calibri"/>
              </a:rPr>
              <a:t>[FK]  </a:t>
            </a:r>
          </a:p>
        </p:txBody>
      </p:sp>
    </p:spTree>
    <p:extLst>
      <p:ext uri="{BB962C8B-B14F-4D97-AF65-F5344CB8AC3E}">
        <p14:creationId xmlns:p14="http://schemas.microsoft.com/office/powerpoint/2010/main" val="4071285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2B8DD57-C8D3-4ABE-A6E4-232971C3FBC8}"/>
              </a:ext>
            </a:extLst>
          </p:cNvPr>
          <p:cNvSpPr txBox="1">
            <a:spLocks/>
          </p:cNvSpPr>
          <p:nvPr/>
        </p:nvSpPr>
        <p:spPr>
          <a:xfrm>
            <a:off x="249686" y="182583"/>
            <a:ext cx="9905998" cy="916201"/>
          </a:xfrm>
          <a:prstGeom prst="rect">
            <a:avLst/>
          </a:prstGeom>
        </p:spPr>
        <p:txBody>
          <a:bodyPr vert="horz" lIns="91440" tIns="45720" rIns="91440" bIns="45720" rtlCol="0" anchor="ctr">
            <a:normAutofit/>
          </a:bodyPr>
          <a:lstStyle>
            <a:defPPr>
              <a:defRPr lang="en-US"/>
            </a:defPPr>
            <a:lvl1pPr marR="0" lvl="0" indent="0" defTabSz="457200" fontAlgn="auto">
              <a:lnSpc>
                <a:spcPct val="100000"/>
              </a:lnSpc>
              <a:spcBef>
                <a:spcPct val="0"/>
              </a:spcBef>
              <a:spcAft>
                <a:spcPts val="0"/>
              </a:spcAft>
              <a:buClrTx/>
              <a:buSzTx/>
              <a:buFontTx/>
              <a:buNone/>
              <a:tabLst/>
              <a:defRPr kumimoji="0" sz="3200" b="1" i="0" u="none" strike="noStrike" cap="all" spc="0" normalizeH="0" baseline="0">
                <a:ln w="3175" cmpd="sng">
                  <a:noFill/>
                </a:ln>
                <a:gradFill flip="none" rotWithShape="1">
                  <a:gsLst>
                    <a:gs pos="0">
                      <a:sysClr val="window" lastClr="FFFFFF"/>
                    </a:gs>
                    <a:gs pos="100000">
                      <a:sysClr val="window" lastClr="FFFFFF">
                        <a:lumMod val="65000"/>
                      </a:sysClr>
                    </a:gs>
                  </a:gsLst>
                  <a:lin ang="5580000" scaled="0"/>
                  <a:tileRect/>
                </a:gradFill>
                <a:effectLst>
                  <a:glow rad="38100">
                    <a:sysClr val="windowText" lastClr="000000">
                      <a:lumMod val="65000"/>
                      <a:lumOff val="35000"/>
                      <a:alpha val="40000"/>
                    </a:sysClr>
                  </a:glow>
                  <a:outerShdw blurRad="28575" dist="38100" dir="14040000" algn="tl" rotWithShape="0">
                    <a:srgbClr val="000000">
                      <a:alpha val="25000"/>
                    </a:srgbClr>
                  </a:outerShdw>
                </a:effectLst>
                <a:uLnTx/>
                <a:uFillTx/>
                <a:latin typeface="Century Gothic" panose="020B0502020202020204"/>
                <a:ea typeface="+mj-lt"/>
                <a:cs typeface="+mj-l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a:t>DATA Source(s)</a:t>
            </a:r>
          </a:p>
        </p:txBody>
      </p:sp>
      <p:sp>
        <p:nvSpPr>
          <p:cNvPr id="8" name="TextBox 7">
            <a:extLst>
              <a:ext uri="{FF2B5EF4-FFF2-40B4-BE49-F238E27FC236}">
                <a16:creationId xmlns:a16="http://schemas.microsoft.com/office/drawing/2014/main" id="{01DFC59D-B242-4DFD-B07A-8F5CBA7E865E}"/>
              </a:ext>
            </a:extLst>
          </p:cNvPr>
          <p:cNvSpPr txBox="1"/>
          <p:nvPr/>
        </p:nvSpPr>
        <p:spPr>
          <a:xfrm>
            <a:off x="249686" y="1802637"/>
            <a:ext cx="6285829" cy="4247317"/>
          </a:xfrm>
          <a:prstGeom prst="rect">
            <a:avLst/>
          </a:prstGeom>
        </p:spPr>
        <p:txBody>
          <a:bodyPr vert="horz" lIns="91440" tIns="45720" rIns="91440" bIns="45720" rtlCol="0" anchor="ctr">
            <a:normAutofit/>
          </a:bodyPr>
          <a:lstStyle/>
          <a:p>
            <a:pPr defTabSz="457200">
              <a:lnSpc>
                <a:spcPct val="90000"/>
              </a:lnSpc>
              <a:spcBef>
                <a:spcPct val="20000"/>
              </a:spcBef>
              <a:spcAft>
                <a:spcPts val="600"/>
              </a:spcAft>
              <a:buClr>
                <a:schemeClr val="accent1"/>
              </a:buClr>
              <a:buSzPct val="100000"/>
            </a:pPr>
            <a:endParaRPr lang="en-US" cap="small">
              <a:effectLst>
                <a:glow rad="38100">
                  <a:schemeClr val="bg1">
                    <a:lumMod val="50000"/>
                    <a:lumOff val="50000"/>
                    <a:alpha val="20000"/>
                  </a:schemeClr>
                </a:glow>
                <a:outerShdw blurRad="44450" dist="12700" dir="13860000" algn="tl" rotWithShape="0">
                  <a:srgbClr val="000000">
                    <a:alpha val="20000"/>
                  </a:srgbClr>
                </a:outerShdw>
              </a:effectLst>
              <a:latin typeface="Calibri" panose="020F0502020204030204" pitchFamily="34" charset="0"/>
              <a:cs typeface="Calibri" panose="020F0502020204030204" pitchFamily="34" charset="0"/>
            </a:endParaRPr>
          </a:p>
          <a:p>
            <a:pPr marL="285750" indent="-285750" defTabSz="457200">
              <a:lnSpc>
                <a:spcPct val="90000"/>
              </a:lnSpc>
              <a:spcBef>
                <a:spcPct val="20000"/>
              </a:spcBef>
              <a:spcAft>
                <a:spcPts val="600"/>
              </a:spcAft>
              <a:buClr>
                <a:schemeClr val="accent1"/>
              </a:buClr>
              <a:buSzPct val="100000"/>
              <a:buFont typeface="Arial"/>
              <a:buChar char="•"/>
            </a:pPr>
            <a:r>
              <a:rPr lang="en-US" cap="small">
                <a:effectLst>
                  <a:glow rad="38100">
                    <a:schemeClr val="bg1">
                      <a:lumMod val="50000"/>
                      <a:lumOff val="50000"/>
                      <a:alpha val="20000"/>
                    </a:schemeClr>
                  </a:glow>
                  <a:outerShdw blurRad="44450" dist="12700" dir="13860000" algn="tl" rotWithShape="0">
                    <a:srgbClr val="000000">
                      <a:alpha val="20000"/>
                    </a:srgbClr>
                  </a:outerShdw>
                </a:effectLst>
                <a:latin typeface="Calibri" panose="020F0502020204030204" pitchFamily="34" charset="0"/>
                <a:cs typeface="Calibri" panose="020F0502020204030204" pitchFamily="34" charset="0"/>
              </a:rPr>
              <a:t>Data was initially created using </a:t>
            </a:r>
            <a:r>
              <a:rPr lang="en-US" cap="small" err="1">
                <a:effectLst>
                  <a:glow rad="38100">
                    <a:schemeClr val="bg1">
                      <a:lumMod val="50000"/>
                      <a:lumOff val="50000"/>
                      <a:alpha val="20000"/>
                    </a:schemeClr>
                  </a:glow>
                  <a:outerShdw blurRad="44450" dist="12700" dir="13860000" algn="tl" rotWithShape="0">
                    <a:srgbClr val="000000">
                      <a:alpha val="20000"/>
                    </a:srgbClr>
                  </a:outerShdw>
                </a:effectLst>
                <a:latin typeface="Calibri" panose="020F0502020204030204" pitchFamily="34" charset="0"/>
                <a:cs typeface="Calibri" panose="020F0502020204030204" pitchFamily="34" charset="0"/>
              </a:rPr>
              <a:t>Mockaroo</a:t>
            </a:r>
            <a:endParaRPr lang="en-US" cap="small">
              <a:effectLst>
                <a:glow rad="38100">
                  <a:schemeClr val="bg1">
                    <a:lumMod val="50000"/>
                    <a:lumOff val="50000"/>
                    <a:alpha val="20000"/>
                  </a:schemeClr>
                </a:glow>
                <a:outerShdw blurRad="44450" dist="12700" dir="13860000" algn="tl" rotWithShape="0">
                  <a:srgbClr val="000000">
                    <a:alpha val="20000"/>
                  </a:srgbClr>
                </a:outerShdw>
              </a:effectLst>
              <a:latin typeface="Calibri" panose="020F0502020204030204" pitchFamily="34" charset="0"/>
              <a:cs typeface="Calibri" panose="020F0502020204030204" pitchFamily="34" charset="0"/>
            </a:endParaRPr>
          </a:p>
          <a:p>
            <a:pPr marL="285750" indent="-285750" defTabSz="457200">
              <a:lnSpc>
                <a:spcPct val="90000"/>
              </a:lnSpc>
              <a:spcBef>
                <a:spcPct val="20000"/>
              </a:spcBef>
              <a:spcAft>
                <a:spcPts val="600"/>
              </a:spcAft>
              <a:buClr>
                <a:schemeClr val="accent1"/>
              </a:buClr>
              <a:buSzPct val="100000"/>
              <a:buFont typeface="Arial"/>
              <a:buChar char="•"/>
            </a:pPr>
            <a:r>
              <a:rPr lang="en-US" cap="small">
                <a:effectLst>
                  <a:glow rad="38100">
                    <a:schemeClr val="bg1">
                      <a:lumMod val="50000"/>
                      <a:lumOff val="50000"/>
                      <a:alpha val="20000"/>
                    </a:schemeClr>
                  </a:glow>
                  <a:outerShdw blurRad="44450" dist="12700" dir="13860000" algn="tl" rotWithShape="0">
                    <a:srgbClr val="000000">
                      <a:alpha val="20000"/>
                    </a:srgbClr>
                  </a:outerShdw>
                </a:effectLst>
                <a:latin typeface="Calibri" panose="020F0502020204030204" pitchFamily="34" charset="0"/>
                <a:cs typeface="Calibri" panose="020F0502020204030204" pitchFamily="34" charset="0"/>
              </a:rPr>
              <a:t>but it wasn't catering to the data type needed.</a:t>
            </a:r>
          </a:p>
          <a:p>
            <a:pPr marL="285750" indent="-285750" defTabSz="457200">
              <a:lnSpc>
                <a:spcPct val="90000"/>
              </a:lnSpc>
              <a:spcBef>
                <a:spcPct val="20000"/>
              </a:spcBef>
              <a:spcAft>
                <a:spcPts val="600"/>
              </a:spcAft>
              <a:buClr>
                <a:schemeClr val="accent1"/>
              </a:buClr>
              <a:buSzPct val="100000"/>
              <a:buFont typeface="Arial"/>
              <a:buChar char="•"/>
            </a:pPr>
            <a:r>
              <a:rPr lang="en-US" cap="small">
                <a:effectLst>
                  <a:glow rad="38100">
                    <a:schemeClr val="bg1">
                      <a:lumMod val="50000"/>
                      <a:lumOff val="50000"/>
                      <a:alpha val="20000"/>
                    </a:schemeClr>
                  </a:glow>
                  <a:outerShdw blurRad="44450" dist="12700" dir="13860000" algn="tl" rotWithShape="0">
                    <a:srgbClr val="000000">
                      <a:alpha val="20000"/>
                    </a:srgbClr>
                  </a:outerShdw>
                </a:effectLst>
                <a:latin typeface="Calibri" panose="020F0502020204030204" pitchFamily="34" charset="0"/>
                <a:cs typeface="Calibri" panose="020F0502020204030204" pitchFamily="34" charset="0"/>
              </a:rPr>
              <a:t>In the end, the data was manually generated with values which were a better fit for the envisioned business.</a:t>
            </a:r>
          </a:p>
          <a:p>
            <a:pPr defTabSz="457200">
              <a:lnSpc>
                <a:spcPct val="90000"/>
              </a:lnSpc>
              <a:spcBef>
                <a:spcPct val="20000"/>
              </a:spcBef>
              <a:spcAft>
                <a:spcPts val="600"/>
              </a:spcAft>
              <a:buClr>
                <a:schemeClr val="accent1"/>
              </a:buClr>
              <a:buSzPct val="100000"/>
            </a:pPr>
            <a:endParaRPr lang="en-US" cap="small">
              <a:effectLst>
                <a:glow rad="38100">
                  <a:schemeClr val="bg1">
                    <a:lumMod val="50000"/>
                    <a:lumOff val="50000"/>
                    <a:alpha val="20000"/>
                  </a:schemeClr>
                </a:glow>
                <a:outerShdw blurRad="44450" dist="12700" dir="13860000" algn="tl" rotWithShape="0">
                  <a:srgbClr val="000000">
                    <a:alpha val="20000"/>
                  </a:srgbClr>
                </a:outerShdw>
              </a:effectLst>
              <a:latin typeface="Calibri" panose="020F0502020204030204" pitchFamily="34" charset="0"/>
              <a:cs typeface="Calibri" panose="020F0502020204030204" pitchFamily="34" charset="0"/>
            </a:endParaRPr>
          </a:p>
          <a:p>
            <a:pPr marL="342900" indent="-342900" defTabSz="457200">
              <a:lnSpc>
                <a:spcPct val="90000"/>
              </a:lnSpc>
              <a:spcBef>
                <a:spcPct val="20000"/>
              </a:spcBef>
              <a:spcAft>
                <a:spcPts val="600"/>
              </a:spcAft>
              <a:buClr>
                <a:schemeClr val="accent1"/>
              </a:buClr>
              <a:buSzPct val="100000"/>
              <a:buFont typeface="Symbol" panose="05050102010706020507" pitchFamily="18" charset="2"/>
              <a:buChar char=""/>
            </a:pPr>
            <a:endParaRPr lang="en-US" altLang="ko-KR" cap="small">
              <a:effectLst>
                <a:glow rad="38100">
                  <a:schemeClr val="bg1">
                    <a:lumMod val="50000"/>
                    <a:lumOff val="50000"/>
                    <a:alpha val="20000"/>
                  </a:schemeClr>
                </a:glow>
                <a:outerShdw blurRad="44450" dist="12700" dir="13860000" algn="tl" rotWithShape="0">
                  <a:srgbClr val="000000">
                    <a:alpha val="20000"/>
                  </a:srgbClr>
                </a:outerShdw>
              </a:effectLst>
              <a:latin typeface="Calibri" panose="020F0502020204030204" pitchFamily="34" charset="0"/>
              <a:cs typeface="Calibri" panose="020F0502020204030204" pitchFamily="34" charset="0"/>
            </a:endParaRPr>
          </a:p>
        </p:txBody>
      </p:sp>
      <p:pic>
        <p:nvPicPr>
          <p:cNvPr id="2" name="Picture 2" descr="Table&#10;&#10;Description automatically generated">
            <a:extLst>
              <a:ext uri="{FF2B5EF4-FFF2-40B4-BE49-F238E27FC236}">
                <a16:creationId xmlns:a16="http://schemas.microsoft.com/office/drawing/2014/main" id="{B8CDA256-504E-C69E-B7EE-59C56CED318F}"/>
              </a:ext>
            </a:extLst>
          </p:cNvPr>
          <p:cNvPicPr>
            <a:picLocks noChangeAspect="1"/>
          </p:cNvPicPr>
          <p:nvPr/>
        </p:nvPicPr>
        <p:blipFill>
          <a:blip r:embed="rId3"/>
          <a:stretch>
            <a:fillRect/>
          </a:stretch>
        </p:blipFill>
        <p:spPr>
          <a:xfrm>
            <a:off x="6963508" y="1379978"/>
            <a:ext cx="4501661" cy="2007886"/>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3" name="Picture 3" descr="Table&#10;&#10;Description automatically generated">
            <a:extLst>
              <a:ext uri="{FF2B5EF4-FFF2-40B4-BE49-F238E27FC236}">
                <a16:creationId xmlns:a16="http://schemas.microsoft.com/office/drawing/2014/main" id="{5F19DA78-F34B-1DF5-E548-B61936EFC975}"/>
              </a:ext>
            </a:extLst>
          </p:cNvPr>
          <p:cNvPicPr>
            <a:picLocks noChangeAspect="1"/>
          </p:cNvPicPr>
          <p:nvPr/>
        </p:nvPicPr>
        <p:blipFill>
          <a:blip r:embed="rId4"/>
          <a:stretch>
            <a:fillRect/>
          </a:stretch>
        </p:blipFill>
        <p:spPr>
          <a:xfrm>
            <a:off x="6963508" y="3761069"/>
            <a:ext cx="4501660" cy="2285208"/>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4" name="TextBox 3">
            <a:extLst>
              <a:ext uri="{FF2B5EF4-FFF2-40B4-BE49-F238E27FC236}">
                <a16:creationId xmlns:a16="http://schemas.microsoft.com/office/drawing/2014/main" id="{08456E34-AFE1-996F-9263-BBD0AF6D9A9C}"/>
              </a:ext>
            </a:extLst>
          </p:cNvPr>
          <p:cNvSpPr txBox="1"/>
          <p:nvPr/>
        </p:nvSpPr>
        <p:spPr>
          <a:xfrm>
            <a:off x="6863389" y="811723"/>
            <a:ext cx="445476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A few snapshots of the tables</a:t>
            </a:r>
          </a:p>
        </p:txBody>
      </p:sp>
    </p:spTree>
    <p:extLst>
      <p:ext uri="{BB962C8B-B14F-4D97-AF65-F5344CB8AC3E}">
        <p14:creationId xmlns:p14="http://schemas.microsoft.com/office/powerpoint/2010/main" val="3725256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13234E8-3D81-D13F-4A73-1CAF0CF4FA64}"/>
              </a:ext>
            </a:extLst>
          </p:cNvPr>
          <p:cNvSpPr txBox="1">
            <a:spLocks/>
          </p:cNvSpPr>
          <p:nvPr/>
        </p:nvSpPr>
        <p:spPr>
          <a:xfrm>
            <a:off x="249686" y="182583"/>
            <a:ext cx="9905998" cy="916201"/>
          </a:xfrm>
          <a:prstGeom prst="rect">
            <a:avLst/>
          </a:prstGeom>
        </p:spPr>
        <p:txBody>
          <a:bodyPr vert="horz" lIns="91440" tIns="45720" rIns="91440" bIns="45720" rtlCol="0" anchor="ctr">
            <a:normAutofit/>
          </a:bodyPr>
          <a:lstStyle>
            <a:defPPr>
              <a:defRPr lang="en-US"/>
            </a:defPPr>
            <a:lvl1pPr marR="0" lvl="0" indent="0" defTabSz="457200" fontAlgn="auto">
              <a:lnSpc>
                <a:spcPct val="100000"/>
              </a:lnSpc>
              <a:spcBef>
                <a:spcPct val="0"/>
              </a:spcBef>
              <a:spcAft>
                <a:spcPts val="0"/>
              </a:spcAft>
              <a:buClrTx/>
              <a:buSzTx/>
              <a:buFontTx/>
              <a:buNone/>
              <a:tabLst/>
              <a:defRPr kumimoji="0" sz="3200" b="1" i="0" u="none" strike="noStrike" cap="all" spc="0" normalizeH="0" baseline="0">
                <a:ln w="3175" cmpd="sng">
                  <a:noFill/>
                </a:ln>
                <a:gradFill flip="none" rotWithShape="1">
                  <a:gsLst>
                    <a:gs pos="0">
                      <a:sysClr val="window" lastClr="FFFFFF"/>
                    </a:gs>
                    <a:gs pos="100000">
                      <a:sysClr val="window" lastClr="FFFFFF">
                        <a:lumMod val="65000"/>
                      </a:sysClr>
                    </a:gs>
                  </a:gsLst>
                  <a:lin ang="5580000" scaled="0"/>
                  <a:tileRect/>
                </a:gradFill>
                <a:effectLst>
                  <a:glow rad="38100">
                    <a:sysClr val="windowText" lastClr="000000">
                      <a:lumMod val="65000"/>
                      <a:lumOff val="35000"/>
                      <a:alpha val="40000"/>
                    </a:sysClr>
                  </a:glow>
                  <a:outerShdw blurRad="28575" dist="38100" dir="14040000" algn="tl" rotWithShape="0">
                    <a:srgbClr val="000000">
                      <a:alpha val="25000"/>
                    </a:srgbClr>
                  </a:outerShdw>
                </a:effectLst>
                <a:uLnTx/>
                <a:uFillTx/>
                <a:latin typeface="Century Gothic" panose="020B0502020202020204"/>
                <a:ea typeface="+mj-lt"/>
                <a:cs typeface="+mj-l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a:t>QUERIES/REPORTS - Analytical database  </a:t>
            </a:r>
          </a:p>
        </p:txBody>
      </p:sp>
      <p:pic>
        <p:nvPicPr>
          <p:cNvPr id="8" name="Picture 8" descr="Table&#10;&#10;Description automatically generated">
            <a:extLst>
              <a:ext uri="{FF2B5EF4-FFF2-40B4-BE49-F238E27FC236}">
                <a16:creationId xmlns:a16="http://schemas.microsoft.com/office/drawing/2014/main" id="{6750FF9B-F736-6420-3FB4-08B136745454}"/>
              </a:ext>
            </a:extLst>
          </p:cNvPr>
          <p:cNvPicPr>
            <a:picLocks noChangeAspect="1"/>
          </p:cNvPicPr>
          <p:nvPr/>
        </p:nvPicPr>
        <p:blipFill>
          <a:blip r:embed="rId3"/>
          <a:stretch>
            <a:fillRect/>
          </a:stretch>
        </p:blipFill>
        <p:spPr>
          <a:xfrm>
            <a:off x="402920" y="1544759"/>
            <a:ext cx="10446707" cy="2432374"/>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9" name="Picture 9" descr="Table&#10;&#10;Description automatically generated">
            <a:extLst>
              <a:ext uri="{FF2B5EF4-FFF2-40B4-BE49-F238E27FC236}">
                <a16:creationId xmlns:a16="http://schemas.microsoft.com/office/drawing/2014/main" id="{FFE19FD6-B0D6-E4AA-1869-5F121F2ED70E}"/>
              </a:ext>
            </a:extLst>
          </p:cNvPr>
          <p:cNvPicPr>
            <a:picLocks noChangeAspect="1"/>
          </p:cNvPicPr>
          <p:nvPr/>
        </p:nvPicPr>
        <p:blipFill>
          <a:blip r:embed="rId4"/>
          <a:stretch>
            <a:fillRect/>
          </a:stretch>
        </p:blipFill>
        <p:spPr>
          <a:xfrm>
            <a:off x="4683741" y="4272673"/>
            <a:ext cx="7043900" cy="2329101"/>
          </a:xfrm>
          <a:prstGeom prst="rect">
            <a:avLst/>
          </a:prstGeom>
          <a:ln w="228600" cap="sq" cmpd="thickThin">
            <a:solidFill>
              <a:srgbClr val="000000"/>
            </a:solidFill>
            <a:prstDash val="solid"/>
            <a:miter lim="800000"/>
          </a:ln>
          <a:effectLst>
            <a:innerShdw blurRad="76200">
              <a:srgbClr val="000000"/>
            </a:innerShdw>
          </a:effectLst>
        </p:spPr>
      </p:pic>
      <p:sp>
        <p:nvSpPr>
          <p:cNvPr id="11" name="TextBox 10">
            <a:extLst>
              <a:ext uri="{FF2B5EF4-FFF2-40B4-BE49-F238E27FC236}">
                <a16:creationId xmlns:a16="http://schemas.microsoft.com/office/drawing/2014/main" id="{0B76562A-A7B5-1CA7-BA1B-6B01261666E8}"/>
              </a:ext>
            </a:extLst>
          </p:cNvPr>
          <p:cNvSpPr txBox="1"/>
          <p:nvPr/>
        </p:nvSpPr>
        <p:spPr>
          <a:xfrm>
            <a:off x="330476" y="1099487"/>
            <a:ext cx="1122755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Calibri" panose="020F0502020204030204" pitchFamily="34" charset="0"/>
                <a:ea typeface="Calibri" panose="020F0502020204030204" pitchFamily="34" charset="0"/>
                <a:cs typeface="Calibri" panose="020F0502020204030204" pitchFamily="34" charset="0"/>
              </a:rPr>
              <a:t>This is to join tables in our Hotel database to generate reports for our project/project framing.</a:t>
            </a:r>
          </a:p>
        </p:txBody>
      </p:sp>
    </p:spTree>
    <p:extLst>
      <p:ext uri="{BB962C8B-B14F-4D97-AF65-F5344CB8AC3E}">
        <p14:creationId xmlns:p14="http://schemas.microsoft.com/office/powerpoint/2010/main" val="2329838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9217728-BED1-42DA-8F79-46C37E575DC2}"/>
              </a:ext>
            </a:extLst>
          </p:cNvPr>
          <p:cNvSpPr txBox="1">
            <a:spLocks/>
          </p:cNvSpPr>
          <p:nvPr/>
        </p:nvSpPr>
        <p:spPr>
          <a:xfrm>
            <a:off x="249686" y="182583"/>
            <a:ext cx="9905998" cy="916201"/>
          </a:xfrm>
          <a:prstGeom prst="rect">
            <a:avLst/>
          </a:prstGeom>
        </p:spPr>
        <p:txBody>
          <a:bodyPr vert="horz" lIns="91440" tIns="45720" rIns="91440" bIns="45720" rtlCol="0" anchor="ctr">
            <a:normAutofit/>
          </a:bodyPr>
          <a:lstStyle>
            <a:defPPr>
              <a:defRPr lang="en-US"/>
            </a:defPPr>
            <a:lvl1pPr marR="0" lvl="0" indent="0" defTabSz="457200" fontAlgn="auto">
              <a:lnSpc>
                <a:spcPct val="100000"/>
              </a:lnSpc>
              <a:spcBef>
                <a:spcPct val="0"/>
              </a:spcBef>
              <a:spcAft>
                <a:spcPts val="0"/>
              </a:spcAft>
              <a:buClrTx/>
              <a:buSzTx/>
              <a:buFontTx/>
              <a:buNone/>
              <a:tabLst/>
              <a:defRPr kumimoji="0" sz="3200" b="1" i="0" u="none" strike="noStrike" cap="all" spc="0" normalizeH="0" baseline="0">
                <a:ln w="3175" cmpd="sng">
                  <a:noFill/>
                </a:ln>
                <a:gradFill flip="none" rotWithShape="1">
                  <a:gsLst>
                    <a:gs pos="0">
                      <a:sysClr val="window" lastClr="FFFFFF"/>
                    </a:gs>
                    <a:gs pos="100000">
                      <a:sysClr val="window" lastClr="FFFFFF">
                        <a:lumMod val="65000"/>
                      </a:sysClr>
                    </a:gs>
                  </a:gsLst>
                  <a:lin ang="5580000" scaled="0"/>
                  <a:tileRect/>
                </a:gradFill>
                <a:effectLst>
                  <a:glow rad="38100">
                    <a:sysClr val="windowText" lastClr="000000">
                      <a:lumMod val="65000"/>
                      <a:lumOff val="35000"/>
                      <a:alpha val="40000"/>
                    </a:sysClr>
                  </a:glow>
                  <a:outerShdw blurRad="28575" dist="38100" dir="14040000" algn="tl" rotWithShape="0">
                    <a:srgbClr val="000000">
                      <a:alpha val="25000"/>
                    </a:srgbClr>
                  </a:outerShdw>
                </a:effectLst>
                <a:uLnTx/>
                <a:uFillTx/>
                <a:latin typeface="Century Gothic" panose="020B0502020202020204"/>
                <a:ea typeface="+mj-lt"/>
                <a:cs typeface="+mj-l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a:t>QUERIES/REPORTS No.1 </a:t>
            </a:r>
          </a:p>
        </p:txBody>
      </p:sp>
      <p:sp>
        <p:nvSpPr>
          <p:cNvPr id="8" name="TextBox 7">
            <a:extLst>
              <a:ext uri="{FF2B5EF4-FFF2-40B4-BE49-F238E27FC236}">
                <a16:creationId xmlns:a16="http://schemas.microsoft.com/office/drawing/2014/main" id="{AD8C9855-6428-4CFD-89A0-0FAF732C4957}"/>
              </a:ext>
            </a:extLst>
          </p:cNvPr>
          <p:cNvSpPr txBox="1"/>
          <p:nvPr/>
        </p:nvSpPr>
        <p:spPr>
          <a:xfrm>
            <a:off x="254741" y="1103787"/>
            <a:ext cx="11815763" cy="400110"/>
          </a:xfrm>
          <a:prstGeom prst="rect">
            <a:avLst/>
          </a:prstGeom>
          <a:noFill/>
        </p:spPr>
        <p:txBody>
          <a:bodyPr vert="horz" wrap="square" lIns="91440" tIns="45720" rIns="91440" bIns="45720" rtlCol="0" anchor="ctr">
            <a:spAutoFit/>
          </a:bodyPr>
          <a:lstStyle>
            <a:lvl1pPr marL="342900" indent="-342900">
              <a:spcBef>
                <a:spcPct val="20000"/>
              </a:spcBef>
              <a:spcAft>
                <a:spcPts val="600"/>
              </a:spcAft>
              <a:buClr>
                <a:schemeClr val="tx1"/>
              </a:buClr>
              <a:buSzPct val="100000"/>
              <a:buFont typeface="Symbol" panose="05050102010706020507" pitchFamily="18" charset="2"/>
              <a:buChar char=""/>
              <a:defRPr cap="small">
                <a:effectLst/>
                <a:latin typeface="Calibri" panose="020F0502020204030204" pitchFamily="34" charset="0"/>
              </a:defRPr>
            </a:lvl1pPr>
            <a:lvl2pPr marL="742950" indent="-285750" defTabSz="457200">
              <a:spcBef>
                <a:spcPct val="20000"/>
              </a:spcBef>
              <a:spcAft>
                <a:spcPts val="600"/>
              </a:spcAft>
              <a:buClr>
                <a:schemeClr val="tx1"/>
              </a:buClr>
              <a:buSzPct val="100000"/>
              <a:buFont typeface="Arial"/>
              <a:buChar char="•"/>
              <a:defRPr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defRPr>
            </a:lvl2pPr>
            <a:lvl3pPr marL="1200150" indent="-285750" defTabSz="457200">
              <a:spcBef>
                <a:spcPct val="20000"/>
              </a:spcBef>
              <a:spcAft>
                <a:spcPts val="600"/>
              </a:spcAft>
              <a:buClr>
                <a:schemeClr val="tx1"/>
              </a:buClr>
              <a:buSzPct val="100000"/>
              <a:buFont typeface="Arial"/>
              <a:buChar char="•"/>
              <a:defRPr sz="16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defRPr>
            </a:lvl3pPr>
            <a:lvl4pPr marL="1543050" indent="-171450" defTabSz="457200">
              <a:spcBef>
                <a:spcPct val="20000"/>
              </a:spcBef>
              <a:spcAft>
                <a:spcPts val="600"/>
              </a:spcAft>
              <a:buClr>
                <a:schemeClr val="tx1"/>
              </a:buClr>
              <a:buSzPct val="100000"/>
              <a:buFont typeface="Arial"/>
              <a:buChar char="•"/>
              <a:defRPr sz="14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defRPr>
            </a:lvl4pPr>
            <a:lvl5pPr marL="2000250" indent="-171450" defTabSz="457200">
              <a:spcBef>
                <a:spcPct val="20000"/>
              </a:spcBef>
              <a:spcAft>
                <a:spcPts val="600"/>
              </a:spcAft>
              <a:buClr>
                <a:schemeClr val="tx1"/>
              </a:buClr>
              <a:buSzPct val="100000"/>
              <a:buFont typeface="Arial"/>
              <a:buChar char="•"/>
              <a:defRPr sz="14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defRPr>
            </a:lvl5pPr>
            <a:lvl6pPr marL="2514600" indent="-228600" defTabSz="457200">
              <a:spcBef>
                <a:spcPct val="20000"/>
              </a:spcBef>
              <a:spcAft>
                <a:spcPts val="600"/>
              </a:spcAft>
              <a:buClr>
                <a:schemeClr val="tx1"/>
              </a:buClr>
              <a:buSzPct val="100000"/>
              <a:buFont typeface="Arial"/>
              <a:buChar char="•"/>
              <a:defRPr sz="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defRPr>
            </a:lvl6pPr>
            <a:lvl7pPr marL="2971800" indent="-228600" defTabSz="457200">
              <a:spcBef>
                <a:spcPct val="20000"/>
              </a:spcBef>
              <a:spcAft>
                <a:spcPts val="600"/>
              </a:spcAft>
              <a:buClr>
                <a:schemeClr val="tx1"/>
              </a:buClr>
              <a:buSzPct val="100000"/>
              <a:buFont typeface="Arial"/>
              <a:buChar char="•"/>
              <a:defRPr sz="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defRPr>
            </a:lvl7pPr>
            <a:lvl8pPr marL="3429000" indent="-228600" defTabSz="457200">
              <a:spcBef>
                <a:spcPct val="20000"/>
              </a:spcBef>
              <a:spcAft>
                <a:spcPts val="600"/>
              </a:spcAft>
              <a:buClr>
                <a:schemeClr val="tx1"/>
              </a:buClr>
              <a:buSzPct val="100000"/>
              <a:buFont typeface="Arial"/>
              <a:buChar char="•"/>
              <a:defRPr sz="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defRPr>
            </a:lvl8pPr>
            <a:lvl9pPr marL="3886200" indent="-228600" defTabSz="457200">
              <a:spcBef>
                <a:spcPct val="20000"/>
              </a:spcBef>
              <a:spcAft>
                <a:spcPts val="600"/>
              </a:spcAft>
              <a:buClr>
                <a:schemeClr val="tx1"/>
              </a:buClr>
              <a:buSzPct val="100000"/>
              <a:buFont typeface="Arial"/>
              <a:buChar char="•"/>
              <a:defRPr sz="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defRPr>
            </a:lvl9pPr>
          </a:lstStyle>
          <a:p>
            <a:pPr marL="0" indent="0">
              <a:buNone/>
            </a:pPr>
            <a:r>
              <a:rPr lang="en" sz="2000" b="1">
                <a:latin typeface="Calibri"/>
                <a:cs typeface="Calibri"/>
              </a:rPr>
              <a:t>1.</a:t>
            </a:r>
            <a:r>
              <a:rPr lang="en" sz="1600" b="1">
                <a:latin typeface="Calibri"/>
                <a:cs typeface="Calibri"/>
              </a:rPr>
              <a:t> Show the customer, booking information and service they are availing where status is ‘Confirmed’ and rating is less than 3?</a:t>
            </a:r>
            <a:r>
              <a:rPr lang="en-US" sz="1600">
                <a:latin typeface="Calibri"/>
                <a:cs typeface="Calibri"/>
              </a:rPr>
              <a:t> </a:t>
            </a:r>
            <a:endParaRPr lang="en-US" sz="1600"/>
          </a:p>
        </p:txBody>
      </p:sp>
      <p:sp>
        <p:nvSpPr>
          <p:cNvPr id="5" name="TextBox 4">
            <a:extLst>
              <a:ext uri="{FF2B5EF4-FFF2-40B4-BE49-F238E27FC236}">
                <a16:creationId xmlns:a16="http://schemas.microsoft.com/office/drawing/2014/main" id="{DA9B8312-5CE8-8E9C-E12A-D259D0D32C11}"/>
              </a:ext>
            </a:extLst>
          </p:cNvPr>
          <p:cNvSpPr txBox="1"/>
          <p:nvPr/>
        </p:nvSpPr>
        <p:spPr>
          <a:xfrm>
            <a:off x="328915" y="1714774"/>
            <a:ext cx="11227556" cy="21236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latin typeface="Calibri"/>
                <a:ea typeface="Calibri" panose="020F0502020204030204" pitchFamily="34" charset="0"/>
                <a:cs typeface="Calibri"/>
              </a:rPr>
              <a:t>with ADS as (</a:t>
            </a:r>
            <a:endParaRPr lang="en-US">
              <a:latin typeface="Calibri"/>
              <a:ea typeface="Calibri" panose="020F0502020204030204" pitchFamily="34" charset="0"/>
              <a:cs typeface="Calibri"/>
            </a:endParaRPr>
          </a:p>
          <a:p>
            <a:r>
              <a:rPr lang="en-US" sz="1200">
                <a:latin typeface="Calibri"/>
                <a:ea typeface="Calibri" panose="020F0502020204030204" pitchFamily="34" charset="0"/>
                <a:cs typeface="Calibri"/>
              </a:rPr>
              <a:t>select </a:t>
            </a:r>
            <a:endParaRPr lang="en-US">
              <a:latin typeface="Calibri"/>
              <a:ea typeface="Calibri" panose="020F0502020204030204" pitchFamily="34" charset="0"/>
              <a:cs typeface="Calibri"/>
            </a:endParaRPr>
          </a:p>
          <a:p>
            <a:r>
              <a:rPr lang="en-US" sz="1200" err="1">
                <a:latin typeface="Calibri"/>
                <a:ea typeface="Calibri" panose="020F0502020204030204" pitchFamily="34" charset="0"/>
                <a:cs typeface="Calibri"/>
              </a:rPr>
              <a:t>b.Booking_ID</a:t>
            </a:r>
            <a:r>
              <a:rPr lang="en-US" sz="1200">
                <a:latin typeface="Calibri"/>
                <a:ea typeface="Calibri" panose="020F0502020204030204" pitchFamily="34" charset="0"/>
                <a:cs typeface="Calibri"/>
              </a:rPr>
              <a:t>, </a:t>
            </a:r>
            <a:r>
              <a:rPr lang="en-US" sz="1200" err="1">
                <a:latin typeface="Calibri"/>
                <a:ea typeface="Calibri" panose="020F0502020204030204" pitchFamily="34" charset="0"/>
                <a:cs typeface="Calibri"/>
              </a:rPr>
              <a:t>b.Check_in_date</a:t>
            </a:r>
            <a:r>
              <a:rPr lang="en-US" sz="1200">
                <a:latin typeface="Calibri"/>
                <a:ea typeface="Calibri" panose="020F0502020204030204" pitchFamily="34" charset="0"/>
                <a:cs typeface="Calibri"/>
              </a:rPr>
              <a:t>, </a:t>
            </a:r>
            <a:r>
              <a:rPr lang="en-US" sz="1200" err="1">
                <a:latin typeface="Calibri"/>
                <a:ea typeface="Calibri" panose="020F0502020204030204" pitchFamily="34" charset="0"/>
                <a:cs typeface="Calibri"/>
              </a:rPr>
              <a:t>b.Check_out_date</a:t>
            </a:r>
            <a:r>
              <a:rPr lang="en-US" sz="1200">
                <a:latin typeface="Calibri"/>
                <a:ea typeface="Calibri" panose="020F0502020204030204" pitchFamily="34" charset="0"/>
                <a:cs typeface="Calibri"/>
              </a:rPr>
              <a:t>, </a:t>
            </a:r>
            <a:r>
              <a:rPr lang="en-US" sz="1200" err="1">
                <a:latin typeface="Calibri"/>
                <a:ea typeface="Calibri" panose="020F0502020204030204" pitchFamily="34" charset="0"/>
                <a:cs typeface="Calibri"/>
              </a:rPr>
              <a:t>b.Booking_status</a:t>
            </a:r>
            <a:r>
              <a:rPr lang="en-US" sz="1200">
                <a:latin typeface="Calibri"/>
                <a:ea typeface="Calibri" panose="020F0502020204030204" pitchFamily="34" charset="0"/>
                <a:cs typeface="Calibri"/>
              </a:rPr>
              <a:t>, </a:t>
            </a:r>
            <a:r>
              <a:rPr lang="en-US" sz="1200" err="1">
                <a:latin typeface="Calibri"/>
                <a:ea typeface="Calibri" panose="020F0502020204030204" pitchFamily="34" charset="0"/>
                <a:cs typeface="Calibri"/>
              </a:rPr>
              <a:t>c.Customer_ID</a:t>
            </a:r>
            <a:r>
              <a:rPr lang="en-US" sz="1200">
                <a:latin typeface="Calibri"/>
                <a:ea typeface="Calibri" panose="020F0502020204030204" pitchFamily="34" charset="0"/>
                <a:cs typeface="Calibri"/>
              </a:rPr>
              <a:t>, </a:t>
            </a:r>
            <a:r>
              <a:rPr lang="en-US" sz="1200" err="1">
                <a:latin typeface="Calibri"/>
                <a:ea typeface="Calibri" panose="020F0502020204030204" pitchFamily="34" charset="0"/>
                <a:cs typeface="Calibri"/>
              </a:rPr>
              <a:t>c.First_Name,c.Last_Name</a:t>
            </a:r>
            <a:r>
              <a:rPr lang="en-US" sz="1200">
                <a:latin typeface="Calibri"/>
                <a:ea typeface="Calibri" panose="020F0502020204030204" pitchFamily="34" charset="0"/>
                <a:cs typeface="Calibri"/>
              </a:rPr>
              <a:t>, </a:t>
            </a:r>
            <a:r>
              <a:rPr lang="en-US" sz="1200" err="1">
                <a:latin typeface="Calibri"/>
                <a:ea typeface="Calibri" panose="020F0502020204030204" pitchFamily="34" charset="0"/>
                <a:cs typeface="Calibri"/>
              </a:rPr>
              <a:t>c.Contact</a:t>
            </a:r>
            <a:r>
              <a:rPr lang="en-US" sz="1200">
                <a:latin typeface="Calibri"/>
                <a:ea typeface="Calibri" panose="020F0502020204030204" pitchFamily="34" charset="0"/>
                <a:cs typeface="Calibri"/>
              </a:rPr>
              <a:t>, </a:t>
            </a:r>
            <a:r>
              <a:rPr lang="en-US" sz="1200" err="1">
                <a:latin typeface="Calibri"/>
                <a:ea typeface="Calibri" panose="020F0502020204030204" pitchFamily="34" charset="0"/>
                <a:cs typeface="Calibri"/>
              </a:rPr>
              <a:t>c.Primary_Email</a:t>
            </a:r>
            <a:r>
              <a:rPr lang="en-US" sz="1200">
                <a:latin typeface="Calibri"/>
                <a:ea typeface="Calibri" panose="020F0502020204030204" pitchFamily="34" charset="0"/>
                <a:cs typeface="Calibri"/>
              </a:rPr>
              <a:t>, </a:t>
            </a:r>
            <a:r>
              <a:rPr lang="en-US" sz="1200" err="1">
                <a:latin typeface="Calibri"/>
                <a:ea typeface="Calibri" panose="020F0502020204030204" pitchFamily="34" charset="0"/>
                <a:cs typeface="Calibri"/>
              </a:rPr>
              <a:t>c.Rating</a:t>
            </a:r>
            <a:r>
              <a:rPr lang="en-US" sz="1200">
                <a:latin typeface="Calibri"/>
                <a:ea typeface="Calibri" panose="020F0502020204030204" pitchFamily="34" charset="0"/>
                <a:cs typeface="Calibri"/>
              </a:rPr>
              <a:t>,</a:t>
            </a:r>
            <a:endParaRPr lang="en-US">
              <a:latin typeface="Calibri"/>
              <a:ea typeface="Calibri" panose="020F0502020204030204" pitchFamily="34" charset="0"/>
              <a:cs typeface="Calibri"/>
            </a:endParaRPr>
          </a:p>
          <a:p>
            <a:r>
              <a:rPr lang="en-US" sz="1200" err="1">
                <a:latin typeface="Calibri"/>
                <a:ea typeface="Calibri" panose="020F0502020204030204" pitchFamily="34" charset="0"/>
                <a:cs typeface="Calibri"/>
              </a:rPr>
              <a:t>s.type</a:t>
            </a:r>
            <a:r>
              <a:rPr lang="en-US" sz="1200">
                <a:latin typeface="Calibri"/>
                <a:ea typeface="Calibri" panose="020F0502020204030204" pitchFamily="34" charset="0"/>
                <a:cs typeface="Calibri"/>
              </a:rPr>
              <a:t> as </a:t>
            </a:r>
            <a:r>
              <a:rPr lang="en-US" sz="1200" err="1">
                <a:latin typeface="Calibri"/>
                <a:ea typeface="Calibri" panose="020F0502020204030204" pitchFamily="34" charset="0"/>
                <a:cs typeface="Calibri"/>
              </a:rPr>
              <a:t>service_type</a:t>
            </a:r>
            <a:r>
              <a:rPr lang="en-US" sz="1200">
                <a:latin typeface="Calibri"/>
                <a:ea typeface="Calibri" panose="020F0502020204030204" pitchFamily="34" charset="0"/>
                <a:cs typeface="Calibri"/>
              </a:rPr>
              <a:t>, d.name as department</a:t>
            </a:r>
            <a:endParaRPr lang="en-US">
              <a:latin typeface="Calibri"/>
              <a:ea typeface="Calibri" panose="020F0502020204030204" pitchFamily="34" charset="0"/>
              <a:cs typeface="Calibri"/>
            </a:endParaRPr>
          </a:p>
          <a:p>
            <a:r>
              <a:rPr lang="en-US" sz="1200">
                <a:latin typeface="Calibri"/>
                <a:ea typeface="Calibri" panose="020F0502020204030204" pitchFamily="34" charset="0"/>
                <a:cs typeface="Calibri"/>
              </a:rPr>
              <a:t>from </a:t>
            </a:r>
            <a:r>
              <a:rPr lang="en-US" sz="1200" err="1">
                <a:latin typeface="Calibri"/>
                <a:ea typeface="Calibri" panose="020F0502020204030204" pitchFamily="34" charset="0"/>
                <a:cs typeface="Calibri"/>
              </a:rPr>
              <a:t>Customer_booking</a:t>
            </a:r>
            <a:r>
              <a:rPr lang="en-US" sz="1200">
                <a:latin typeface="Calibri"/>
                <a:ea typeface="Calibri" panose="020F0502020204030204" pitchFamily="34" charset="0"/>
                <a:cs typeface="Calibri"/>
              </a:rPr>
              <a:t> </a:t>
            </a:r>
            <a:r>
              <a:rPr lang="en-US" sz="1200" err="1">
                <a:latin typeface="Calibri"/>
                <a:ea typeface="Calibri" panose="020F0502020204030204" pitchFamily="34" charset="0"/>
                <a:cs typeface="Calibri"/>
              </a:rPr>
              <a:t>cb</a:t>
            </a:r>
            <a:endParaRPr lang="en-US" err="1">
              <a:latin typeface="Calibri"/>
              <a:ea typeface="Calibri" panose="020F0502020204030204" pitchFamily="34" charset="0"/>
              <a:cs typeface="Calibri"/>
            </a:endParaRPr>
          </a:p>
          <a:p>
            <a:r>
              <a:rPr lang="en-US" sz="1200">
                <a:latin typeface="Calibri"/>
                <a:ea typeface="Calibri" panose="020F0502020204030204" pitchFamily="34" charset="0"/>
                <a:cs typeface="Calibri"/>
              </a:rPr>
              <a:t>join Booking b on </a:t>
            </a:r>
            <a:r>
              <a:rPr lang="en-US" sz="1200" err="1">
                <a:latin typeface="Calibri"/>
                <a:ea typeface="Calibri" panose="020F0502020204030204" pitchFamily="34" charset="0"/>
                <a:cs typeface="Calibri"/>
              </a:rPr>
              <a:t>cb.Booking_ID</a:t>
            </a:r>
            <a:r>
              <a:rPr lang="en-US" sz="1200">
                <a:latin typeface="Calibri"/>
                <a:ea typeface="Calibri" panose="020F0502020204030204" pitchFamily="34" charset="0"/>
                <a:cs typeface="Calibri"/>
              </a:rPr>
              <a:t> = </a:t>
            </a:r>
            <a:r>
              <a:rPr lang="en-US" sz="1200" err="1">
                <a:latin typeface="Calibri"/>
                <a:ea typeface="Calibri" panose="020F0502020204030204" pitchFamily="34" charset="0"/>
                <a:cs typeface="Calibri"/>
              </a:rPr>
              <a:t>b.Booking_ID</a:t>
            </a:r>
            <a:endParaRPr lang="en-US" err="1">
              <a:latin typeface="Calibri"/>
              <a:ea typeface="Calibri" panose="020F0502020204030204" pitchFamily="34" charset="0"/>
              <a:cs typeface="Calibri"/>
            </a:endParaRPr>
          </a:p>
          <a:p>
            <a:r>
              <a:rPr lang="en-US" sz="1200">
                <a:latin typeface="Calibri"/>
                <a:ea typeface="Calibri" panose="020F0502020204030204" pitchFamily="34" charset="0"/>
                <a:cs typeface="Calibri"/>
              </a:rPr>
              <a:t>join Customer c on </a:t>
            </a:r>
            <a:r>
              <a:rPr lang="en-US" sz="1200" err="1">
                <a:latin typeface="Calibri"/>
                <a:ea typeface="Calibri" panose="020F0502020204030204" pitchFamily="34" charset="0"/>
                <a:cs typeface="Calibri"/>
              </a:rPr>
              <a:t>cb.Customer_ID</a:t>
            </a:r>
            <a:r>
              <a:rPr lang="en-US" sz="1200">
                <a:latin typeface="Calibri"/>
                <a:ea typeface="Calibri" panose="020F0502020204030204" pitchFamily="34" charset="0"/>
                <a:cs typeface="Calibri"/>
              </a:rPr>
              <a:t> = </a:t>
            </a:r>
            <a:r>
              <a:rPr lang="en-US" sz="1200" err="1">
                <a:latin typeface="Calibri"/>
                <a:ea typeface="Calibri" panose="020F0502020204030204" pitchFamily="34" charset="0"/>
                <a:cs typeface="Calibri"/>
              </a:rPr>
              <a:t>c.Customer_ID</a:t>
            </a:r>
            <a:endParaRPr lang="en-US" err="1">
              <a:latin typeface="Calibri"/>
              <a:ea typeface="Calibri" panose="020F0502020204030204" pitchFamily="34" charset="0"/>
              <a:cs typeface="Calibri"/>
            </a:endParaRPr>
          </a:p>
          <a:p>
            <a:r>
              <a:rPr lang="en-US" sz="1200">
                <a:latin typeface="Calibri"/>
                <a:ea typeface="Calibri" panose="020F0502020204030204" pitchFamily="34" charset="0"/>
                <a:cs typeface="Calibri"/>
              </a:rPr>
              <a:t>join Service s on </a:t>
            </a:r>
            <a:r>
              <a:rPr lang="en-US" sz="1200" err="1">
                <a:latin typeface="Calibri"/>
                <a:ea typeface="Calibri" panose="020F0502020204030204" pitchFamily="34" charset="0"/>
                <a:cs typeface="Calibri"/>
              </a:rPr>
              <a:t>c.sid</a:t>
            </a:r>
            <a:r>
              <a:rPr lang="en-US" sz="1200">
                <a:latin typeface="Calibri"/>
                <a:ea typeface="Calibri" panose="020F0502020204030204" pitchFamily="34" charset="0"/>
                <a:cs typeface="Calibri"/>
              </a:rPr>
              <a:t> = </a:t>
            </a:r>
            <a:r>
              <a:rPr lang="en-US" sz="1200" err="1">
                <a:latin typeface="Calibri"/>
                <a:ea typeface="Calibri" panose="020F0502020204030204" pitchFamily="34" charset="0"/>
                <a:cs typeface="Calibri"/>
              </a:rPr>
              <a:t>s.SID</a:t>
            </a:r>
            <a:endParaRPr lang="en-US" err="1">
              <a:latin typeface="Calibri"/>
              <a:ea typeface="Calibri" panose="020F0502020204030204" pitchFamily="34" charset="0"/>
              <a:cs typeface="Calibri"/>
            </a:endParaRPr>
          </a:p>
          <a:p>
            <a:r>
              <a:rPr lang="en-US" sz="1200">
                <a:latin typeface="Calibri"/>
                <a:ea typeface="Calibri" panose="020F0502020204030204" pitchFamily="34" charset="0"/>
                <a:cs typeface="Calibri"/>
              </a:rPr>
              <a:t>join Department d on </a:t>
            </a:r>
            <a:r>
              <a:rPr lang="en-US" sz="1200" err="1">
                <a:latin typeface="Calibri"/>
                <a:ea typeface="Calibri" panose="020F0502020204030204" pitchFamily="34" charset="0"/>
                <a:cs typeface="Calibri"/>
              </a:rPr>
              <a:t>s.DID</a:t>
            </a:r>
            <a:r>
              <a:rPr lang="en-US" sz="1200">
                <a:latin typeface="Calibri"/>
                <a:ea typeface="Calibri" panose="020F0502020204030204" pitchFamily="34" charset="0"/>
                <a:cs typeface="Calibri"/>
              </a:rPr>
              <a:t> = </a:t>
            </a:r>
            <a:r>
              <a:rPr lang="en-US" sz="1200" err="1">
                <a:latin typeface="Calibri"/>
                <a:ea typeface="Calibri" panose="020F0502020204030204" pitchFamily="34" charset="0"/>
                <a:cs typeface="Calibri"/>
              </a:rPr>
              <a:t>d.did</a:t>
            </a:r>
            <a:endParaRPr lang="en-US" err="1">
              <a:latin typeface="Calibri"/>
              <a:ea typeface="Calibri" panose="020F0502020204030204" pitchFamily="34" charset="0"/>
              <a:cs typeface="Calibri"/>
            </a:endParaRPr>
          </a:p>
          <a:p>
            <a:r>
              <a:rPr lang="en-US" sz="1200">
                <a:latin typeface="Calibri"/>
                <a:ea typeface="Calibri" panose="020F0502020204030204" pitchFamily="34" charset="0"/>
                <a:cs typeface="Calibri"/>
              </a:rPr>
              <a:t>)</a:t>
            </a:r>
            <a:endParaRPr lang="en-US">
              <a:latin typeface="Calibri"/>
              <a:ea typeface="Calibri" panose="020F0502020204030204" pitchFamily="34" charset="0"/>
              <a:cs typeface="Calibri"/>
            </a:endParaRPr>
          </a:p>
          <a:p>
            <a:r>
              <a:rPr lang="en-US" sz="1200">
                <a:latin typeface="Calibri"/>
                <a:ea typeface="Calibri" panose="020F0502020204030204" pitchFamily="34" charset="0"/>
                <a:cs typeface="Calibri"/>
              </a:rPr>
              <a:t>select * from </a:t>
            </a:r>
            <a:r>
              <a:rPr lang="en-US" sz="1200" err="1">
                <a:latin typeface="Calibri"/>
                <a:ea typeface="Calibri" panose="020F0502020204030204" pitchFamily="34" charset="0"/>
                <a:cs typeface="Calibri"/>
              </a:rPr>
              <a:t>cte</a:t>
            </a:r>
            <a:r>
              <a:rPr lang="en-US" sz="1200">
                <a:latin typeface="Calibri"/>
                <a:ea typeface="Calibri" panose="020F0502020204030204" pitchFamily="34" charset="0"/>
                <a:cs typeface="Calibri"/>
              </a:rPr>
              <a:t> where </a:t>
            </a:r>
            <a:r>
              <a:rPr lang="en-US" sz="1200" err="1">
                <a:latin typeface="Calibri"/>
                <a:ea typeface="Calibri" panose="020F0502020204030204" pitchFamily="34" charset="0"/>
                <a:cs typeface="Calibri"/>
              </a:rPr>
              <a:t>Booking_status</a:t>
            </a:r>
            <a:r>
              <a:rPr lang="en-US" sz="1200">
                <a:latin typeface="Calibri"/>
                <a:ea typeface="Calibri" panose="020F0502020204030204" pitchFamily="34" charset="0"/>
                <a:cs typeface="Calibri"/>
              </a:rPr>
              <a:t> = 'Confirmed' and Rating &lt; 3</a:t>
            </a:r>
            <a:endParaRPr lang="en-US">
              <a:latin typeface="Calibri"/>
              <a:ea typeface="Calibri" panose="020F0502020204030204" pitchFamily="34" charset="0"/>
              <a:cs typeface="Calibri"/>
            </a:endParaRPr>
          </a:p>
        </p:txBody>
      </p:sp>
      <p:pic>
        <p:nvPicPr>
          <p:cNvPr id="3" name="Picture 3" descr="Table&#10;&#10;Description automatically generated">
            <a:extLst>
              <a:ext uri="{FF2B5EF4-FFF2-40B4-BE49-F238E27FC236}">
                <a16:creationId xmlns:a16="http://schemas.microsoft.com/office/drawing/2014/main" id="{53DE5911-C61B-2173-9969-0F43B0CFD2AF}"/>
              </a:ext>
            </a:extLst>
          </p:cNvPr>
          <p:cNvPicPr>
            <a:picLocks noChangeAspect="1"/>
          </p:cNvPicPr>
          <p:nvPr/>
        </p:nvPicPr>
        <p:blipFill>
          <a:blip r:embed="rId3"/>
          <a:stretch>
            <a:fillRect/>
          </a:stretch>
        </p:blipFill>
        <p:spPr>
          <a:xfrm>
            <a:off x="392400" y="4107254"/>
            <a:ext cx="11311200" cy="2471492"/>
          </a:xfrm>
          <a:prstGeom prst="rect">
            <a:avLst/>
          </a:prstGeom>
        </p:spPr>
      </p:pic>
    </p:spTree>
    <p:extLst>
      <p:ext uri="{BB962C8B-B14F-4D97-AF65-F5344CB8AC3E}">
        <p14:creationId xmlns:p14="http://schemas.microsoft.com/office/powerpoint/2010/main" val="30921342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0963675-CEC3-4A97-84BD-6F0B14D796D4}"/>
              </a:ext>
            </a:extLst>
          </p:cNvPr>
          <p:cNvSpPr txBox="1">
            <a:spLocks/>
          </p:cNvSpPr>
          <p:nvPr/>
        </p:nvSpPr>
        <p:spPr>
          <a:xfrm>
            <a:off x="254741" y="179337"/>
            <a:ext cx="9905998" cy="916201"/>
          </a:xfrm>
          <a:prstGeom prst="rect">
            <a:avLst/>
          </a:prstGeom>
        </p:spPr>
        <p:txBody>
          <a:bodyPr vert="horz" lIns="91440" tIns="45720" rIns="91440" bIns="45720" rtlCol="0" anchor="ctr">
            <a:normAutofit/>
          </a:bodyPr>
          <a:lstStyle>
            <a:defPPr>
              <a:defRPr lang="en-US"/>
            </a:defPPr>
            <a:lvl1pPr marR="0" lvl="0" indent="0" defTabSz="457200" fontAlgn="auto">
              <a:lnSpc>
                <a:spcPct val="100000"/>
              </a:lnSpc>
              <a:spcBef>
                <a:spcPct val="0"/>
              </a:spcBef>
              <a:spcAft>
                <a:spcPts val="0"/>
              </a:spcAft>
              <a:buClrTx/>
              <a:buSzTx/>
              <a:buFontTx/>
              <a:buNone/>
              <a:tabLst/>
              <a:defRPr kumimoji="0" sz="3200" b="1" i="0" u="none" strike="noStrike" cap="all" spc="0" normalizeH="0" baseline="0">
                <a:ln w="3175" cmpd="sng">
                  <a:noFill/>
                </a:ln>
                <a:gradFill flip="none" rotWithShape="1">
                  <a:gsLst>
                    <a:gs pos="0">
                      <a:sysClr val="window" lastClr="FFFFFF"/>
                    </a:gs>
                    <a:gs pos="100000">
                      <a:sysClr val="window" lastClr="FFFFFF">
                        <a:lumMod val="65000"/>
                      </a:sysClr>
                    </a:gs>
                  </a:gsLst>
                  <a:lin ang="5580000" scaled="0"/>
                  <a:tileRect/>
                </a:gradFill>
                <a:effectLst>
                  <a:glow rad="38100">
                    <a:sysClr val="windowText" lastClr="000000">
                      <a:lumMod val="65000"/>
                      <a:lumOff val="35000"/>
                      <a:alpha val="40000"/>
                    </a:sysClr>
                  </a:glow>
                  <a:outerShdw blurRad="28575" dist="38100" dir="14040000" algn="tl" rotWithShape="0">
                    <a:srgbClr val="000000">
                      <a:alpha val="25000"/>
                    </a:srgbClr>
                  </a:outerShdw>
                </a:effectLst>
                <a:uLnTx/>
                <a:uFillTx/>
                <a:latin typeface="Century Gothic" panose="020B0502020202020204"/>
                <a:ea typeface="+mj-lt"/>
                <a:cs typeface="+mj-l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a:latin typeface="Calibri" panose="020F0502020204030204" pitchFamily="34" charset="0"/>
                <a:ea typeface="Calibri" panose="020F0502020204030204" pitchFamily="34" charset="0"/>
                <a:cs typeface="Calibri" panose="020F0502020204030204" pitchFamily="34" charset="0"/>
              </a:rPr>
              <a:t>QUERIES/REPORTS No.2</a:t>
            </a:r>
          </a:p>
        </p:txBody>
      </p:sp>
      <p:sp>
        <p:nvSpPr>
          <p:cNvPr id="3" name="TextBox 2">
            <a:extLst>
              <a:ext uri="{FF2B5EF4-FFF2-40B4-BE49-F238E27FC236}">
                <a16:creationId xmlns:a16="http://schemas.microsoft.com/office/drawing/2014/main" id="{C02DB1F9-6F52-B6DB-0AB0-4ABE1FFF4D6B}"/>
              </a:ext>
            </a:extLst>
          </p:cNvPr>
          <p:cNvSpPr txBox="1"/>
          <p:nvPr/>
        </p:nvSpPr>
        <p:spPr>
          <a:xfrm>
            <a:off x="254741" y="931899"/>
            <a:ext cx="11023763" cy="707886"/>
          </a:xfrm>
          <a:prstGeom prst="rect">
            <a:avLst/>
          </a:prstGeom>
          <a:noFill/>
        </p:spPr>
        <p:txBody>
          <a:bodyPr vert="horz" wrap="square" lIns="91440" tIns="45720" rIns="91440" bIns="45720" rtlCol="0" anchor="ctr">
            <a:spAutoFit/>
          </a:bodyPr>
          <a:lstStyle>
            <a:lvl1pPr marL="342900" indent="-342900">
              <a:spcBef>
                <a:spcPct val="20000"/>
              </a:spcBef>
              <a:spcAft>
                <a:spcPts val="600"/>
              </a:spcAft>
              <a:buClr>
                <a:schemeClr val="tx1"/>
              </a:buClr>
              <a:buSzPct val="100000"/>
              <a:buFont typeface="Symbol" panose="05050102010706020507" pitchFamily="18" charset="2"/>
              <a:buChar char=""/>
              <a:defRPr cap="small">
                <a:effectLst/>
                <a:latin typeface="Calibri" panose="020F0502020204030204" pitchFamily="34" charset="0"/>
              </a:defRPr>
            </a:lvl1pPr>
            <a:lvl2pPr marL="742950" indent="-285750" defTabSz="457200">
              <a:spcBef>
                <a:spcPct val="20000"/>
              </a:spcBef>
              <a:spcAft>
                <a:spcPts val="600"/>
              </a:spcAft>
              <a:buClr>
                <a:schemeClr val="tx1"/>
              </a:buClr>
              <a:buSzPct val="100000"/>
              <a:buFont typeface="Arial"/>
              <a:buChar char="•"/>
              <a:defRPr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defRPr>
            </a:lvl2pPr>
            <a:lvl3pPr marL="1200150" indent="-285750" defTabSz="457200">
              <a:spcBef>
                <a:spcPct val="20000"/>
              </a:spcBef>
              <a:spcAft>
                <a:spcPts val="600"/>
              </a:spcAft>
              <a:buClr>
                <a:schemeClr val="tx1"/>
              </a:buClr>
              <a:buSzPct val="100000"/>
              <a:buFont typeface="Arial"/>
              <a:buChar char="•"/>
              <a:defRPr sz="16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defRPr>
            </a:lvl3pPr>
            <a:lvl4pPr marL="1543050" indent="-171450" defTabSz="457200">
              <a:spcBef>
                <a:spcPct val="20000"/>
              </a:spcBef>
              <a:spcAft>
                <a:spcPts val="600"/>
              </a:spcAft>
              <a:buClr>
                <a:schemeClr val="tx1"/>
              </a:buClr>
              <a:buSzPct val="100000"/>
              <a:buFont typeface="Arial"/>
              <a:buChar char="•"/>
              <a:defRPr sz="14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defRPr>
            </a:lvl4pPr>
            <a:lvl5pPr marL="2000250" indent="-171450" defTabSz="457200">
              <a:spcBef>
                <a:spcPct val="20000"/>
              </a:spcBef>
              <a:spcAft>
                <a:spcPts val="600"/>
              </a:spcAft>
              <a:buClr>
                <a:schemeClr val="tx1"/>
              </a:buClr>
              <a:buSzPct val="100000"/>
              <a:buFont typeface="Arial"/>
              <a:buChar char="•"/>
              <a:defRPr sz="14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defRPr>
            </a:lvl5pPr>
            <a:lvl6pPr marL="2514600" indent="-228600" defTabSz="457200">
              <a:spcBef>
                <a:spcPct val="20000"/>
              </a:spcBef>
              <a:spcAft>
                <a:spcPts val="600"/>
              </a:spcAft>
              <a:buClr>
                <a:schemeClr val="tx1"/>
              </a:buClr>
              <a:buSzPct val="100000"/>
              <a:buFont typeface="Arial"/>
              <a:buChar char="•"/>
              <a:defRPr sz="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defRPr>
            </a:lvl6pPr>
            <a:lvl7pPr marL="2971800" indent="-228600" defTabSz="457200">
              <a:spcBef>
                <a:spcPct val="20000"/>
              </a:spcBef>
              <a:spcAft>
                <a:spcPts val="600"/>
              </a:spcAft>
              <a:buClr>
                <a:schemeClr val="tx1"/>
              </a:buClr>
              <a:buSzPct val="100000"/>
              <a:buFont typeface="Arial"/>
              <a:buChar char="•"/>
              <a:defRPr sz="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defRPr>
            </a:lvl7pPr>
            <a:lvl8pPr marL="3429000" indent="-228600" defTabSz="457200">
              <a:spcBef>
                <a:spcPct val="20000"/>
              </a:spcBef>
              <a:spcAft>
                <a:spcPts val="600"/>
              </a:spcAft>
              <a:buClr>
                <a:schemeClr val="tx1"/>
              </a:buClr>
              <a:buSzPct val="100000"/>
              <a:buFont typeface="Arial"/>
              <a:buChar char="•"/>
              <a:defRPr sz="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defRPr>
            </a:lvl8pPr>
            <a:lvl9pPr marL="3886200" indent="-228600" defTabSz="457200">
              <a:spcBef>
                <a:spcPct val="20000"/>
              </a:spcBef>
              <a:spcAft>
                <a:spcPts val="600"/>
              </a:spcAft>
              <a:buClr>
                <a:schemeClr val="tx1"/>
              </a:buClr>
              <a:buSzPct val="100000"/>
              <a:buFont typeface="Arial"/>
              <a:buChar char="•"/>
              <a:defRPr sz="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defRPr>
            </a:lvl9pPr>
          </a:lstStyle>
          <a:p>
            <a:pPr marL="0" indent="0">
              <a:buNone/>
            </a:pPr>
            <a:r>
              <a:rPr lang="en" sz="2000" b="1">
                <a:latin typeface="Calibri"/>
                <a:cs typeface="Calibri"/>
              </a:rPr>
              <a:t>2. Show when different types of departments are called and service availed by the customer and their rating where booking status is ‘Confirmed’</a:t>
            </a:r>
            <a:r>
              <a:rPr lang="en" sz="2000">
                <a:latin typeface="Calibri"/>
                <a:cs typeface="Calibri"/>
              </a:rPr>
              <a:t> </a:t>
            </a:r>
            <a:endParaRPr lang="en-US" sz="2000">
              <a:cs typeface="Calibri"/>
            </a:endParaRPr>
          </a:p>
        </p:txBody>
      </p:sp>
      <p:sp>
        <p:nvSpPr>
          <p:cNvPr id="6" name="TextBox 5">
            <a:extLst>
              <a:ext uri="{FF2B5EF4-FFF2-40B4-BE49-F238E27FC236}">
                <a16:creationId xmlns:a16="http://schemas.microsoft.com/office/drawing/2014/main" id="{5CB70E8B-B4FD-1AB9-EE94-B3F74A9C3030}"/>
              </a:ext>
            </a:extLst>
          </p:cNvPr>
          <p:cNvSpPr txBox="1"/>
          <p:nvPr/>
        </p:nvSpPr>
        <p:spPr>
          <a:xfrm>
            <a:off x="298538" y="1645085"/>
            <a:ext cx="11845446" cy="50013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 sz="1100">
                <a:latin typeface="Calibri"/>
                <a:ea typeface="Calibri" panose="020F0502020204030204" pitchFamily="34" charset="0"/>
                <a:cs typeface="Calibri"/>
              </a:rPr>
              <a:t>with ADS as (</a:t>
            </a:r>
            <a:r>
              <a:rPr lang="en-US" sz="1100">
                <a:latin typeface="Calibri"/>
                <a:ea typeface="Calibri" panose="020F0502020204030204" pitchFamily="34" charset="0"/>
                <a:cs typeface="Calibri"/>
              </a:rPr>
              <a:t> </a:t>
            </a:r>
          </a:p>
          <a:p>
            <a:r>
              <a:rPr lang="en" sz="1100">
                <a:latin typeface="Calibri"/>
                <a:ea typeface="Calibri" panose="020F0502020204030204" pitchFamily="34" charset="0"/>
                <a:cs typeface="Calibri"/>
              </a:rPr>
              <a:t>select </a:t>
            </a:r>
            <a:endParaRPr lang="en-US" sz="1100">
              <a:latin typeface="Calibri"/>
              <a:ea typeface="Calibri" panose="020F0502020204030204" pitchFamily="34" charset="0"/>
              <a:cs typeface="Calibri"/>
            </a:endParaRPr>
          </a:p>
          <a:p>
            <a:r>
              <a:rPr lang="en" sz="1100" err="1">
                <a:latin typeface="Calibri"/>
                <a:ea typeface="Calibri" panose="020F0502020204030204" pitchFamily="34" charset="0"/>
                <a:cs typeface="Calibri"/>
              </a:rPr>
              <a:t>b.Booking_ID</a:t>
            </a:r>
            <a:r>
              <a:rPr lang="en" sz="1100">
                <a:latin typeface="Calibri"/>
                <a:ea typeface="Calibri" panose="020F0502020204030204" pitchFamily="34" charset="0"/>
                <a:cs typeface="Calibri"/>
              </a:rPr>
              <a:t>, </a:t>
            </a:r>
            <a:r>
              <a:rPr lang="en" sz="1100" err="1">
                <a:latin typeface="Calibri"/>
                <a:ea typeface="Calibri" panose="020F0502020204030204" pitchFamily="34" charset="0"/>
                <a:cs typeface="Calibri"/>
              </a:rPr>
              <a:t>b.Check_in_date</a:t>
            </a:r>
            <a:r>
              <a:rPr lang="en" sz="1100">
                <a:latin typeface="Calibri"/>
                <a:ea typeface="Calibri" panose="020F0502020204030204" pitchFamily="34" charset="0"/>
                <a:cs typeface="Calibri"/>
              </a:rPr>
              <a:t>, </a:t>
            </a:r>
            <a:r>
              <a:rPr lang="en" sz="1100" err="1">
                <a:latin typeface="Calibri"/>
                <a:ea typeface="Calibri" panose="020F0502020204030204" pitchFamily="34" charset="0"/>
                <a:cs typeface="Calibri"/>
              </a:rPr>
              <a:t>b.Check_out_date</a:t>
            </a:r>
            <a:r>
              <a:rPr lang="en" sz="1100">
                <a:latin typeface="Calibri"/>
                <a:ea typeface="Calibri" panose="020F0502020204030204" pitchFamily="34" charset="0"/>
                <a:cs typeface="Calibri"/>
              </a:rPr>
              <a:t>, </a:t>
            </a:r>
            <a:r>
              <a:rPr lang="en" sz="1100" err="1">
                <a:latin typeface="Calibri"/>
                <a:ea typeface="Calibri" panose="020F0502020204030204" pitchFamily="34" charset="0"/>
                <a:cs typeface="Calibri"/>
              </a:rPr>
              <a:t>b.Booking_date</a:t>
            </a:r>
            <a:r>
              <a:rPr lang="en" sz="1100">
                <a:latin typeface="Calibri"/>
                <a:ea typeface="Calibri" panose="020F0502020204030204" pitchFamily="34" charset="0"/>
                <a:cs typeface="Calibri"/>
              </a:rPr>
              <a:t>, </a:t>
            </a:r>
            <a:r>
              <a:rPr lang="en" sz="1100" err="1">
                <a:latin typeface="Calibri"/>
                <a:ea typeface="Calibri" panose="020F0502020204030204" pitchFamily="34" charset="0"/>
                <a:cs typeface="Calibri"/>
              </a:rPr>
              <a:t>b.Bulk_Booking</a:t>
            </a:r>
            <a:r>
              <a:rPr lang="en" sz="1100">
                <a:latin typeface="Calibri"/>
                <a:ea typeface="Calibri" panose="020F0502020204030204" pitchFamily="34" charset="0"/>
                <a:cs typeface="Calibri"/>
              </a:rPr>
              <a:t>, </a:t>
            </a:r>
            <a:r>
              <a:rPr lang="en" sz="1100" err="1">
                <a:latin typeface="Calibri"/>
                <a:ea typeface="Calibri" panose="020F0502020204030204" pitchFamily="34" charset="0"/>
                <a:cs typeface="Calibri"/>
              </a:rPr>
              <a:t>b.Room_Price</a:t>
            </a:r>
            <a:r>
              <a:rPr lang="en" sz="1100">
                <a:latin typeface="Calibri"/>
                <a:ea typeface="Calibri" panose="020F0502020204030204" pitchFamily="34" charset="0"/>
                <a:cs typeface="Calibri"/>
              </a:rPr>
              <a:t>, </a:t>
            </a:r>
            <a:r>
              <a:rPr lang="en" sz="1100" err="1">
                <a:latin typeface="Calibri"/>
                <a:ea typeface="Calibri" panose="020F0502020204030204" pitchFamily="34" charset="0"/>
                <a:cs typeface="Calibri"/>
              </a:rPr>
              <a:t>b.Booking_Status</a:t>
            </a:r>
            <a:r>
              <a:rPr lang="en" sz="1100">
                <a:latin typeface="Calibri"/>
                <a:ea typeface="Calibri" panose="020F0502020204030204" pitchFamily="34" charset="0"/>
                <a:cs typeface="Calibri"/>
              </a:rPr>
              <a:t>,</a:t>
            </a:r>
            <a:r>
              <a:rPr lang="en-US" sz="1100">
                <a:latin typeface="Calibri"/>
                <a:ea typeface="Calibri" panose="020F0502020204030204" pitchFamily="34" charset="0"/>
                <a:cs typeface="Calibri"/>
              </a:rPr>
              <a:t> </a:t>
            </a:r>
          </a:p>
          <a:p>
            <a:r>
              <a:rPr lang="en" sz="1100" err="1">
                <a:latin typeface="Calibri"/>
                <a:ea typeface="Calibri" panose="020F0502020204030204" pitchFamily="34" charset="0"/>
                <a:cs typeface="Calibri"/>
              </a:rPr>
              <a:t>c.Customer_ID</a:t>
            </a:r>
            <a:r>
              <a:rPr lang="en" sz="1100">
                <a:latin typeface="Calibri"/>
                <a:ea typeface="Calibri" panose="020F0502020204030204" pitchFamily="34" charset="0"/>
                <a:cs typeface="Calibri"/>
              </a:rPr>
              <a:t>, </a:t>
            </a:r>
            <a:r>
              <a:rPr lang="en" sz="1100" err="1">
                <a:latin typeface="Calibri"/>
                <a:ea typeface="Calibri" panose="020F0502020204030204" pitchFamily="34" charset="0"/>
                <a:cs typeface="Calibri"/>
              </a:rPr>
              <a:t>c.SID</a:t>
            </a:r>
            <a:r>
              <a:rPr lang="en" sz="1100">
                <a:latin typeface="Calibri"/>
                <a:ea typeface="Calibri" panose="020F0502020204030204" pitchFamily="34" charset="0"/>
                <a:cs typeface="Calibri"/>
              </a:rPr>
              <a:t>, </a:t>
            </a:r>
            <a:r>
              <a:rPr lang="en" sz="1100" err="1">
                <a:latin typeface="Calibri"/>
                <a:ea typeface="Calibri" panose="020F0502020204030204" pitchFamily="34" charset="0"/>
                <a:cs typeface="Calibri"/>
              </a:rPr>
              <a:t>c.First_Name</a:t>
            </a:r>
            <a:r>
              <a:rPr lang="en" sz="1100">
                <a:latin typeface="Calibri"/>
                <a:ea typeface="Calibri" panose="020F0502020204030204" pitchFamily="34" charset="0"/>
                <a:cs typeface="Calibri"/>
              </a:rPr>
              <a:t>, </a:t>
            </a:r>
            <a:r>
              <a:rPr lang="en" sz="1100" err="1">
                <a:latin typeface="Calibri"/>
                <a:ea typeface="Calibri" panose="020F0502020204030204" pitchFamily="34" charset="0"/>
                <a:cs typeface="Calibri"/>
              </a:rPr>
              <a:t>c.Last_Name</a:t>
            </a:r>
            <a:r>
              <a:rPr lang="en" sz="1100">
                <a:latin typeface="Calibri"/>
                <a:ea typeface="Calibri" panose="020F0502020204030204" pitchFamily="34" charset="0"/>
                <a:cs typeface="Calibri"/>
              </a:rPr>
              <a:t>, </a:t>
            </a:r>
            <a:r>
              <a:rPr lang="en" sz="1100" err="1">
                <a:latin typeface="Calibri"/>
                <a:ea typeface="Calibri" panose="020F0502020204030204" pitchFamily="34" charset="0"/>
                <a:cs typeface="Calibri"/>
              </a:rPr>
              <a:t>c.Contact</a:t>
            </a:r>
            <a:r>
              <a:rPr lang="en" sz="1100">
                <a:latin typeface="Calibri"/>
                <a:ea typeface="Calibri" panose="020F0502020204030204" pitchFamily="34" charset="0"/>
                <a:cs typeface="Calibri"/>
              </a:rPr>
              <a:t>, </a:t>
            </a:r>
            <a:r>
              <a:rPr lang="en" sz="1100" err="1">
                <a:latin typeface="Calibri"/>
                <a:ea typeface="Calibri" panose="020F0502020204030204" pitchFamily="34" charset="0"/>
                <a:cs typeface="Calibri"/>
              </a:rPr>
              <a:t>c.Primary_Email</a:t>
            </a:r>
            <a:r>
              <a:rPr lang="en" sz="1100">
                <a:latin typeface="Calibri"/>
                <a:ea typeface="Calibri" panose="020F0502020204030204" pitchFamily="34" charset="0"/>
                <a:cs typeface="Calibri"/>
              </a:rPr>
              <a:t>, </a:t>
            </a:r>
            <a:r>
              <a:rPr lang="en" sz="1100" err="1">
                <a:latin typeface="Calibri"/>
                <a:ea typeface="Calibri" panose="020F0502020204030204" pitchFamily="34" charset="0"/>
                <a:cs typeface="Calibri"/>
              </a:rPr>
              <a:t>c.Rating</a:t>
            </a:r>
            <a:r>
              <a:rPr lang="en" sz="1100">
                <a:latin typeface="Calibri"/>
                <a:ea typeface="Calibri" panose="020F0502020204030204" pitchFamily="34" charset="0"/>
                <a:cs typeface="Calibri"/>
              </a:rPr>
              <a:t>, </a:t>
            </a:r>
            <a:r>
              <a:rPr lang="en" sz="1100" err="1">
                <a:latin typeface="Calibri"/>
                <a:ea typeface="Calibri" panose="020F0502020204030204" pitchFamily="34" charset="0"/>
                <a:cs typeface="Calibri"/>
              </a:rPr>
              <a:t>c.Parking_ID</a:t>
            </a:r>
            <a:r>
              <a:rPr lang="en" sz="1100">
                <a:latin typeface="Calibri"/>
                <a:ea typeface="Calibri" panose="020F0502020204030204" pitchFamily="34" charset="0"/>
                <a:cs typeface="Calibri"/>
              </a:rPr>
              <a:t>,</a:t>
            </a:r>
            <a:r>
              <a:rPr lang="en-US" sz="1100">
                <a:latin typeface="Calibri"/>
                <a:ea typeface="Calibri" panose="020F0502020204030204" pitchFamily="34" charset="0"/>
                <a:cs typeface="Calibri"/>
              </a:rPr>
              <a:t> </a:t>
            </a:r>
          </a:p>
          <a:p>
            <a:r>
              <a:rPr lang="en" sz="1100" err="1">
                <a:latin typeface="Calibri"/>
                <a:ea typeface="Calibri" panose="020F0502020204030204" pitchFamily="34" charset="0"/>
                <a:cs typeface="Calibri"/>
              </a:rPr>
              <a:t>s.Type</a:t>
            </a:r>
            <a:r>
              <a:rPr lang="en" sz="1100">
                <a:latin typeface="Calibri"/>
                <a:ea typeface="Calibri" panose="020F0502020204030204" pitchFamily="34" charset="0"/>
                <a:cs typeface="Calibri"/>
              </a:rPr>
              <a:t> as </a:t>
            </a:r>
            <a:r>
              <a:rPr lang="en" sz="1100" err="1">
                <a:latin typeface="Calibri"/>
                <a:ea typeface="Calibri" panose="020F0502020204030204" pitchFamily="34" charset="0"/>
                <a:cs typeface="Calibri"/>
              </a:rPr>
              <a:t>service_type,s.DID</a:t>
            </a:r>
            <a:r>
              <a:rPr lang="en" sz="1100">
                <a:latin typeface="Calibri"/>
                <a:ea typeface="Calibri" panose="020F0502020204030204" pitchFamily="34" charset="0"/>
                <a:cs typeface="Calibri"/>
              </a:rPr>
              <a:t>,</a:t>
            </a:r>
            <a:r>
              <a:rPr lang="en-US" sz="1100">
                <a:latin typeface="Calibri"/>
                <a:ea typeface="Calibri" panose="020F0502020204030204" pitchFamily="34" charset="0"/>
                <a:cs typeface="Calibri"/>
              </a:rPr>
              <a:t>  </a:t>
            </a:r>
            <a:endParaRPr lang="en-US" sz="1100">
              <a:latin typeface="Calibri"/>
              <a:ea typeface="Calibri" panose="020F0502020204030204" pitchFamily="34" charset="0"/>
              <a:cs typeface="Calibri" panose="020F0502020204030204" pitchFamily="34" charset="0"/>
            </a:endParaRPr>
          </a:p>
          <a:p>
            <a:r>
              <a:rPr lang="en" sz="1100" err="1">
                <a:latin typeface="Calibri"/>
                <a:ea typeface="Calibri" panose="020F0502020204030204" pitchFamily="34" charset="0"/>
                <a:cs typeface="Calibri"/>
              </a:rPr>
              <a:t>d.Name</a:t>
            </a:r>
            <a:r>
              <a:rPr lang="en" sz="1100">
                <a:latin typeface="Calibri"/>
                <a:ea typeface="Calibri" panose="020F0502020204030204" pitchFamily="34" charset="0"/>
                <a:cs typeface="Calibri"/>
              </a:rPr>
              <a:t>,</a:t>
            </a:r>
            <a:r>
              <a:rPr lang="en-US" sz="1100">
                <a:latin typeface="Calibri"/>
                <a:ea typeface="Calibri" panose="020F0502020204030204" pitchFamily="34" charset="0"/>
                <a:cs typeface="Calibri"/>
              </a:rPr>
              <a:t> </a:t>
            </a:r>
          </a:p>
          <a:p>
            <a:r>
              <a:rPr lang="en" sz="1100" err="1">
                <a:latin typeface="Calibri"/>
                <a:ea typeface="Calibri" panose="020F0502020204030204" pitchFamily="34" charset="0"/>
                <a:cs typeface="Calibri"/>
              </a:rPr>
              <a:t>r.Room_Num,r.Room_Type,r.Availability</a:t>
            </a:r>
            <a:r>
              <a:rPr lang="en" sz="1100">
                <a:latin typeface="Calibri"/>
                <a:ea typeface="Calibri" panose="020F0502020204030204" pitchFamily="34" charset="0"/>
                <a:cs typeface="Calibri"/>
              </a:rPr>
              <a:t>,</a:t>
            </a:r>
            <a:r>
              <a:rPr lang="en-US" sz="1100">
                <a:latin typeface="Calibri"/>
                <a:ea typeface="Calibri" panose="020F0502020204030204" pitchFamily="34" charset="0"/>
                <a:cs typeface="Calibri"/>
              </a:rPr>
              <a:t> </a:t>
            </a:r>
          </a:p>
          <a:p>
            <a:r>
              <a:rPr lang="en" sz="1100" err="1">
                <a:latin typeface="Calibri"/>
                <a:ea typeface="Calibri" panose="020F0502020204030204" pitchFamily="34" charset="0"/>
                <a:cs typeface="Calibri"/>
              </a:rPr>
              <a:t>p.Lot_num</a:t>
            </a:r>
            <a:r>
              <a:rPr lang="en" sz="1100">
                <a:latin typeface="Calibri"/>
                <a:ea typeface="Calibri" panose="020F0502020204030204" pitchFamily="34" charset="0"/>
                <a:cs typeface="Calibri"/>
              </a:rPr>
              <a:t>,</a:t>
            </a:r>
            <a:r>
              <a:rPr lang="en-US" sz="1100">
                <a:latin typeface="Calibri"/>
                <a:ea typeface="Calibri" panose="020F0502020204030204" pitchFamily="34" charset="0"/>
                <a:cs typeface="Calibri"/>
              </a:rPr>
              <a:t> </a:t>
            </a:r>
          </a:p>
          <a:p>
            <a:r>
              <a:rPr lang="en" sz="1100" err="1">
                <a:latin typeface="Calibri"/>
                <a:ea typeface="Calibri" panose="020F0502020204030204" pitchFamily="34" charset="0"/>
                <a:cs typeface="Calibri"/>
              </a:rPr>
              <a:t>py.PID,py.Type</a:t>
            </a:r>
            <a:r>
              <a:rPr lang="en" sz="1100">
                <a:latin typeface="Calibri"/>
                <a:ea typeface="Calibri" panose="020F0502020204030204" pitchFamily="34" charset="0"/>
                <a:cs typeface="Calibri"/>
              </a:rPr>
              <a:t> as </a:t>
            </a:r>
            <a:r>
              <a:rPr lang="en" sz="1100" err="1">
                <a:latin typeface="Calibri"/>
                <a:ea typeface="Calibri" panose="020F0502020204030204" pitchFamily="34" charset="0"/>
                <a:cs typeface="Calibri"/>
              </a:rPr>
              <a:t>payment_type</a:t>
            </a:r>
            <a:r>
              <a:rPr lang="en" sz="1100">
                <a:latin typeface="Calibri"/>
                <a:ea typeface="Calibri" panose="020F0502020204030204" pitchFamily="34" charset="0"/>
                <a:cs typeface="Calibri"/>
              </a:rPr>
              <a:t>,</a:t>
            </a:r>
            <a:r>
              <a:rPr lang="en-US" sz="1100">
                <a:latin typeface="Calibri"/>
                <a:ea typeface="Calibri" panose="020F0502020204030204" pitchFamily="34" charset="0"/>
                <a:cs typeface="Calibri"/>
              </a:rPr>
              <a:t> </a:t>
            </a:r>
          </a:p>
          <a:p>
            <a:r>
              <a:rPr lang="en" sz="1100" err="1">
                <a:latin typeface="Calibri"/>
                <a:ea typeface="Calibri" panose="020F0502020204030204" pitchFamily="34" charset="0"/>
                <a:cs typeface="Calibri"/>
              </a:rPr>
              <a:t>st.staff_id</a:t>
            </a:r>
            <a:r>
              <a:rPr lang="en" sz="1100">
                <a:latin typeface="Calibri"/>
                <a:ea typeface="Calibri" panose="020F0502020204030204" pitchFamily="34" charset="0"/>
                <a:cs typeface="Calibri"/>
              </a:rPr>
              <a:t>,</a:t>
            </a:r>
            <a:r>
              <a:rPr lang="en-US" sz="1100">
                <a:latin typeface="Calibri"/>
                <a:ea typeface="Calibri" panose="020F0502020204030204" pitchFamily="34" charset="0"/>
                <a:cs typeface="Calibri"/>
              </a:rPr>
              <a:t> </a:t>
            </a:r>
          </a:p>
          <a:p>
            <a:r>
              <a:rPr lang="en" sz="1100" err="1">
                <a:latin typeface="Calibri"/>
                <a:ea typeface="Calibri" panose="020F0502020204030204" pitchFamily="34" charset="0"/>
                <a:cs typeface="Calibri"/>
              </a:rPr>
              <a:t>st.first_name</a:t>
            </a:r>
            <a:r>
              <a:rPr lang="en" sz="1100">
                <a:latin typeface="Calibri"/>
                <a:ea typeface="Calibri" panose="020F0502020204030204" pitchFamily="34" charset="0"/>
                <a:cs typeface="Calibri"/>
              </a:rPr>
              <a:t> as </a:t>
            </a:r>
            <a:r>
              <a:rPr lang="en" sz="1100" err="1">
                <a:latin typeface="Calibri"/>
                <a:ea typeface="Calibri" panose="020F0502020204030204" pitchFamily="34" charset="0"/>
                <a:cs typeface="Calibri"/>
              </a:rPr>
              <a:t>staff_first_name,st.last_name</a:t>
            </a:r>
            <a:r>
              <a:rPr lang="en" sz="1100">
                <a:latin typeface="Calibri"/>
                <a:ea typeface="Calibri" panose="020F0502020204030204" pitchFamily="34" charset="0"/>
                <a:cs typeface="Calibri"/>
              </a:rPr>
              <a:t> as </a:t>
            </a:r>
            <a:r>
              <a:rPr lang="en" sz="1100" err="1">
                <a:latin typeface="Calibri"/>
                <a:ea typeface="Calibri" panose="020F0502020204030204" pitchFamily="34" charset="0"/>
                <a:cs typeface="Calibri"/>
              </a:rPr>
              <a:t>staff_last_name</a:t>
            </a:r>
            <a:r>
              <a:rPr lang="en" sz="1100">
                <a:latin typeface="Calibri"/>
                <a:ea typeface="Calibri" panose="020F0502020204030204" pitchFamily="34" charset="0"/>
                <a:cs typeface="Calibri"/>
              </a:rPr>
              <a:t>,</a:t>
            </a:r>
            <a:r>
              <a:rPr lang="en-US" sz="1100">
                <a:latin typeface="Calibri"/>
                <a:ea typeface="Calibri" panose="020F0502020204030204" pitchFamily="34" charset="0"/>
                <a:cs typeface="Calibri"/>
              </a:rPr>
              <a:t> </a:t>
            </a:r>
          </a:p>
          <a:p>
            <a:r>
              <a:rPr lang="en" sz="1100" err="1">
                <a:latin typeface="Calibri"/>
                <a:ea typeface="Calibri" panose="020F0502020204030204" pitchFamily="34" charset="0"/>
                <a:cs typeface="Calibri"/>
              </a:rPr>
              <a:t>st.contact</a:t>
            </a:r>
            <a:r>
              <a:rPr lang="en" sz="1100">
                <a:latin typeface="Calibri"/>
                <a:ea typeface="Calibri" panose="020F0502020204030204" pitchFamily="34" charset="0"/>
                <a:cs typeface="Calibri"/>
              </a:rPr>
              <a:t> as </a:t>
            </a:r>
            <a:r>
              <a:rPr lang="en" sz="1100" err="1">
                <a:latin typeface="Calibri"/>
                <a:ea typeface="Calibri" panose="020F0502020204030204" pitchFamily="34" charset="0"/>
                <a:cs typeface="Calibri"/>
              </a:rPr>
              <a:t>staff_contact,st.primary_email</a:t>
            </a:r>
            <a:r>
              <a:rPr lang="en" sz="1100">
                <a:latin typeface="Calibri"/>
                <a:ea typeface="Calibri" panose="020F0502020204030204" pitchFamily="34" charset="0"/>
                <a:cs typeface="Calibri"/>
              </a:rPr>
              <a:t> as </a:t>
            </a:r>
            <a:r>
              <a:rPr lang="en" sz="1100" err="1">
                <a:latin typeface="Calibri"/>
                <a:ea typeface="Calibri" panose="020F0502020204030204" pitchFamily="34" charset="0"/>
                <a:cs typeface="Calibri"/>
              </a:rPr>
              <a:t>staff_primary_email</a:t>
            </a:r>
            <a:r>
              <a:rPr lang="en" sz="1100">
                <a:latin typeface="Calibri"/>
                <a:ea typeface="Calibri" panose="020F0502020204030204" pitchFamily="34" charset="0"/>
                <a:cs typeface="Calibri"/>
              </a:rPr>
              <a:t> </a:t>
            </a:r>
            <a:endParaRPr lang="en-US" sz="1100">
              <a:latin typeface="Calibri"/>
              <a:ea typeface="Calibri" panose="020F0502020204030204" pitchFamily="34" charset="0"/>
              <a:cs typeface="Calibri"/>
            </a:endParaRPr>
          </a:p>
          <a:p>
            <a:r>
              <a:rPr lang="en" sz="1100">
                <a:latin typeface="Calibri"/>
                <a:ea typeface="Calibri" panose="020F0502020204030204" pitchFamily="34" charset="0"/>
                <a:cs typeface="Calibri"/>
              </a:rPr>
              <a:t> </a:t>
            </a:r>
            <a:r>
              <a:rPr lang="en-US" sz="1100">
                <a:latin typeface="Calibri"/>
                <a:ea typeface="Calibri" panose="020F0502020204030204" pitchFamily="34" charset="0"/>
                <a:cs typeface="Calibri"/>
              </a:rPr>
              <a:t> </a:t>
            </a:r>
          </a:p>
          <a:p>
            <a:r>
              <a:rPr lang="en" sz="1100">
                <a:latin typeface="Calibri"/>
                <a:ea typeface="Calibri" panose="020F0502020204030204" pitchFamily="34" charset="0"/>
                <a:cs typeface="Calibri"/>
              </a:rPr>
              <a:t>from </a:t>
            </a:r>
            <a:r>
              <a:rPr lang="en" sz="1100" err="1">
                <a:latin typeface="Calibri"/>
                <a:ea typeface="Calibri" panose="020F0502020204030204" pitchFamily="34" charset="0"/>
                <a:cs typeface="Calibri"/>
              </a:rPr>
              <a:t>Customer_booking</a:t>
            </a:r>
            <a:r>
              <a:rPr lang="en" sz="1100">
                <a:latin typeface="Calibri"/>
                <a:ea typeface="Calibri" panose="020F0502020204030204" pitchFamily="34" charset="0"/>
                <a:cs typeface="Calibri"/>
              </a:rPr>
              <a:t> </a:t>
            </a:r>
            <a:r>
              <a:rPr lang="en" sz="1100" err="1">
                <a:latin typeface="Calibri"/>
                <a:ea typeface="Calibri" panose="020F0502020204030204" pitchFamily="34" charset="0"/>
                <a:cs typeface="Calibri"/>
              </a:rPr>
              <a:t>cb</a:t>
            </a:r>
            <a:r>
              <a:rPr lang="en-US" sz="1100">
                <a:latin typeface="Calibri"/>
                <a:ea typeface="Calibri" panose="020F0502020204030204" pitchFamily="34" charset="0"/>
                <a:cs typeface="Calibri"/>
              </a:rPr>
              <a:t> </a:t>
            </a:r>
          </a:p>
          <a:p>
            <a:r>
              <a:rPr lang="en" sz="1100">
                <a:latin typeface="Calibri"/>
                <a:ea typeface="Calibri" panose="020F0502020204030204" pitchFamily="34" charset="0"/>
                <a:cs typeface="Calibri"/>
              </a:rPr>
              <a:t>join Booking b on </a:t>
            </a:r>
            <a:r>
              <a:rPr lang="en" sz="1100" err="1">
                <a:latin typeface="Calibri"/>
                <a:ea typeface="Calibri" panose="020F0502020204030204" pitchFamily="34" charset="0"/>
                <a:cs typeface="Calibri"/>
              </a:rPr>
              <a:t>cb.Booking_ID</a:t>
            </a:r>
            <a:r>
              <a:rPr lang="en" sz="1100">
                <a:latin typeface="Calibri"/>
                <a:ea typeface="Calibri" panose="020F0502020204030204" pitchFamily="34" charset="0"/>
                <a:cs typeface="Calibri"/>
              </a:rPr>
              <a:t> = </a:t>
            </a:r>
            <a:r>
              <a:rPr lang="en" sz="1100" err="1">
                <a:latin typeface="Calibri"/>
                <a:ea typeface="Calibri" panose="020F0502020204030204" pitchFamily="34" charset="0"/>
                <a:cs typeface="Calibri"/>
              </a:rPr>
              <a:t>b.Booking_ID</a:t>
            </a:r>
            <a:r>
              <a:rPr lang="en-US" sz="1100">
                <a:latin typeface="Calibri"/>
                <a:ea typeface="Calibri" panose="020F0502020204030204" pitchFamily="34" charset="0"/>
                <a:cs typeface="Calibri"/>
              </a:rPr>
              <a:t> </a:t>
            </a:r>
          </a:p>
          <a:p>
            <a:r>
              <a:rPr lang="en" sz="1100">
                <a:latin typeface="Calibri"/>
                <a:ea typeface="Calibri" panose="020F0502020204030204" pitchFamily="34" charset="0"/>
                <a:cs typeface="Calibri"/>
              </a:rPr>
              <a:t>join Customer c on </a:t>
            </a:r>
            <a:r>
              <a:rPr lang="en" sz="1100" err="1">
                <a:latin typeface="Calibri"/>
                <a:ea typeface="Calibri" panose="020F0502020204030204" pitchFamily="34" charset="0"/>
                <a:cs typeface="Calibri"/>
              </a:rPr>
              <a:t>cb.Customer_ID</a:t>
            </a:r>
            <a:r>
              <a:rPr lang="en" sz="1100">
                <a:latin typeface="Calibri"/>
                <a:ea typeface="Calibri" panose="020F0502020204030204" pitchFamily="34" charset="0"/>
                <a:cs typeface="Calibri"/>
              </a:rPr>
              <a:t> = </a:t>
            </a:r>
            <a:r>
              <a:rPr lang="en" sz="1100" err="1">
                <a:latin typeface="Calibri"/>
                <a:ea typeface="Calibri" panose="020F0502020204030204" pitchFamily="34" charset="0"/>
                <a:cs typeface="Calibri"/>
              </a:rPr>
              <a:t>c.Customer_ID</a:t>
            </a:r>
            <a:r>
              <a:rPr lang="en" sz="1100">
                <a:latin typeface="Calibri"/>
                <a:ea typeface="Calibri" panose="020F0502020204030204" pitchFamily="34" charset="0"/>
                <a:cs typeface="Calibri"/>
              </a:rPr>
              <a:t> </a:t>
            </a:r>
            <a:endParaRPr lang="en-US" sz="1100">
              <a:latin typeface="Calibri"/>
              <a:ea typeface="Calibri" panose="020F0502020204030204" pitchFamily="34" charset="0"/>
              <a:cs typeface="Calibri"/>
            </a:endParaRPr>
          </a:p>
          <a:p>
            <a:r>
              <a:rPr lang="en" sz="1100">
                <a:latin typeface="Calibri"/>
                <a:ea typeface="Calibri" panose="020F0502020204030204" pitchFamily="34" charset="0"/>
                <a:cs typeface="Calibri"/>
              </a:rPr>
              <a:t>join Service s on </a:t>
            </a:r>
            <a:r>
              <a:rPr lang="en" sz="1100" err="1">
                <a:latin typeface="Calibri"/>
                <a:ea typeface="Calibri" panose="020F0502020204030204" pitchFamily="34" charset="0"/>
                <a:cs typeface="Calibri"/>
              </a:rPr>
              <a:t>c.sid</a:t>
            </a:r>
            <a:r>
              <a:rPr lang="en" sz="1100">
                <a:latin typeface="Calibri"/>
                <a:ea typeface="Calibri" panose="020F0502020204030204" pitchFamily="34" charset="0"/>
                <a:cs typeface="Calibri"/>
              </a:rPr>
              <a:t> = </a:t>
            </a:r>
            <a:r>
              <a:rPr lang="en" sz="1100" err="1">
                <a:latin typeface="Calibri"/>
                <a:ea typeface="Calibri" panose="020F0502020204030204" pitchFamily="34" charset="0"/>
                <a:cs typeface="Calibri"/>
              </a:rPr>
              <a:t>s.SID</a:t>
            </a:r>
            <a:r>
              <a:rPr lang="en-US" sz="1100">
                <a:latin typeface="Calibri"/>
                <a:ea typeface="Calibri" panose="020F0502020204030204" pitchFamily="34" charset="0"/>
                <a:cs typeface="Calibri"/>
              </a:rPr>
              <a:t> </a:t>
            </a:r>
          </a:p>
          <a:p>
            <a:r>
              <a:rPr lang="en" sz="1100">
                <a:latin typeface="Calibri"/>
                <a:ea typeface="Calibri" panose="020F0502020204030204" pitchFamily="34" charset="0"/>
                <a:cs typeface="Calibri"/>
              </a:rPr>
              <a:t>join Department d on </a:t>
            </a:r>
            <a:r>
              <a:rPr lang="en" sz="1100" err="1">
                <a:latin typeface="Calibri"/>
                <a:ea typeface="Calibri" panose="020F0502020204030204" pitchFamily="34" charset="0"/>
                <a:cs typeface="Calibri"/>
              </a:rPr>
              <a:t>s.DID</a:t>
            </a:r>
            <a:r>
              <a:rPr lang="en" sz="1100">
                <a:latin typeface="Calibri"/>
                <a:ea typeface="Calibri" panose="020F0502020204030204" pitchFamily="34" charset="0"/>
                <a:cs typeface="Calibri"/>
              </a:rPr>
              <a:t> = </a:t>
            </a:r>
            <a:r>
              <a:rPr lang="en" sz="1100" err="1">
                <a:latin typeface="Calibri"/>
                <a:ea typeface="Calibri" panose="020F0502020204030204" pitchFamily="34" charset="0"/>
                <a:cs typeface="Calibri"/>
              </a:rPr>
              <a:t>d.did</a:t>
            </a:r>
            <a:r>
              <a:rPr lang="en-US" sz="1100">
                <a:latin typeface="Calibri"/>
                <a:ea typeface="Calibri" panose="020F0502020204030204" pitchFamily="34" charset="0"/>
                <a:cs typeface="Calibri"/>
              </a:rPr>
              <a:t> </a:t>
            </a:r>
          </a:p>
          <a:p>
            <a:r>
              <a:rPr lang="en" sz="1100">
                <a:latin typeface="Calibri"/>
                <a:ea typeface="Calibri" panose="020F0502020204030204" pitchFamily="34" charset="0"/>
                <a:cs typeface="Calibri"/>
              </a:rPr>
              <a:t>join Rooms r on </a:t>
            </a:r>
            <a:r>
              <a:rPr lang="en" sz="1100" err="1">
                <a:latin typeface="Calibri"/>
                <a:ea typeface="Calibri" panose="020F0502020204030204" pitchFamily="34" charset="0"/>
                <a:cs typeface="Calibri"/>
              </a:rPr>
              <a:t>r.Booking_ID</a:t>
            </a:r>
            <a:r>
              <a:rPr lang="en" sz="1100">
                <a:latin typeface="Calibri"/>
                <a:ea typeface="Calibri" panose="020F0502020204030204" pitchFamily="34" charset="0"/>
                <a:cs typeface="Calibri"/>
              </a:rPr>
              <a:t> = </a:t>
            </a:r>
            <a:r>
              <a:rPr lang="en" sz="1100" err="1">
                <a:latin typeface="Calibri"/>
                <a:ea typeface="Calibri" panose="020F0502020204030204" pitchFamily="34" charset="0"/>
                <a:cs typeface="Calibri"/>
              </a:rPr>
              <a:t>b.Booking_ID</a:t>
            </a:r>
            <a:r>
              <a:rPr lang="en-US" sz="1100">
                <a:latin typeface="Calibri"/>
                <a:ea typeface="Calibri" panose="020F0502020204030204" pitchFamily="34" charset="0"/>
                <a:cs typeface="Calibri"/>
              </a:rPr>
              <a:t> </a:t>
            </a:r>
          </a:p>
          <a:p>
            <a:r>
              <a:rPr lang="en" sz="1100">
                <a:latin typeface="Calibri"/>
                <a:ea typeface="Calibri" panose="020F0502020204030204" pitchFamily="34" charset="0"/>
                <a:cs typeface="Calibri"/>
              </a:rPr>
              <a:t>join Parking p on </a:t>
            </a:r>
            <a:r>
              <a:rPr lang="en" sz="1100" err="1">
                <a:latin typeface="Calibri"/>
                <a:ea typeface="Calibri" panose="020F0502020204030204" pitchFamily="34" charset="0"/>
                <a:cs typeface="Calibri"/>
              </a:rPr>
              <a:t>p.Booking_ID</a:t>
            </a:r>
            <a:r>
              <a:rPr lang="en" sz="1100">
                <a:latin typeface="Calibri"/>
                <a:ea typeface="Calibri" panose="020F0502020204030204" pitchFamily="34" charset="0"/>
                <a:cs typeface="Calibri"/>
              </a:rPr>
              <a:t> = </a:t>
            </a:r>
            <a:r>
              <a:rPr lang="en" sz="1100" err="1">
                <a:latin typeface="Calibri"/>
                <a:ea typeface="Calibri" panose="020F0502020204030204" pitchFamily="34" charset="0"/>
                <a:cs typeface="Calibri"/>
              </a:rPr>
              <a:t>b.Booking_ID</a:t>
            </a:r>
            <a:r>
              <a:rPr lang="en-US" sz="1100">
                <a:latin typeface="Calibri"/>
                <a:ea typeface="Calibri" panose="020F0502020204030204" pitchFamily="34" charset="0"/>
                <a:cs typeface="Calibri"/>
              </a:rPr>
              <a:t> </a:t>
            </a:r>
          </a:p>
          <a:p>
            <a:r>
              <a:rPr lang="en" sz="1100">
                <a:latin typeface="Calibri"/>
                <a:ea typeface="Calibri" panose="020F0502020204030204" pitchFamily="34" charset="0"/>
                <a:cs typeface="Calibri"/>
              </a:rPr>
              <a:t>join Payment </a:t>
            </a:r>
            <a:r>
              <a:rPr lang="en" sz="1100" err="1">
                <a:latin typeface="Calibri"/>
                <a:ea typeface="Calibri" panose="020F0502020204030204" pitchFamily="34" charset="0"/>
                <a:cs typeface="Calibri"/>
              </a:rPr>
              <a:t>py</a:t>
            </a:r>
            <a:r>
              <a:rPr lang="en" sz="1100">
                <a:latin typeface="Calibri"/>
                <a:ea typeface="Calibri" panose="020F0502020204030204" pitchFamily="34" charset="0"/>
                <a:cs typeface="Calibri"/>
              </a:rPr>
              <a:t> on </a:t>
            </a:r>
            <a:r>
              <a:rPr lang="en" sz="1100" err="1">
                <a:latin typeface="Calibri"/>
                <a:ea typeface="Calibri" panose="020F0502020204030204" pitchFamily="34" charset="0"/>
                <a:cs typeface="Calibri"/>
              </a:rPr>
              <a:t>py.Customer_ID</a:t>
            </a:r>
            <a:r>
              <a:rPr lang="en" sz="1100">
                <a:latin typeface="Calibri"/>
                <a:ea typeface="Calibri" panose="020F0502020204030204" pitchFamily="34" charset="0"/>
                <a:cs typeface="Calibri"/>
              </a:rPr>
              <a:t> = </a:t>
            </a:r>
            <a:r>
              <a:rPr lang="en" sz="1100" err="1">
                <a:latin typeface="Calibri"/>
                <a:ea typeface="Calibri" panose="020F0502020204030204" pitchFamily="34" charset="0"/>
                <a:cs typeface="Calibri"/>
              </a:rPr>
              <a:t>c.Customer_ID</a:t>
            </a:r>
            <a:r>
              <a:rPr lang="en-US" sz="1100">
                <a:latin typeface="Calibri"/>
                <a:ea typeface="Calibri" panose="020F0502020204030204" pitchFamily="34" charset="0"/>
                <a:cs typeface="Calibri"/>
              </a:rPr>
              <a:t> </a:t>
            </a:r>
          </a:p>
          <a:p>
            <a:r>
              <a:rPr lang="en" sz="1100">
                <a:latin typeface="Calibri"/>
                <a:ea typeface="Calibri" panose="020F0502020204030204" pitchFamily="34" charset="0"/>
                <a:cs typeface="Calibri"/>
              </a:rPr>
              <a:t>join staff </a:t>
            </a:r>
            <a:r>
              <a:rPr lang="en" sz="1100" err="1">
                <a:latin typeface="Calibri"/>
                <a:ea typeface="Calibri" panose="020F0502020204030204" pitchFamily="34" charset="0"/>
                <a:cs typeface="Calibri"/>
              </a:rPr>
              <a:t>st</a:t>
            </a:r>
            <a:r>
              <a:rPr lang="en" sz="1100">
                <a:latin typeface="Calibri"/>
                <a:ea typeface="Calibri" panose="020F0502020204030204" pitchFamily="34" charset="0"/>
                <a:cs typeface="Calibri"/>
              </a:rPr>
              <a:t> on </a:t>
            </a:r>
            <a:r>
              <a:rPr lang="en" sz="1100" err="1">
                <a:latin typeface="Calibri"/>
                <a:ea typeface="Calibri" panose="020F0502020204030204" pitchFamily="34" charset="0"/>
                <a:cs typeface="Calibri"/>
              </a:rPr>
              <a:t>st.sid</a:t>
            </a:r>
            <a:r>
              <a:rPr lang="en" sz="1100">
                <a:latin typeface="Calibri"/>
                <a:ea typeface="Calibri" panose="020F0502020204030204" pitchFamily="34" charset="0"/>
                <a:cs typeface="Calibri"/>
              </a:rPr>
              <a:t> = </a:t>
            </a:r>
            <a:r>
              <a:rPr lang="en" sz="1100" err="1">
                <a:latin typeface="Calibri"/>
                <a:ea typeface="Calibri" panose="020F0502020204030204" pitchFamily="34" charset="0"/>
                <a:cs typeface="Calibri"/>
              </a:rPr>
              <a:t>s.sid</a:t>
            </a:r>
            <a:r>
              <a:rPr lang="en" sz="1100">
                <a:latin typeface="Calibri"/>
                <a:ea typeface="Calibri" panose="020F0502020204030204" pitchFamily="34" charset="0"/>
                <a:cs typeface="Calibri"/>
              </a:rPr>
              <a:t> and </a:t>
            </a:r>
            <a:r>
              <a:rPr lang="en" sz="1100" err="1">
                <a:latin typeface="Calibri"/>
                <a:ea typeface="Calibri" panose="020F0502020204030204" pitchFamily="34" charset="0"/>
                <a:cs typeface="Calibri"/>
              </a:rPr>
              <a:t>st.did</a:t>
            </a:r>
            <a:r>
              <a:rPr lang="en" sz="1100">
                <a:latin typeface="Calibri"/>
                <a:ea typeface="Calibri" panose="020F0502020204030204" pitchFamily="34" charset="0"/>
                <a:cs typeface="Calibri"/>
              </a:rPr>
              <a:t> = </a:t>
            </a:r>
            <a:r>
              <a:rPr lang="en" sz="1100" err="1">
                <a:latin typeface="Calibri"/>
                <a:ea typeface="Calibri" panose="020F0502020204030204" pitchFamily="34" charset="0"/>
                <a:cs typeface="Calibri"/>
              </a:rPr>
              <a:t>d.did</a:t>
            </a:r>
            <a:r>
              <a:rPr lang="en-US" sz="1100">
                <a:latin typeface="Calibri"/>
                <a:ea typeface="Calibri" panose="020F0502020204030204" pitchFamily="34" charset="0"/>
                <a:cs typeface="Calibri"/>
              </a:rPr>
              <a:t> </a:t>
            </a:r>
          </a:p>
          <a:p>
            <a:r>
              <a:rPr lang="en" sz="1100">
                <a:latin typeface="Calibri"/>
                <a:ea typeface="Calibri" panose="020F0502020204030204" pitchFamily="34" charset="0"/>
                <a:cs typeface="Calibri"/>
              </a:rPr>
              <a:t> </a:t>
            </a:r>
            <a:r>
              <a:rPr lang="en-US" sz="1100">
                <a:latin typeface="Calibri"/>
                <a:ea typeface="Calibri" panose="020F0502020204030204" pitchFamily="34" charset="0"/>
                <a:cs typeface="Calibri"/>
              </a:rPr>
              <a:t> </a:t>
            </a:r>
          </a:p>
          <a:p>
            <a:r>
              <a:rPr lang="en" sz="1100">
                <a:latin typeface="Calibri"/>
                <a:ea typeface="Calibri" panose="020F0502020204030204" pitchFamily="34" charset="0"/>
                <a:cs typeface="Calibri"/>
              </a:rPr>
              <a:t>where </a:t>
            </a:r>
            <a:r>
              <a:rPr lang="en" sz="1100" err="1">
                <a:latin typeface="Calibri"/>
                <a:ea typeface="Calibri" panose="020F0502020204030204" pitchFamily="34" charset="0"/>
                <a:cs typeface="Calibri"/>
              </a:rPr>
              <a:t>booking_status</a:t>
            </a:r>
            <a:r>
              <a:rPr lang="en" sz="1100">
                <a:latin typeface="Calibri"/>
                <a:ea typeface="Calibri" panose="020F0502020204030204" pitchFamily="34" charset="0"/>
                <a:cs typeface="Calibri"/>
              </a:rPr>
              <a:t> = 'Confirmed'</a:t>
            </a:r>
            <a:r>
              <a:rPr lang="en-US" sz="1100">
                <a:latin typeface="Calibri"/>
                <a:ea typeface="Calibri" panose="020F0502020204030204" pitchFamily="34" charset="0"/>
                <a:cs typeface="Calibri"/>
              </a:rPr>
              <a:t> </a:t>
            </a:r>
          </a:p>
          <a:p>
            <a:r>
              <a:rPr lang="en" sz="1100">
                <a:latin typeface="Calibri"/>
                <a:ea typeface="Calibri" panose="020F0502020204030204" pitchFamily="34" charset="0"/>
                <a:cs typeface="Calibri"/>
              </a:rPr>
              <a:t>)</a:t>
            </a:r>
            <a:r>
              <a:rPr lang="en-US" sz="1100">
                <a:latin typeface="Calibri"/>
                <a:ea typeface="Calibri" panose="020F0502020204030204" pitchFamily="34" charset="0"/>
                <a:cs typeface="Calibri"/>
              </a:rPr>
              <a:t> </a:t>
            </a:r>
          </a:p>
          <a:p>
            <a:r>
              <a:rPr lang="en" sz="1100">
                <a:latin typeface="Calibri"/>
                <a:ea typeface="Calibri" panose="020F0502020204030204" pitchFamily="34" charset="0"/>
                <a:cs typeface="Calibri"/>
              </a:rPr>
              <a:t> </a:t>
            </a:r>
            <a:r>
              <a:rPr lang="en-US" sz="1100">
                <a:latin typeface="Calibri"/>
                <a:ea typeface="Calibri" panose="020F0502020204030204" pitchFamily="34" charset="0"/>
                <a:cs typeface="Calibri"/>
              </a:rPr>
              <a:t> </a:t>
            </a:r>
          </a:p>
          <a:p>
            <a:r>
              <a:rPr lang="en" sz="1100">
                <a:latin typeface="Calibri"/>
                <a:ea typeface="Calibri" panose="020F0502020204030204" pitchFamily="34" charset="0"/>
                <a:cs typeface="Calibri"/>
              </a:rPr>
              <a:t>select distinct </a:t>
            </a:r>
            <a:r>
              <a:rPr lang="en" sz="1100" err="1">
                <a:latin typeface="Calibri"/>
                <a:ea typeface="Calibri" panose="020F0502020204030204" pitchFamily="34" charset="0"/>
                <a:cs typeface="Calibri"/>
              </a:rPr>
              <a:t>service_type,name</a:t>
            </a:r>
            <a:r>
              <a:rPr lang="en" sz="1100">
                <a:latin typeface="Calibri"/>
                <a:ea typeface="Calibri" panose="020F0502020204030204" pitchFamily="34" charset="0"/>
                <a:cs typeface="Calibri"/>
              </a:rPr>
              <a:t> as </a:t>
            </a:r>
            <a:r>
              <a:rPr lang="en" sz="1100" err="1">
                <a:latin typeface="Calibri"/>
                <a:ea typeface="Calibri" panose="020F0502020204030204" pitchFamily="34" charset="0"/>
                <a:cs typeface="Calibri"/>
              </a:rPr>
              <a:t>department,rating</a:t>
            </a:r>
            <a:r>
              <a:rPr lang="en" sz="1100">
                <a:latin typeface="Calibri"/>
                <a:ea typeface="Calibri" panose="020F0502020204030204" pitchFamily="34" charset="0"/>
                <a:cs typeface="Calibri"/>
              </a:rPr>
              <a:t>, count(distinct </a:t>
            </a:r>
            <a:r>
              <a:rPr lang="en" sz="1100" err="1">
                <a:latin typeface="Calibri"/>
                <a:ea typeface="Calibri" panose="020F0502020204030204" pitchFamily="34" charset="0"/>
                <a:cs typeface="Calibri"/>
              </a:rPr>
              <a:t>customer_id</a:t>
            </a:r>
            <a:r>
              <a:rPr lang="en" sz="1100">
                <a:latin typeface="Calibri"/>
                <a:ea typeface="Calibri" panose="020F0502020204030204" pitchFamily="34" charset="0"/>
                <a:cs typeface="Calibri"/>
              </a:rPr>
              <a:t>) as </a:t>
            </a:r>
            <a:r>
              <a:rPr lang="en" sz="1100" err="1">
                <a:latin typeface="Calibri"/>
                <a:ea typeface="Calibri" panose="020F0502020204030204" pitchFamily="34" charset="0"/>
                <a:cs typeface="Calibri"/>
              </a:rPr>
              <a:t>number_of_service_availed</a:t>
            </a:r>
            <a:r>
              <a:rPr lang="en-US" sz="1100">
                <a:latin typeface="Calibri"/>
                <a:ea typeface="Calibri" panose="020F0502020204030204" pitchFamily="34" charset="0"/>
                <a:cs typeface="Calibri"/>
              </a:rPr>
              <a:t> </a:t>
            </a:r>
          </a:p>
          <a:p>
            <a:r>
              <a:rPr lang="en" sz="1100">
                <a:latin typeface="Calibri"/>
                <a:ea typeface="Calibri" panose="020F0502020204030204" pitchFamily="34" charset="0"/>
                <a:cs typeface="Calibri"/>
              </a:rPr>
              <a:t>from ads </a:t>
            </a:r>
            <a:endParaRPr lang="en-US" sz="1100">
              <a:latin typeface="Calibri"/>
              <a:ea typeface="Calibri" panose="020F0502020204030204" pitchFamily="34" charset="0"/>
              <a:cs typeface="Calibri"/>
            </a:endParaRPr>
          </a:p>
          <a:p>
            <a:r>
              <a:rPr lang="en" sz="1100">
                <a:latin typeface="Calibri"/>
                <a:ea typeface="Calibri" panose="020F0502020204030204" pitchFamily="34" charset="0"/>
                <a:cs typeface="Calibri"/>
              </a:rPr>
              <a:t>group by </a:t>
            </a:r>
            <a:r>
              <a:rPr lang="en" sz="1100" err="1">
                <a:latin typeface="Calibri"/>
                <a:ea typeface="Calibri" panose="020F0502020204030204" pitchFamily="34" charset="0"/>
                <a:cs typeface="Calibri"/>
              </a:rPr>
              <a:t>service_type,name,rating</a:t>
            </a:r>
            <a:r>
              <a:rPr lang="en-US" sz="1100">
                <a:latin typeface="Calibri"/>
                <a:ea typeface="Calibri" panose="020F0502020204030204" pitchFamily="34" charset="0"/>
                <a:cs typeface="Calibri"/>
              </a:rPr>
              <a:t> </a:t>
            </a:r>
          </a:p>
        </p:txBody>
      </p:sp>
      <p:pic>
        <p:nvPicPr>
          <p:cNvPr id="2" name="Picture 4" descr="Table&#10;&#10;Description automatically generated">
            <a:extLst>
              <a:ext uri="{FF2B5EF4-FFF2-40B4-BE49-F238E27FC236}">
                <a16:creationId xmlns:a16="http://schemas.microsoft.com/office/drawing/2014/main" id="{CFF3C715-3359-BF7A-4667-779E58FF4F74}"/>
              </a:ext>
            </a:extLst>
          </p:cNvPr>
          <p:cNvPicPr>
            <a:picLocks noChangeAspect="1"/>
          </p:cNvPicPr>
          <p:nvPr/>
        </p:nvPicPr>
        <p:blipFill>
          <a:blip r:embed="rId2"/>
          <a:stretch>
            <a:fillRect/>
          </a:stretch>
        </p:blipFill>
        <p:spPr>
          <a:xfrm>
            <a:off x="8377826" y="4790534"/>
            <a:ext cx="3640898" cy="1765426"/>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7" name="Picture 7" descr="Chart, bar chart&#10;&#10;Description automatically generated">
            <a:extLst>
              <a:ext uri="{FF2B5EF4-FFF2-40B4-BE49-F238E27FC236}">
                <a16:creationId xmlns:a16="http://schemas.microsoft.com/office/drawing/2014/main" id="{FA0F0E75-D79C-BA85-2EB4-AD3B0C5DE445}"/>
              </a:ext>
            </a:extLst>
          </p:cNvPr>
          <p:cNvPicPr>
            <a:picLocks noChangeAspect="1"/>
          </p:cNvPicPr>
          <p:nvPr/>
        </p:nvPicPr>
        <p:blipFill>
          <a:blip r:embed="rId3"/>
          <a:stretch>
            <a:fillRect/>
          </a:stretch>
        </p:blipFill>
        <p:spPr>
          <a:xfrm>
            <a:off x="8377824" y="2464695"/>
            <a:ext cx="3640899" cy="2210445"/>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9031920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A9E023"/>
      </a:accent1>
      <a:accent2>
        <a:srgbClr val="1FCDB6"/>
      </a:accent2>
      <a:accent3>
        <a:srgbClr val="5F99C9"/>
      </a:accent3>
      <a:accent4>
        <a:srgbClr val="AE65D1"/>
      </a:accent4>
      <a:accent5>
        <a:srgbClr val="D06423"/>
      </a:accent5>
      <a:accent6>
        <a:srgbClr val="DCAB11"/>
      </a:accent6>
      <a:hlink>
        <a:srgbClr val="ADE133"/>
      </a:hlink>
      <a:folHlink>
        <a:srgbClr val="C2EA66"/>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1FEE2289-88FB-467C-9C9A-54F3C85768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2388</Words>
  <Application>Microsoft Office PowerPoint</Application>
  <PresentationFormat>Widescreen</PresentationFormat>
  <Paragraphs>189</Paragraphs>
  <Slides>14</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맑은 고딕</vt:lpstr>
      <vt:lpstr>Arial</vt:lpstr>
      <vt:lpstr>Calibri</vt:lpstr>
      <vt:lpstr>Century Gothic</vt:lpstr>
      <vt:lpstr>Symbol</vt:lpstr>
      <vt:lpstr>Mesh</vt:lpstr>
      <vt:lpstr>Hotel Database Management System</vt:lpstr>
      <vt:lpstr>agenda</vt:lpstr>
      <vt:lpstr>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Armando Miranda</cp:lastModifiedBy>
  <cp:revision>2</cp:revision>
  <dcterms:created xsi:type="dcterms:W3CDTF">2022-11-10T22:32:12Z</dcterms:created>
  <dcterms:modified xsi:type="dcterms:W3CDTF">2023-03-16T22:33:15Z</dcterms:modified>
</cp:coreProperties>
</file>