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4.jpeg" ContentType="image/jpeg"/>
  <Override PartName="/ppt/media/image21.jpeg" ContentType="image/jpeg"/>
  <Override PartName="/ppt/media/image29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F0D82F-6814-44C9-A64C-1ED95DA7730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170A1C-4966-42D1-ABB7-3B79C81B742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588448-0A9C-421D-826F-CDEB7684A55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9B9C85-4B45-41C0-8FE8-4E78A3785D6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91421B-FFEA-4584-BFE7-8005DABFEEB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A3167A-1C5C-4D73-B27E-AE759B977C1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7364D1-4033-4817-BA06-44F29CC884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6F41A1-F741-4257-9D11-892300F0283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6D5CE1-4933-4290-BE63-71EC6C02D99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9EBADE-0B50-49CF-91BD-23C1E96E08D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1D7167-68E0-4D6F-B3B8-330B42D356E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F50563-472F-42CC-A511-246EADF8295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</a:t>
            </a:r>
            <a:r>
              <a:rPr b="0" lang="pt-BR" sz="1800" spc="-1" strike="noStrike">
                <a:latin typeface="Arial"/>
              </a:rPr>
              <a:t>edit the </a:t>
            </a:r>
            <a:r>
              <a:rPr b="0" lang="pt-BR" sz="1800" spc="-1" strike="noStrike">
                <a:latin typeface="Arial"/>
              </a:rPr>
              <a:t>title </a:t>
            </a:r>
            <a:r>
              <a:rPr b="0" lang="pt-BR" sz="1800" spc="-1" strike="noStrike">
                <a:latin typeface="Arial"/>
              </a:rPr>
              <a:t>text </a:t>
            </a:r>
            <a:r>
              <a:rPr b="0" lang="pt-BR" sz="1800" spc="-1" strike="noStrike">
                <a:latin typeface="Arial"/>
              </a:rPr>
              <a:t>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84882C5-9981-4BE8-A18C-A03D4375CED3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doi.org/10.20944/preprints202408.0776.v2" TargetMode="External"/><Relationship Id="rId3" Type="http://schemas.openxmlformats.org/officeDocument/2006/relationships/hyperlink" Target="https://doi.org/10.3390/software2020008" TargetMode="External"/><Relationship Id="rId4" Type="http://schemas.openxmlformats.org/officeDocument/2006/relationships/hyperlink" Target="https://refactoring.guru/design-patterns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p13"/>
          <p:cNvSpPr/>
          <p:nvPr/>
        </p:nvSpPr>
        <p:spPr>
          <a:xfrm>
            <a:off x="0" y="0"/>
            <a:ext cx="9153720" cy="5142600"/>
          </a:xfrm>
          <a:prstGeom prst="rect">
            <a:avLst/>
          </a:prstGeom>
          <a:solidFill>
            <a:srgbClr val="d9da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55;p13" descr=""/>
          <p:cNvPicPr/>
          <p:nvPr/>
        </p:nvPicPr>
        <p:blipFill>
          <a:blip r:embed="rId1">
            <a:alphaModFix amt="22000"/>
          </a:blip>
          <a:srcRect l="12348" t="0" r="38526" b="0"/>
          <a:stretch/>
        </p:blipFill>
        <p:spPr>
          <a:xfrm>
            <a:off x="-5400" y="0"/>
            <a:ext cx="9153720" cy="514260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56;p13" descr=""/>
          <p:cNvPicPr/>
          <p:nvPr/>
        </p:nvPicPr>
        <p:blipFill>
          <a:blip r:embed="rId2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57;p13" descr=""/>
          <p:cNvPicPr/>
          <p:nvPr/>
        </p:nvPicPr>
        <p:blipFill>
          <a:blip r:embed="rId3"/>
          <a:stretch/>
        </p:blipFill>
        <p:spPr>
          <a:xfrm>
            <a:off x="668520" y="4002480"/>
            <a:ext cx="2648160" cy="6912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68520" y="968040"/>
            <a:ext cx="7583400" cy="303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200" spc="-1" strike="noStrike">
                <a:solidFill>
                  <a:srgbClr val="252530"/>
                </a:solidFill>
                <a:latin typeface="Space Grotesk SemiBold"/>
                <a:ea typeface="Space Grotesk SemiBold"/>
              </a:rPr>
              <a:t>Design Patterns and Business Process Automation</a:t>
            </a:r>
            <a:endParaRPr b="0" lang="pt-BR" sz="4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800"/>
            </a:br>
            <a:br>
              <a:rPr sz="1800"/>
            </a:b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Dr. Thiago Menezes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83;p 2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864680" y="1291680"/>
            <a:ext cx="3957480" cy="3463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Client-Server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Domain-Driven Design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Layered Architecture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Model-View-Controller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Microservices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Coreography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Orchestrator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Requirements with Logs Design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864680" y="294480"/>
            <a:ext cx="395748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41 </a:t>
            </a:r>
            <a:r>
              <a:rPr b="1" lang="pt-BR" sz="32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Architectures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rcRect l="6492" t="0" r="5893" b="0"/>
          <a:stretch/>
        </p:blipFill>
        <p:spPr>
          <a:xfrm>
            <a:off x="0" y="360"/>
            <a:ext cx="4505760" cy="514296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87;p 1" descr=""/>
          <p:cNvPicPr/>
          <p:nvPr/>
        </p:nvPicPr>
        <p:blipFill>
          <a:blip r:embed="rId3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75;p 8"/>
          <p:cNvSpPr/>
          <p:nvPr/>
        </p:nvSpPr>
        <p:spPr>
          <a:xfrm rot="5400000">
            <a:off x="5166720" y="621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46;p21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47;p21"/>
          <p:cNvSpPr/>
          <p:nvPr/>
        </p:nvSpPr>
        <p:spPr>
          <a:xfrm>
            <a:off x="0" y="-9360"/>
            <a:ext cx="894600" cy="3194280"/>
          </a:xfrm>
          <a:prstGeom prst="rect">
            <a:avLst/>
          </a:prstGeom>
          <a:solidFill>
            <a:srgbClr val="a500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48;p21"/>
          <p:cNvSpPr/>
          <p:nvPr/>
        </p:nvSpPr>
        <p:spPr>
          <a:xfrm>
            <a:off x="176760" y="342000"/>
            <a:ext cx="1341720" cy="134172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1" name="Google Shape;149;p21"/>
          <p:cNvSpPr/>
          <p:nvPr/>
        </p:nvSpPr>
        <p:spPr>
          <a:xfrm>
            <a:off x="261000" y="426240"/>
            <a:ext cx="1173600" cy="1173600"/>
          </a:xfrm>
          <a:prstGeom prst="ellipse">
            <a:avLst/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2" name="Google Shape;150;p21"/>
          <p:cNvSpPr/>
          <p:nvPr/>
        </p:nvSpPr>
        <p:spPr>
          <a:xfrm>
            <a:off x="0" y="3186000"/>
            <a:ext cx="894600" cy="791640"/>
          </a:xfrm>
          <a:prstGeom prst="rect">
            <a:avLst/>
          </a:prstGeom>
          <a:solidFill>
            <a:srgbClr val="7c00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51;p21"/>
          <p:cNvSpPr/>
          <p:nvPr/>
        </p:nvSpPr>
        <p:spPr>
          <a:xfrm>
            <a:off x="0" y="3978360"/>
            <a:ext cx="894600" cy="1173600"/>
          </a:xfrm>
          <a:prstGeom prst="rect">
            <a:avLst/>
          </a:prstGeom>
          <a:solidFill>
            <a:srgbClr val="2525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903680" y="1379160"/>
            <a:ext cx="6918480" cy="3076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2688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Menezes, T. M. D.; Salgado, A. C. </a:t>
            </a:r>
            <a:r>
              <a:rPr b="1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Using Logs to Mitigate Process Variability and Dependence on Practitioners in Traditional Business Process Automation Software.</a:t>
            </a: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 Preprints 2024, 2024080776. </a:t>
            </a:r>
            <a:r>
              <a:rPr b="0" lang="pt-BR" sz="1300" spc="-1" strike="noStrike" u="sng">
                <a:solidFill>
                  <a:srgbClr val="0097a7"/>
                </a:solidFill>
                <a:uFillTx/>
                <a:latin typeface="Syne"/>
                <a:ea typeface="Syne"/>
                <a:hlinkClick r:id="rId2"/>
              </a:rPr>
              <a:t>https://doi.org/10.20944/preprints202408.0776.v2</a:t>
            </a: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.</a:t>
            </a:r>
            <a:endParaRPr b="0" lang="pt-BR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457200" indent="-320760">
              <a:lnSpc>
                <a:spcPct val="90000"/>
              </a:lnSpc>
              <a:buClr>
                <a:srgbClr val="a50034"/>
              </a:buClr>
              <a:buFont typeface="Syne"/>
              <a:buAutoNum type="arabicPeriod"/>
              <a:tabLst>
                <a:tab algn="l" pos="0"/>
              </a:tabLst>
            </a:pP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Menezes, T. </a:t>
            </a:r>
            <a:r>
              <a:rPr b="1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A Review to Find Elicitation Methods for Business Process Automation Software.</a:t>
            </a: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 Software 2023, 2, 177-196. </a:t>
            </a:r>
            <a:r>
              <a:rPr b="0" lang="pt-BR" sz="1200" spc="-1" strike="noStrike" u="sng">
                <a:solidFill>
                  <a:srgbClr val="0097a7"/>
                </a:solidFill>
                <a:uFillTx/>
                <a:latin typeface="Syne"/>
                <a:ea typeface="Syne"/>
                <a:hlinkClick r:id="rId3"/>
              </a:rPr>
              <a:t>https://doi.org/10.3390/software2020008</a:t>
            </a: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457200" indent="-30492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Barbosa, H. O., Bonifacio, B. A., Menezes, T. M., Uebel, L. F., Pires, F. B., &amp; Neto, A. F. (2019). </a:t>
            </a:r>
            <a:r>
              <a:rPr b="1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Uma Análise do Uso de Ferramentas em Desenvolvimento Distribuído de Software para Atualização da Plataforma Android.</a:t>
            </a: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 WWW/INTERNET 2019, 11.</a:t>
            </a:r>
            <a:br>
              <a:rPr sz="1200"/>
            </a:b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 </a:t>
            </a:r>
            <a:endParaRPr b="0" lang="pt-BR" sz="1200" spc="-1" strike="noStrike">
              <a:latin typeface="Arial"/>
            </a:endParaRPr>
          </a:p>
          <a:p>
            <a:pPr marL="457200" indent="-30492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Refactoring Guru. </a:t>
            </a:r>
            <a:r>
              <a:rPr b="1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Design Patterns.</a:t>
            </a: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 </a:t>
            </a:r>
            <a:r>
              <a:rPr b="0" lang="pt-BR" sz="1200" spc="-1" strike="noStrike" u="sng">
                <a:solidFill>
                  <a:srgbClr val="0097a7"/>
                </a:solidFill>
                <a:uFillTx/>
                <a:latin typeface="Syne"/>
                <a:ea typeface="Syne"/>
                <a:hlinkClick r:id="rId4"/>
              </a:rPr>
              <a:t>https://refactoring.guru/design-patterns</a:t>
            </a:r>
            <a:r>
              <a:rPr b="0" lang="pt-BR" sz="1200" spc="-1" strike="noStrike">
                <a:solidFill>
                  <a:srgbClr val="333333"/>
                </a:solidFill>
                <a:latin typeface="Syne"/>
                <a:ea typeface="Syne"/>
              </a:rPr>
              <a:t>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450" spc="-1" strike="noStrike">
              <a:latin typeface="Arial"/>
            </a:endParaRPr>
          </a:p>
        </p:txBody>
      </p:sp>
      <p:pic>
        <p:nvPicPr>
          <p:cNvPr id="105" name="Google Shape;153;p21" descr=""/>
          <p:cNvPicPr/>
          <p:nvPr/>
        </p:nvPicPr>
        <p:blipFill>
          <a:blip r:embed="rId5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pic>
        <p:nvPicPr>
          <p:cNvPr id="106" name="Google Shape;154;p21" descr=""/>
          <p:cNvPicPr/>
          <p:nvPr/>
        </p:nvPicPr>
        <p:blipFill>
          <a:blip r:embed="rId6"/>
          <a:stretch/>
        </p:blipFill>
        <p:spPr>
          <a:xfrm>
            <a:off x="525600" y="729360"/>
            <a:ext cx="643680" cy="567720"/>
          </a:xfrm>
          <a:prstGeom prst="rect">
            <a:avLst/>
          </a:prstGeom>
          <a:ln w="0">
            <a:noFill/>
          </a:ln>
        </p:spPr>
      </p:pic>
      <p:sp>
        <p:nvSpPr>
          <p:cNvPr id="107" name="Google Shape;155;p21"/>
          <p:cNvSpPr/>
          <p:nvPr/>
        </p:nvSpPr>
        <p:spPr>
          <a:xfrm>
            <a:off x="1904040" y="648000"/>
            <a:ext cx="69184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Referências</a:t>
            </a:r>
            <a:endParaRPr b="0" lang="pt-BR" sz="3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60;p22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161;p22"/>
          <p:cNvSpPr/>
          <p:nvPr/>
        </p:nvSpPr>
        <p:spPr>
          <a:xfrm>
            <a:off x="0" y="-9360"/>
            <a:ext cx="894600" cy="3194280"/>
          </a:xfrm>
          <a:prstGeom prst="rect">
            <a:avLst/>
          </a:prstGeom>
          <a:solidFill>
            <a:srgbClr val="a500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62;p22"/>
          <p:cNvSpPr/>
          <p:nvPr/>
        </p:nvSpPr>
        <p:spPr>
          <a:xfrm>
            <a:off x="176760" y="342000"/>
            <a:ext cx="1341720" cy="134172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1" name="Google Shape;163;p22"/>
          <p:cNvSpPr/>
          <p:nvPr/>
        </p:nvSpPr>
        <p:spPr>
          <a:xfrm>
            <a:off x="261000" y="426240"/>
            <a:ext cx="1173600" cy="1173600"/>
          </a:xfrm>
          <a:prstGeom prst="ellipse">
            <a:avLst/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2" name="Google Shape;164;p22"/>
          <p:cNvSpPr/>
          <p:nvPr/>
        </p:nvSpPr>
        <p:spPr>
          <a:xfrm>
            <a:off x="0" y="3186000"/>
            <a:ext cx="894600" cy="791640"/>
          </a:xfrm>
          <a:prstGeom prst="rect">
            <a:avLst/>
          </a:prstGeom>
          <a:solidFill>
            <a:srgbClr val="7c00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65;p22"/>
          <p:cNvSpPr/>
          <p:nvPr/>
        </p:nvSpPr>
        <p:spPr>
          <a:xfrm>
            <a:off x="0" y="3978360"/>
            <a:ext cx="894600" cy="1173600"/>
          </a:xfrm>
          <a:prstGeom prst="rect">
            <a:avLst/>
          </a:prstGeom>
          <a:solidFill>
            <a:srgbClr val="2525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904040" y="1379160"/>
            <a:ext cx="6918480" cy="329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Entendendo Design Patterns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Acesse https://refactoring.guru/design-patterns/catalog, estude os Design Patterns abordados e se prepare...</a:t>
            </a:r>
            <a:endParaRPr b="0" lang="pt-BR" sz="1300" spc="-1" strike="noStrike">
              <a:latin typeface="Arial"/>
            </a:endParaRPr>
          </a:p>
        </p:txBody>
      </p:sp>
      <p:pic>
        <p:nvPicPr>
          <p:cNvPr id="115" name="Google Shape;167;p22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68;p22" descr=""/>
          <p:cNvPicPr/>
          <p:nvPr/>
        </p:nvPicPr>
        <p:blipFill>
          <a:blip r:embed="rId3"/>
          <a:stretch/>
        </p:blipFill>
        <p:spPr>
          <a:xfrm>
            <a:off x="577080" y="729360"/>
            <a:ext cx="541080" cy="567720"/>
          </a:xfrm>
          <a:prstGeom prst="rect">
            <a:avLst/>
          </a:prstGeom>
          <a:ln w="0">
            <a:noFill/>
          </a:ln>
        </p:spPr>
      </p:pic>
      <p:sp>
        <p:nvSpPr>
          <p:cNvPr id="117" name="Google Shape;169;p22"/>
          <p:cNvSpPr/>
          <p:nvPr/>
        </p:nvSpPr>
        <p:spPr>
          <a:xfrm>
            <a:off x="1904040" y="648000"/>
            <a:ext cx="69184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Atividade</a:t>
            </a:r>
            <a:endParaRPr b="0" lang="pt-BR" sz="3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60;p 2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61;p 1"/>
          <p:cNvSpPr/>
          <p:nvPr/>
        </p:nvSpPr>
        <p:spPr>
          <a:xfrm>
            <a:off x="0" y="-9360"/>
            <a:ext cx="894600" cy="3194280"/>
          </a:xfrm>
          <a:prstGeom prst="rect">
            <a:avLst/>
          </a:prstGeom>
          <a:solidFill>
            <a:srgbClr val="a500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62;p 1"/>
          <p:cNvSpPr/>
          <p:nvPr/>
        </p:nvSpPr>
        <p:spPr>
          <a:xfrm>
            <a:off x="176760" y="342000"/>
            <a:ext cx="1341720" cy="134172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1" name="Google Shape;163;p 1"/>
          <p:cNvSpPr/>
          <p:nvPr/>
        </p:nvSpPr>
        <p:spPr>
          <a:xfrm>
            <a:off x="261000" y="426240"/>
            <a:ext cx="1173600" cy="1173600"/>
          </a:xfrm>
          <a:prstGeom prst="ellipse">
            <a:avLst/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2" name="Google Shape;164;p 1"/>
          <p:cNvSpPr/>
          <p:nvPr/>
        </p:nvSpPr>
        <p:spPr>
          <a:xfrm>
            <a:off x="0" y="3186000"/>
            <a:ext cx="894600" cy="791640"/>
          </a:xfrm>
          <a:prstGeom prst="rect">
            <a:avLst/>
          </a:prstGeom>
          <a:solidFill>
            <a:srgbClr val="7c00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65;p 1"/>
          <p:cNvSpPr/>
          <p:nvPr/>
        </p:nvSpPr>
        <p:spPr>
          <a:xfrm>
            <a:off x="0" y="3978360"/>
            <a:ext cx="894600" cy="1173600"/>
          </a:xfrm>
          <a:prstGeom prst="rect">
            <a:avLst/>
          </a:prstGeom>
          <a:solidFill>
            <a:srgbClr val="2525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1904040" y="1379160"/>
            <a:ext cx="6918480" cy="329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Identificando Design Patterns e Software Architectures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Clone os projetos abaixo e identifique os Design Patterns e Software Architetures existentes:</a:t>
            </a:r>
            <a:endParaRPr b="0" lang="pt-BR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https://sourceforge.net/projects/lotofacil/;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https://sourceforge.net/projects/carbox/;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https://github.com/thiagomennezes/rwl-activity.</a:t>
            </a:r>
            <a:endParaRPr b="0" lang="pt-BR" sz="1300" spc="-1" strike="noStrike">
              <a:latin typeface="Arial"/>
            </a:endParaRPr>
          </a:p>
        </p:txBody>
      </p:sp>
      <p:pic>
        <p:nvPicPr>
          <p:cNvPr id="125" name="Google Shape;167;p 1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68;p 1" descr=""/>
          <p:cNvPicPr/>
          <p:nvPr/>
        </p:nvPicPr>
        <p:blipFill>
          <a:blip r:embed="rId3"/>
          <a:stretch/>
        </p:blipFill>
        <p:spPr>
          <a:xfrm>
            <a:off x="577080" y="729360"/>
            <a:ext cx="541080" cy="56772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69;p 1"/>
          <p:cNvSpPr/>
          <p:nvPr/>
        </p:nvSpPr>
        <p:spPr>
          <a:xfrm>
            <a:off x="1904040" y="648000"/>
            <a:ext cx="69184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Atividade</a:t>
            </a:r>
            <a:endParaRPr b="0" lang="pt-BR" sz="3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60;p 1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61;p 2"/>
          <p:cNvSpPr/>
          <p:nvPr/>
        </p:nvSpPr>
        <p:spPr>
          <a:xfrm>
            <a:off x="0" y="-9360"/>
            <a:ext cx="894600" cy="3194280"/>
          </a:xfrm>
          <a:prstGeom prst="rect">
            <a:avLst/>
          </a:prstGeom>
          <a:solidFill>
            <a:srgbClr val="a500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62;p 2"/>
          <p:cNvSpPr/>
          <p:nvPr/>
        </p:nvSpPr>
        <p:spPr>
          <a:xfrm>
            <a:off x="176760" y="342000"/>
            <a:ext cx="1341720" cy="1341720"/>
          </a:xfrm>
          <a:prstGeom prst="ellips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1" name="Google Shape;163;p 2"/>
          <p:cNvSpPr/>
          <p:nvPr/>
        </p:nvSpPr>
        <p:spPr>
          <a:xfrm>
            <a:off x="261000" y="426240"/>
            <a:ext cx="1173600" cy="1173600"/>
          </a:xfrm>
          <a:prstGeom prst="ellipse">
            <a:avLst/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2" name="Google Shape;164;p 2"/>
          <p:cNvSpPr/>
          <p:nvPr/>
        </p:nvSpPr>
        <p:spPr>
          <a:xfrm>
            <a:off x="0" y="3186000"/>
            <a:ext cx="894600" cy="791640"/>
          </a:xfrm>
          <a:prstGeom prst="rect">
            <a:avLst/>
          </a:prstGeom>
          <a:solidFill>
            <a:srgbClr val="7c00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65;p 2"/>
          <p:cNvSpPr/>
          <p:nvPr/>
        </p:nvSpPr>
        <p:spPr>
          <a:xfrm>
            <a:off x="0" y="3978360"/>
            <a:ext cx="894600" cy="1173600"/>
          </a:xfrm>
          <a:prstGeom prst="rect">
            <a:avLst/>
          </a:prstGeom>
          <a:solidFill>
            <a:srgbClr val="2525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904040" y="1379160"/>
            <a:ext cx="6918480" cy="329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Modelagem de Processos em Python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Modele um sistema em UML e um programa em Python que realize os seguintes passos usando RWL design:</a:t>
            </a:r>
            <a:endParaRPr b="0" lang="pt-BR" sz="13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Clone o projeto https://github.com/thiagomennezes/rwl-activity;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Receba dois inteiros positivos LHS e RHS como entrada via API REST;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Imprima na tela os números LHS e RHS;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Some LHS e RHS;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Imprima na tela a soma;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Subtraia 25% da soma;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Imprima na tela a subtração;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Multiplique por 4;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Imprima na tela multiplicação;</a:t>
            </a:r>
            <a:endParaRPr b="0" lang="pt-BR" sz="1300" spc="-1" strike="noStrike">
              <a:latin typeface="Arial"/>
            </a:endParaRPr>
          </a:p>
          <a:p>
            <a:pPr marL="457200" indent="-311040">
              <a:lnSpc>
                <a:spcPct val="90000"/>
              </a:lnSpc>
              <a:buClr>
                <a:srgbClr val="a50034"/>
              </a:buClr>
              <a:buFont typeface="Space Grotesk"/>
              <a:buAutoNum type="arabicPeriod"/>
              <a:tabLst>
                <a:tab algn="l" pos="0"/>
              </a:tabLst>
            </a:pPr>
            <a:r>
              <a:rPr b="0" lang="pt-BR" sz="1300" spc="-1" strike="noStrike">
                <a:solidFill>
                  <a:srgbClr val="333333"/>
                </a:solidFill>
                <a:latin typeface="Syne"/>
                <a:ea typeface="Syne"/>
              </a:rPr>
              <a:t>Retorne o resultado.</a:t>
            </a:r>
            <a:endParaRPr b="0" lang="pt-BR" sz="1300" spc="-1" strike="noStrike">
              <a:latin typeface="Arial"/>
            </a:endParaRPr>
          </a:p>
        </p:txBody>
      </p:sp>
      <p:pic>
        <p:nvPicPr>
          <p:cNvPr id="135" name="Google Shape;167;p 2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68;p 2" descr=""/>
          <p:cNvPicPr/>
          <p:nvPr/>
        </p:nvPicPr>
        <p:blipFill>
          <a:blip r:embed="rId3"/>
          <a:stretch/>
        </p:blipFill>
        <p:spPr>
          <a:xfrm>
            <a:off x="577080" y="729360"/>
            <a:ext cx="541080" cy="56772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169;p 2"/>
          <p:cNvSpPr/>
          <p:nvPr/>
        </p:nvSpPr>
        <p:spPr>
          <a:xfrm>
            <a:off x="1904040" y="648000"/>
            <a:ext cx="69184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Atividade</a:t>
            </a:r>
            <a:endParaRPr b="0" lang="pt-BR" sz="3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74;p23"/>
          <p:cNvSpPr/>
          <p:nvPr/>
        </p:nvSpPr>
        <p:spPr>
          <a:xfrm>
            <a:off x="0" y="0"/>
            <a:ext cx="9153720" cy="5142600"/>
          </a:xfrm>
          <a:prstGeom prst="rect">
            <a:avLst/>
          </a:prstGeom>
          <a:solidFill>
            <a:srgbClr val="a500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Google Shape;175;p23" descr=""/>
          <p:cNvPicPr/>
          <p:nvPr/>
        </p:nvPicPr>
        <p:blipFill>
          <a:blip r:embed="rId1">
            <a:alphaModFix amt="22000"/>
          </a:blip>
          <a:srcRect l="12348" t="0" r="38526" b="0"/>
          <a:stretch/>
        </p:blipFill>
        <p:spPr>
          <a:xfrm>
            <a:off x="0" y="0"/>
            <a:ext cx="9153720" cy="514260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176;p23" descr=""/>
          <p:cNvPicPr/>
          <p:nvPr/>
        </p:nvPicPr>
        <p:blipFill>
          <a:blip r:embed="rId2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177;p23" descr=""/>
          <p:cNvPicPr/>
          <p:nvPr/>
        </p:nvPicPr>
        <p:blipFill>
          <a:blip r:embed="rId3"/>
          <a:stretch/>
        </p:blipFill>
        <p:spPr>
          <a:xfrm>
            <a:off x="668520" y="4002480"/>
            <a:ext cx="2648160" cy="69120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68520" y="968040"/>
            <a:ext cx="5856120" cy="1333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200" spc="-1" strike="noStrike">
                <a:solidFill>
                  <a:srgbClr val="f9fbfd"/>
                </a:solidFill>
                <a:latin typeface="Space Grotesk SemiBold"/>
                <a:ea typeface="Space Grotesk SemiBold"/>
              </a:rPr>
              <a:t>OBRIGADO!</a:t>
            </a:r>
            <a:endParaRPr b="0" lang="pt-BR" sz="5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f9fbfd"/>
                </a:solidFill>
                <a:latin typeface="Syne"/>
                <a:ea typeface="Syne"/>
              </a:rPr>
              <a:t>Dr. Thiago Menezes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Google Shape;179;p23" descr=""/>
          <p:cNvPicPr/>
          <p:nvPr/>
        </p:nvPicPr>
        <p:blipFill>
          <a:blip r:embed="rId4"/>
          <a:srcRect l="23827" t="3435" r="23640" b="3399"/>
          <a:stretch/>
        </p:blipFill>
        <p:spPr>
          <a:xfrm>
            <a:off x="775800" y="3111840"/>
            <a:ext cx="263880" cy="2631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80;p23" descr=""/>
          <p:cNvPicPr/>
          <p:nvPr/>
        </p:nvPicPr>
        <p:blipFill>
          <a:blip r:embed="rId5"/>
          <a:stretch/>
        </p:blipFill>
        <p:spPr>
          <a:xfrm>
            <a:off x="775800" y="2756160"/>
            <a:ext cx="263880" cy="20952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81;p23"/>
          <p:cNvSpPr/>
          <p:nvPr/>
        </p:nvSpPr>
        <p:spPr>
          <a:xfrm>
            <a:off x="1040760" y="2630520"/>
            <a:ext cx="3976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f9fbfd"/>
                </a:solidFill>
                <a:latin typeface="Syne"/>
                <a:ea typeface="Syne"/>
              </a:rPr>
              <a:t>Thiago.mennezes@gmail.com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Google Shape;182;p23"/>
          <p:cNvSpPr/>
          <p:nvPr/>
        </p:nvSpPr>
        <p:spPr>
          <a:xfrm>
            <a:off x="1040760" y="3013200"/>
            <a:ext cx="449568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f9fbfd"/>
                </a:solidFill>
                <a:latin typeface="Syne"/>
                <a:ea typeface="Syne"/>
              </a:rPr>
              <a:t>https://www.linkedin.com/in/thiago-medeiros-de-menezes/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87;p24" descr=""/>
          <p:cNvPicPr/>
          <p:nvPr/>
        </p:nvPicPr>
        <p:blipFill>
          <a:blip r:embed="rId1">
            <a:alphaModFix amt="15000"/>
          </a:blip>
          <a:srcRect l="30651" t="0" r="20466" b="0"/>
          <a:stretch/>
        </p:blipFill>
        <p:spPr>
          <a:xfrm>
            <a:off x="0" y="-9360"/>
            <a:ext cx="9142920" cy="51613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88;p24" descr=""/>
          <p:cNvPicPr/>
          <p:nvPr/>
        </p:nvPicPr>
        <p:blipFill>
          <a:blip r:embed="rId2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89;p24" descr=""/>
          <p:cNvPicPr/>
          <p:nvPr/>
        </p:nvPicPr>
        <p:blipFill>
          <a:blip r:embed="rId3"/>
          <a:stretch/>
        </p:blipFill>
        <p:spPr>
          <a:xfrm>
            <a:off x="1950840" y="1553760"/>
            <a:ext cx="5241240" cy="136836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90;p24" descr=""/>
          <p:cNvPicPr/>
          <p:nvPr/>
        </p:nvPicPr>
        <p:blipFill>
          <a:blip r:embed="rId4"/>
          <a:stretch/>
        </p:blipFill>
        <p:spPr>
          <a:xfrm>
            <a:off x="1950840" y="2968920"/>
            <a:ext cx="5241240" cy="6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73;p15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920160" y="1461240"/>
            <a:ext cx="7274880" cy="259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O que é </a:t>
            </a:r>
            <a:r>
              <a:rPr b="0" i="1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Business Process</a:t>
            </a: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Qual o papel do </a:t>
            </a:r>
            <a:r>
              <a:rPr b="0" i="1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Business Process Automation</a:t>
            </a: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 nas organizações?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Quais as principais abordagens de desenvolvimento de </a:t>
            </a:r>
            <a:r>
              <a:rPr b="0" i="1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Business Process Automation</a:t>
            </a: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 software?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Como utilizar </a:t>
            </a:r>
            <a:r>
              <a:rPr b="0" i="1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Design Patterns</a:t>
            </a: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 e </a:t>
            </a:r>
            <a:r>
              <a:rPr b="0" i="1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Software Architectures</a:t>
            </a: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 para desenvolver BPA software?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Google Shape;75;p15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684360" y="551880"/>
            <a:ext cx="1280880" cy="573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*.*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Nossas Questões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49" name="Google Shape;78;p15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73;p 2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20160" y="1461240"/>
            <a:ext cx="7274880" cy="259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Um processo é um passo-a-passo de resolver um problema que envolve um conjunto de tarefas relacionadas as quais recebem uma ou mais entradas e geram uma ou mais saídas para um propósito específico.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i="1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Business Process</a:t>
            </a: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 refere-se a um processo executado dentro do ecossistema digital de uma organização.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2" name="Google Shape;75;p 2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Business Process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54" name="Google Shape;78;p 2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76;p 2"/>
          <p:cNvSpPr/>
          <p:nvPr/>
        </p:nvSpPr>
        <p:spPr>
          <a:xfrm>
            <a:off x="684360" y="566280"/>
            <a:ext cx="12808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10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73;p 4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20160" y="1461240"/>
            <a:ext cx="7274880" cy="259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1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Complexidade dos processos de negócios: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Processos envolvem mais do que tarefas manuais simples.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Envolvem elementos essenciais como dados, fluxos de trabalho, partes interessadas e tecnologia.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1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Desafio da documentação de processos: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Processos reais muitas vezes não estão bem documentados.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Documentação pode estar desatualizada devido a mudanças.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1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Importância da compreensão de processos: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Compreender processos reais é crucial para uma automação.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Erros na compreensão podem levar a uma automação ineficaz.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8" name="Google Shape;75;p 4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Principais Características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60" name="Google Shape;78;p 4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76;p 4"/>
          <p:cNvSpPr/>
          <p:nvPr/>
        </p:nvSpPr>
        <p:spPr>
          <a:xfrm>
            <a:off x="684360" y="566280"/>
            <a:ext cx="12808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11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73;p 5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20160" y="1461240"/>
            <a:ext cx="7274880" cy="259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BPA refere-se à tecnologia utilizada para automatizar e otimizar </a:t>
            </a:r>
            <a:r>
              <a:rPr b="0" i="1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business processes</a:t>
            </a: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, com o objetivo de melhorar a eficiência, reduzir custos e aumentar o desempenho das organizações.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BPA tornou-se uma estratégia amplamente adotada na indústria 4.0, à medida que as organizações buscam maneiras de melhorar suas operações e permanecer competitivas.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O desenvolvimento de software para BPA têm orientado a transformação digital em organizações como firmas de auditoria, bancos, empresas de </a:t>
            </a:r>
            <a:r>
              <a:rPr b="0" i="1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outsourcing</a:t>
            </a:r>
            <a:r>
              <a:rPr b="0" lang="pt-BR" sz="1600" spc="-1" strike="noStrike">
                <a:solidFill>
                  <a:srgbClr val="333333"/>
                </a:solidFill>
                <a:latin typeface="Syne"/>
                <a:ea typeface="Syne"/>
              </a:rPr>
              <a:t>, entidades públicas, indústria de software e empresas de telecomunicações.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64" name="Google Shape;75;p 5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2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Business Process Automation (BPA)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66" name="Google Shape;78;p 5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76;p 5"/>
          <p:cNvSpPr/>
          <p:nvPr/>
        </p:nvSpPr>
        <p:spPr>
          <a:xfrm>
            <a:off x="684360" y="566280"/>
            <a:ext cx="12808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20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73;p 6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75;p 6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Investimento em BPA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71" name="Google Shape;78;p 6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76;p 6"/>
          <p:cNvSpPr/>
          <p:nvPr/>
        </p:nvSpPr>
        <p:spPr>
          <a:xfrm>
            <a:off x="684360" y="566280"/>
            <a:ext cx="12808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21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604960" y="1652400"/>
            <a:ext cx="3933720" cy="27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3;p 3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920160" y="1461240"/>
            <a:ext cx="7274880" cy="259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1" lang="pt-BR" sz="1500" spc="-1" strike="noStrike">
                <a:solidFill>
                  <a:srgbClr val="333333"/>
                </a:solidFill>
                <a:latin typeface="Syne"/>
                <a:ea typeface="Syne"/>
              </a:rPr>
              <a:t>Traditional BPA (TBPA):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500" spc="-1" strike="noStrike">
                <a:solidFill>
                  <a:srgbClr val="333333"/>
                </a:solidFill>
                <a:latin typeface="Syne"/>
                <a:ea typeface="Syne"/>
              </a:rPr>
              <a:t>É a abordagem tradicional, que envolve o desenvolvimento de software de BPA em uma linguagem de programação para integrar os aplicativos relevantes no ecossistema digital e executar um determinado processo.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1" lang="pt-BR" sz="1500" spc="-1" strike="noStrike">
                <a:solidFill>
                  <a:srgbClr val="333333"/>
                </a:solidFill>
                <a:latin typeface="Syne"/>
                <a:ea typeface="Syne"/>
              </a:rPr>
              <a:t>Robotic Process Automation (RPA):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500" spc="-1" strike="noStrike">
                <a:solidFill>
                  <a:srgbClr val="333333"/>
                </a:solidFill>
                <a:latin typeface="Syne"/>
                <a:ea typeface="Syne"/>
              </a:rPr>
              <a:t>Utiliza robôs de software para emular a interação humano-computador e executar uma combinação de processos, atividades, transações e tarefas em um ou mais sistemas de software não relacionados.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a50034"/>
              </a:buClr>
              <a:buFont typeface="Symbol"/>
              <a:buChar char=""/>
              <a:tabLst>
                <a:tab algn="l" pos="0"/>
              </a:tabLst>
            </a:pPr>
            <a:r>
              <a:rPr b="1" lang="pt-BR" sz="1500" spc="-1" strike="noStrike">
                <a:solidFill>
                  <a:srgbClr val="333333"/>
                </a:solidFill>
                <a:latin typeface="Syne"/>
                <a:ea typeface="Syne"/>
              </a:rPr>
              <a:t>Hyperautomation (HA):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Symbol"/>
              <a:buChar char=""/>
              <a:tabLst>
                <a:tab algn="l" pos="0"/>
              </a:tabLst>
            </a:pPr>
            <a:r>
              <a:rPr b="0" lang="pt-BR" sz="1500" spc="-1" strike="noStrike">
                <a:solidFill>
                  <a:srgbClr val="333333"/>
                </a:solidFill>
                <a:latin typeface="Syne"/>
                <a:ea typeface="Syne"/>
              </a:rPr>
              <a:t>Tecnologia que combina BPA, IA e ML para descobrir, validar e executar processos organizacionais automaticamente com mínima ou nenhuma intervenção humana.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76" name="Google Shape;75;p 3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Abordagens de Desenvolvimento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78" name="Google Shape;78;p 3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76;p 3"/>
          <p:cNvSpPr/>
          <p:nvPr/>
        </p:nvSpPr>
        <p:spPr>
          <a:xfrm>
            <a:off x="684360" y="566280"/>
            <a:ext cx="12808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30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73;p 7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75;p 7"/>
          <p:cNvSpPr/>
          <p:nvPr/>
        </p:nvSpPr>
        <p:spPr>
          <a:xfrm rot="5400000">
            <a:off x="1278720" y="837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070360" y="598680"/>
            <a:ext cx="675180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Q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ua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l 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bo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rd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ag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e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m 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D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ev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o 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Ut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ili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za</a:t>
            </a:r>
            <a:r>
              <a:rPr b="1" lang="pt-BR" sz="3550" spc="-1" strike="noStrike">
                <a:solidFill>
                  <a:srgbClr val="333333"/>
                </a:solidFill>
                <a:latin typeface="Space Grotesk"/>
                <a:ea typeface="Space Grotesk"/>
              </a:rPr>
              <a:t>r?</a:t>
            </a:r>
            <a:endParaRPr b="0" lang="pt-BR" sz="3550" spc="-1" strike="noStrike">
              <a:latin typeface="Arial"/>
            </a:endParaRPr>
          </a:p>
        </p:txBody>
      </p:sp>
      <p:pic>
        <p:nvPicPr>
          <p:cNvPr id="83" name="Google Shape;78;p 7" descr=""/>
          <p:cNvPicPr/>
          <p:nvPr/>
        </p:nvPicPr>
        <p:blipFill>
          <a:blip r:embed="rId2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76;p 7"/>
          <p:cNvSpPr/>
          <p:nvPr/>
        </p:nvSpPr>
        <p:spPr>
          <a:xfrm>
            <a:off x="684360" y="566280"/>
            <a:ext cx="128088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31</a:t>
            </a:r>
            <a:endParaRPr b="0" lang="pt-BR" sz="6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1914480" y="1710720"/>
            <a:ext cx="5314680" cy="294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3;p16" descr=""/>
          <p:cNvPicPr/>
          <p:nvPr/>
        </p:nvPicPr>
        <p:blipFill>
          <a:blip r:embed="rId1"/>
          <a:stretch/>
        </p:blipFill>
        <p:spPr>
          <a:xfrm>
            <a:off x="9830520" y="968040"/>
            <a:ext cx="1732320" cy="173232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864680" y="1291680"/>
            <a:ext cx="3957480" cy="316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Command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Decorator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Facade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Factory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State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Singleton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324000" indent="-294120">
              <a:lnSpc>
                <a:spcPct val="90000"/>
              </a:lnSpc>
              <a:buClr>
                <a:srgbClr val="a50034"/>
              </a:buClr>
              <a:buFont typeface="Syne"/>
              <a:buChar char="●"/>
            </a:pPr>
            <a:r>
              <a:rPr b="0" lang="pt-BR" sz="1800" spc="-1" strike="noStrike">
                <a:solidFill>
                  <a:srgbClr val="333333"/>
                </a:solidFill>
                <a:latin typeface="Syne"/>
                <a:ea typeface="Syne"/>
              </a:rPr>
              <a:t>Template Method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864680" y="294480"/>
            <a:ext cx="395748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40 </a:t>
            </a:r>
            <a:r>
              <a:rPr b="1" lang="pt-BR" sz="2800" spc="-1" strike="noStrike">
                <a:solidFill>
                  <a:srgbClr val="333333"/>
                </a:solidFill>
                <a:latin typeface="Space Grotesk"/>
                <a:ea typeface="Space Grotesk"/>
              </a:rPr>
              <a:t>Design Patterns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9" name="Google Shape;86;p16" descr=""/>
          <p:cNvPicPr/>
          <p:nvPr/>
        </p:nvPicPr>
        <p:blipFill>
          <a:blip r:embed="rId2"/>
          <a:srcRect l="7133" t="0" r="34516" b="0"/>
          <a:stretch/>
        </p:blipFill>
        <p:spPr>
          <a:xfrm>
            <a:off x="0" y="0"/>
            <a:ext cx="4500720" cy="514260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87;p16" descr=""/>
          <p:cNvPicPr/>
          <p:nvPr/>
        </p:nvPicPr>
        <p:blipFill>
          <a:blip r:embed="rId3"/>
          <a:stretch/>
        </p:blipFill>
        <p:spPr>
          <a:xfrm>
            <a:off x="7657560" y="4678560"/>
            <a:ext cx="1164600" cy="30348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75;p 1"/>
          <p:cNvSpPr/>
          <p:nvPr/>
        </p:nvSpPr>
        <p:spPr>
          <a:xfrm rot="5400000">
            <a:off x="5130720" y="621720"/>
            <a:ext cx="39600" cy="755640"/>
          </a:xfrm>
          <a:prstGeom prst="rect">
            <a:avLst/>
          </a:prstGeom>
          <a:solidFill>
            <a:srgbClr val="ec006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2024-10-10T06:33:36Z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