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10015B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A9DCFE"/>
    <a:srgbClr val="DDDDDD"/>
    <a:srgbClr val="EBDEFF"/>
    <a:srgbClr val="333399"/>
    <a:srgbClr val="3951B7"/>
    <a:srgbClr val="536FAD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6" autoAdjust="0"/>
    <p:restoredTop sz="90929"/>
  </p:normalViewPr>
  <p:slideViewPr>
    <p:cSldViewPr>
      <p:cViewPr varScale="1">
        <p:scale>
          <a:sx n="114" d="100"/>
          <a:sy n="114" d="100"/>
        </p:scale>
        <p:origin x="16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577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92791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6" name="Group 14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077" name="Group 5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3074" name="Rectangle 2"/>
              <p:cNvSpPr>
                <a:spLocks noChangeArrowheads="1"/>
              </p:cNvSpPr>
              <p:nvPr/>
            </p:nvSpPr>
            <p:spPr bwMode="ltGray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3075" name="Freeform 3"/>
              <p:cNvSpPr>
                <a:spLocks/>
              </p:cNvSpPr>
              <p:nvPr/>
            </p:nvSpPr>
            <p:spPr bwMode="ltGray">
              <a:xfrm>
                <a:off x="238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0 w 5273"/>
                  <a:gd name="T3" fmla="*/ 0 h 1393"/>
                  <a:gd name="T4" fmla="*/ 0 w 5273"/>
                  <a:gd name="T5" fmla="*/ 1392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>
                <a:off x="250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5272 w 5273"/>
                  <a:gd name="T3" fmla="*/ 1392 h 1393"/>
                  <a:gd name="T4" fmla="*/ 0 w 5273"/>
                  <a:gd name="T5" fmla="*/ 1392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3081" name="Group 9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3078" name="Rectangle 6"/>
              <p:cNvSpPr>
                <a:spLocks noChangeArrowheads="1"/>
              </p:cNvSpPr>
              <p:nvPr/>
            </p:nvSpPr>
            <p:spPr bwMode="ltGray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0 w 5281"/>
                  <a:gd name="T3" fmla="*/ 0 h 97"/>
                  <a:gd name="T4" fmla="*/ 0 w 5281"/>
                  <a:gd name="T5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5280 w 5281"/>
                  <a:gd name="T3" fmla="*/ 96 h 97"/>
                  <a:gd name="T4" fmla="*/ 0 w 5281"/>
                  <a:gd name="T5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3085" name="Group 13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3082" name="Rectangle 10"/>
              <p:cNvSpPr>
                <a:spLocks noChangeArrowheads="1"/>
              </p:cNvSpPr>
              <p:nvPr/>
            </p:nvSpPr>
            <p:spPr bwMode="ltGray">
              <a:xfrm>
                <a:off x="338" y="1201"/>
                <a:ext cx="96" cy="1103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96 w 97"/>
                  <a:gd name="T3" fmla="*/ 1103 h 1104"/>
                  <a:gd name="T4" fmla="*/ 96 w 97"/>
                  <a:gd name="T5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0 w 97"/>
                  <a:gd name="T3" fmla="*/ 0 h 1104"/>
                  <a:gd name="T4" fmla="*/ 96 w 97"/>
                  <a:gd name="T5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308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altLang="es-PE" noProof="0"/>
              <a:t>Haga clic para modificar el estilo de título patrón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s-ES" altLang="es-PE" noProof="0"/>
              <a:t>Haga clic para modificar el estilo de subtítulo patrón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BA347B-525D-4EDD-AA2B-E4CED4D2D30F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90C7E-C0E9-4963-8722-C2E2BCE7074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56358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D4194-66AD-48A6-B85B-FF609EFE7CD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1257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824-1486-4156-B7FF-5171E4DBACC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6635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83A3C-49B4-4CF2-A683-76814976404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0089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4F6E2-3096-4D44-92FB-518611C482B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9131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8E1B-13D9-43AC-9B3C-A5650CAFE24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62340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1D013-8A48-41E1-9611-42DF3920E55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0439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AC5D0-A34A-415D-9535-7DDC59C2726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7448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00CF-5F79-4FCA-88EA-B895A0A9061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32373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1CF96-65D8-46FD-BBDC-96D076E5E0A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7408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395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1029" name="Group 5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1026" name="Rectangle 2"/>
              <p:cNvSpPr>
                <a:spLocks noChangeArrowheads="1"/>
              </p:cNvSpPr>
              <p:nvPr/>
            </p:nvSpPr>
            <p:spPr bwMode="ltGray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27" name="Freeform 3"/>
              <p:cNvSpPr>
                <a:spLocks/>
              </p:cNvSpPr>
              <p:nvPr/>
            </p:nvSpPr>
            <p:spPr bwMode="ltGray">
              <a:xfrm>
                <a:off x="240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0 w 5269"/>
                  <a:gd name="T3" fmla="*/ 0 h 2977"/>
                  <a:gd name="T4" fmla="*/ 0 w 5269"/>
                  <a:gd name="T5" fmla="*/ 2976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28" name="Freeform 4"/>
              <p:cNvSpPr>
                <a:spLocks/>
              </p:cNvSpPr>
              <p:nvPr/>
            </p:nvSpPr>
            <p:spPr bwMode="ltGray">
              <a:xfrm>
                <a:off x="252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5268 w 5269"/>
                  <a:gd name="T3" fmla="*/ 2976 h 2977"/>
                  <a:gd name="T4" fmla="*/ 0 w 5269"/>
                  <a:gd name="T5" fmla="*/ 2976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1030" name="Rectangle 6"/>
              <p:cNvSpPr>
                <a:spLocks noChangeArrowheads="1"/>
              </p:cNvSpPr>
              <p:nvPr/>
            </p:nvSpPr>
            <p:spPr bwMode="ltGray">
              <a:xfrm>
                <a:off x="336" y="1104"/>
                <a:ext cx="96" cy="2784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ltGray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96 w 97"/>
                  <a:gd name="T3" fmla="*/ 2784 h 2785"/>
                  <a:gd name="T4" fmla="*/ 96 w 97"/>
                  <a:gd name="T5" fmla="*/ 0 h 2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ltGray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0 w 97"/>
                  <a:gd name="T3" fmla="*/ 0 h 2785"/>
                  <a:gd name="T4" fmla="*/ 96 w 97"/>
                  <a:gd name="T5" fmla="*/ 0 h 2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1037" name="Group 13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1034" name="Rectangle 10"/>
              <p:cNvSpPr>
                <a:spLocks noChangeArrowheads="1"/>
              </p:cNvSpPr>
              <p:nvPr/>
            </p:nvSpPr>
            <p:spPr bwMode="ltGray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ltGray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0 w 193"/>
                  <a:gd name="T3" fmla="*/ 0 h 721"/>
                  <a:gd name="T4" fmla="*/ 0 w 193"/>
                  <a:gd name="T5" fmla="*/ 72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ltGray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192 w 193"/>
                  <a:gd name="T3" fmla="*/ 720 h 721"/>
                  <a:gd name="T4" fmla="*/ 0 w 193"/>
                  <a:gd name="T5" fmla="*/ 72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patrón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ES" altLang="es-PE"/>
              <a:t>Abril-2001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ES" altLang="es-PE"/>
              <a:t>E G C C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3ACC025D-1B1C-428F-9510-D1B519A3FA28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Arial" panose="020B0604020202020204" pitchFamily="34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Arial" panose="020B0604020202020204" pitchFamily="34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2" Type="http://schemas.openxmlformats.org/officeDocument/2006/relationships/vmlDrawing" Target="../drawings/vmlDrawing1.vml"/><Relationship Id="rId16" Type="http://schemas.openxmlformats.org/officeDocument/2006/relationships/oleObject" Target="../embeddings/oleObject10.bin"/><Relationship Id="rId1" Type="http://schemas.openxmlformats.org/officeDocument/2006/relationships/themeOverride" Target="../theme/themeOverride20.x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866900"/>
            <a:ext cx="8077200" cy="1828800"/>
          </a:xfrm>
          <a:solidFill>
            <a:srgbClr val="333399"/>
          </a:solidFill>
          <a:ln/>
        </p:spPr>
        <p:txBody>
          <a:bodyPr/>
          <a:lstStyle/>
          <a:p>
            <a:pPr algn="ctr"/>
            <a:r>
              <a:rPr lang="es-ES_tradnl" altLang="es-PE">
                <a:solidFill>
                  <a:srgbClr val="FFFF00"/>
                </a:solidFill>
              </a:rPr>
              <a:t>Caso de Estudio</a:t>
            </a:r>
            <a:endParaRPr lang="es-ES" altLang="es-PE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r>
              <a:rPr lang="es-ES" altLang="es-P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Ing. Armando Ruiz Rebollar</a:t>
            </a:r>
          </a:p>
          <a:p>
            <a:r>
              <a:rPr lang="es-ES" altLang="es-PE" sz="2000" dirty="0">
                <a:solidFill>
                  <a:schemeClr val="bg1"/>
                </a:solidFill>
              </a:rPr>
              <a:t>armando.eu.ruiz@Gmail.com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6343-DB7A-489D-88AF-EFFF65781367}" type="slidenum">
              <a:rPr lang="es-ES" altLang="es-PE"/>
              <a:pPr/>
              <a:t>10</a:t>
            </a:fld>
            <a:endParaRPr lang="es-ES" altLang="es-P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1512" name="AutoShape 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1513" name="AutoShape 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1514" name="AutoShape 1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1515" name="AutoShape 1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1516" name="AutoShape 1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1522" name="AutoShape 18"/>
          <p:cNvSpPr>
            <a:spLocks noChangeArrowheads="1"/>
          </p:cNvSpPr>
          <p:nvPr/>
        </p:nvSpPr>
        <p:spPr bwMode="auto">
          <a:xfrm>
            <a:off x="457200" y="3352800"/>
            <a:ext cx="3048000" cy="1905000"/>
          </a:xfrm>
          <a:prstGeom prst="wedgeRoundRectCallout">
            <a:avLst>
              <a:gd name="adj1" fmla="val 71250"/>
              <a:gd name="adj2" fmla="val -82000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Sergio Matsukawa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saber si el servicio </a:t>
            </a:r>
            <a:r>
              <a:rPr lang="es-ES_tradnl" altLang="es-PE" sz="1800" b="1">
                <a:solidFill>
                  <a:srgbClr val="A9DCFE"/>
                </a:solidFill>
              </a:rPr>
              <a:t>Delivery</a:t>
            </a:r>
            <a:r>
              <a:rPr lang="es-ES_tradnl" altLang="es-PE" sz="1800">
                <a:solidFill>
                  <a:srgbClr val="A9DCFE"/>
                </a:solidFill>
              </a:rPr>
              <a:t> esta funcionando ó no.</a:t>
            </a:r>
            <a:endParaRPr lang="es-ES" altLang="es-PE" sz="1800">
              <a:solidFill>
                <a:srgbClr val="A9DCFE"/>
              </a:solidFill>
            </a:endParaRPr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7C24AB30-A581-4824-B9C3-8A2918E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90DEE-FE2D-4091-A213-FD41192A4CD8}" type="slidenum">
              <a:rPr lang="es-ES" altLang="es-PE"/>
              <a:pPr/>
              <a:t>11</a:t>
            </a:fld>
            <a:endParaRPr lang="es-ES" altLang="es-P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239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2536" name="AutoShape 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2537" name="AutoShape 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2538" name="AutoShape 1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2539" name="AutoShape 1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2540" name="AutoShape 1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5715000" y="1600200"/>
            <a:ext cx="2743200" cy="1600200"/>
          </a:xfrm>
          <a:prstGeom prst="wedgeRoundRectCallout">
            <a:avLst>
              <a:gd name="adj1" fmla="val -68056"/>
              <a:gd name="adj2" fmla="val 85713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Hugo Valencia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cuadrar caja de cada uno de los vendedores.</a:t>
            </a:r>
            <a:endParaRPr lang="es-ES" altLang="es-PE" sz="1800">
              <a:solidFill>
                <a:srgbClr val="A9DCFE"/>
              </a:solidFill>
            </a:endParaRPr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DC93A1BE-2437-4597-9F51-AD0BF540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D266-FDC3-4AEE-800C-9FE8EB29BB99}" type="slidenum">
              <a:rPr lang="es-ES" altLang="es-PE"/>
              <a:pPr/>
              <a:t>12</a:t>
            </a:fld>
            <a:endParaRPr lang="es-ES" altLang="es-P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3560" name="AutoShape 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3561" name="AutoShape 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3563" name="AutoShape 1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3564" name="AutoShape 1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228600" y="4114800"/>
            <a:ext cx="2971800" cy="1371600"/>
          </a:xfrm>
          <a:prstGeom prst="wedgeRoundRectCallout">
            <a:avLst>
              <a:gd name="adj1" fmla="val 80130"/>
              <a:gd name="adj2" fmla="val -56944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Hugo Valencia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hacer el reporte de ventas del día.</a:t>
            </a:r>
            <a:endParaRPr lang="es-ES" altLang="es-PE" sz="1800">
              <a:solidFill>
                <a:srgbClr val="A9DCFE"/>
              </a:solidFill>
            </a:endParaRPr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3D0E2149-9FA6-49D1-A83E-C3B121D8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7E4C-B555-40E6-AD24-9CD630E640A1}" type="slidenum">
              <a:rPr lang="es-ES" altLang="es-PE"/>
              <a:pPr/>
              <a:t>13</a:t>
            </a:fld>
            <a:endParaRPr lang="es-ES" altLang="es-PE"/>
          </a:p>
        </p:txBody>
      </p:sp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4" name="Rectangle 1030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239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7655" name="Group 1031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7656" name="AutoShape 1032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7657" name="AutoShape 1033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7658" name="AutoShape 1034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7659" name="AutoShape 1035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7660" name="AutoShape 1036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7661" name="Line 1037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7662" name="Line 1038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7663" name="Line 1039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7664" name="Line 1040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7665" name="Line 1041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7666" name="AutoShape 1042"/>
          <p:cNvSpPr>
            <a:spLocks noChangeArrowheads="1"/>
          </p:cNvSpPr>
          <p:nvPr/>
        </p:nvSpPr>
        <p:spPr bwMode="auto">
          <a:xfrm>
            <a:off x="5715000" y="1828800"/>
            <a:ext cx="2971800" cy="1371600"/>
          </a:xfrm>
          <a:prstGeom prst="wedgeRoundRectCallout">
            <a:avLst>
              <a:gd name="adj1" fmla="val -66667"/>
              <a:gd name="adj2" fmla="val 91667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Hugo Valencia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crear nuevos productos.</a:t>
            </a:r>
            <a:endParaRPr lang="es-ES" altLang="es-PE" sz="1800">
              <a:solidFill>
                <a:srgbClr val="A9DCFE"/>
              </a:solidFill>
            </a:endParaRPr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D003AE4D-FA8B-4CA1-996C-57ED3EC8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78A4-3A84-405B-ACD6-E6D8F952F8B1}" type="slidenum">
              <a:rPr lang="es-ES" altLang="es-PE"/>
              <a:pPr/>
              <a:t>14</a:t>
            </a:fld>
            <a:endParaRPr lang="es-ES" altLang="es-PE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239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4584" name="AutoShape 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4585" name="AutoShape 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4586" name="AutoShape 1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4587" name="AutoShape 1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4588" name="AutoShape 1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228600" y="3124200"/>
            <a:ext cx="2971800" cy="1143000"/>
          </a:xfrm>
          <a:prstGeom prst="wedgeRoundRectCallout">
            <a:avLst>
              <a:gd name="adj1" fmla="val -3204"/>
              <a:gd name="adj2" fmla="val 155000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Delia Torres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cuadrar caja.</a:t>
            </a:r>
            <a:endParaRPr lang="es-ES" altLang="es-PE" sz="1800">
              <a:solidFill>
                <a:srgbClr val="A9DCFE"/>
              </a:solidFill>
            </a:endParaRPr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1DB0CF34-69C4-4FB1-A74B-084B3CF1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5F30-2F20-4E61-856E-08ECA6681553}" type="slidenum">
              <a:rPr lang="es-ES" altLang="es-PE"/>
              <a:pPr/>
              <a:t>15</a:t>
            </a:fld>
            <a:endParaRPr lang="es-ES" altLang="es-PE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239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5608" name="AutoShape 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5609" name="AutoShape 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5610" name="AutoShape 1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5611" name="AutoShape 1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685800" y="2590800"/>
            <a:ext cx="3276600" cy="1676400"/>
          </a:xfrm>
          <a:prstGeom prst="wedgeRoundRectCallout">
            <a:avLst>
              <a:gd name="adj1" fmla="val 47093"/>
              <a:gd name="adj2" fmla="val 126134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José Quispe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hacer un informe de los niveles de venta por el servicio </a:t>
            </a:r>
            <a:r>
              <a:rPr lang="es-ES_tradnl" altLang="es-PE" sz="1800" b="1">
                <a:solidFill>
                  <a:srgbClr val="A9DCFE"/>
                </a:solidFill>
              </a:rPr>
              <a:t>Delivery</a:t>
            </a:r>
            <a:r>
              <a:rPr lang="es-ES_tradnl" altLang="es-PE" sz="1800">
                <a:solidFill>
                  <a:srgbClr val="A9DCFE"/>
                </a:solidFill>
              </a:rPr>
              <a:t>.</a:t>
            </a:r>
            <a:endParaRPr lang="es-ES" altLang="es-PE" sz="1800">
              <a:solidFill>
                <a:srgbClr val="A9DCFE"/>
              </a:solidFill>
            </a:endParaRPr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545B8473-5D9B-4F52-AD56-9B788D48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D41B-C1F6-47FF-8A92-7BEB26DD7C68}" type="slidenum">
              <a:rPr lang="es-ES" altLang="es-PE"/>
              <a:pPr/>
              <a:t>16</a:t>
            </a:fld>
            <a:endParaRPr lang="es-ES" altLang="es-PE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6632" name="AutoShape 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6633" name="AutoShape 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6634" name="AutoShape 1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6635" name="AutoShape 1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6636" name="AutoShape 1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5638800" y="2971800"/>
            <a:ext cx="2895600" cy="1676400"/>
          </a:xfrm>
          <a:prstGeom prst="wedgeRoundRectCallout">
            <a:avLst>
              <a:gd name="adj1" fmla="val -16449"/>
              <a:gd name="adj2" fmla="val 103407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Raúl Mendoza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despachar los pedidos del servicio </a:t>
            </a:r>
            <a:r>
              <a:rPr lang="es-ES_tradnl" altLang="es-PE" sz="1800" b="1">
                <a:solidFill>
                  <a:srgbClr val="A9DCFE"/>
                </a:solidFill>
              </a:rPr>
              <a:t>Delivery</a:t>
            </a:r>
            <a:r>
              <a:rPr lang="es-ES_tradnl" altLang="es-PE" sz="1800">
                <a:solidFill>
                  <a:srgbClr val="A9DCFE"/>
                </a:solidFill>
              </a:rPr>
              <a:t>.</a:t>
            </a:r>
            <a:endParaRPr lang="es-ES" altLang="es-PE" sz="1800">
              <a:solidFill>
                <a:srgbClr val="A9DCFE"/>
              </a:solidFill>
            </a:endParaRPr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66D40C80-6727-4892-8E38-665851E6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B343-A897-4E6D-911E-24648A4F1A98}" type="slidenum">
              <a:rPr lang="es-ES" altLang="es-PE"/>
              <a:pPr/>
              <a:t>17</a:t>
            </a:fld>
            <a:endParaRPr lang="es-ES" altLang="es-PE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Usuario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En el Local.</a:t>
            </a:r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5334000" y="1981200"/>
            <a:ext cx="2895600" cy="533400"/>
          </a:xfrm>
          <a:prstGeom prst="wedgeRoundRectCallout">
            <a:avLst>
              <a:gd name="adj1" fmla="val -97370"/>
              <a:gd name="adj2" fmla="val 253569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s-ES_tradnl" altLang="es-PE" sz="1800">
                <a:solidFill>
                  <a:srgbClr val="A9DCFE"/>
                </a:solidFill>
              </a:rPr>
              <a:t>La cola no avanza.</a:t>
            </a:r>
            <a:endParaRPr lang="es-ES" altLang="es-PE" sz="1800">
              <a:solidFill>
                <a:srgbClr val="A9DCFE"/>
              </a:solidFill>
            </a:endParaRPr>
          </a:p>
        </p:txBody>
      </p:sp>
      <p:pic>
        <p:nvPicPr>
          <p:cNvPr id="28691" name="Picture 19" descr="E:\Archivos de programa\Archivos comunes\Microsoft Shared\Clipart\cagcat50\PE01846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172200" cy="27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C896C427-DCFF-48D4-B7B4-83E4D1B0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4332-D759-46F9-B4CD-02560A62B65D}" type="slidenum">
              <a:rPr lang="es-ES" altLang="es-PE"/>
              <a:pPr/>
              <a:t>18</a:t>
            </a:fld>
            <a:endParaRPr lang="es-ES" altLang="es-PE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Usuario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239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En el Local.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3124200" y="1981200"/>
            <a:ext cx="2895600" cy="685800"/>
          </a:xfrm>
          <a:prstGeom prst="wedgeRoundRectCallout">
            <a:avLst>
              <a:gd name="adj1" fmla="val 57894"/>
              <a:gd name="adj2" fmla="val 136111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s-ES_tradnl" altLang="es-PE" sz="1800">
                <a:solidFill>
                  <a:srgbClr val="A9DCFE"/>
                </a:solidFill>
              </a:rPr>
              <a:t>Es que no tienen sistema computarizado.</a:t>
            </a:r>
            <a:endParaRPr lang="es-ES" altLang="es-PE" sz="1800">
              <a:solidFill>
                <a:srgbClr val="A9DCFE"/>
              </a:solidFill>
            </a:endParaRPr>
          </a:p>
        </p:txBody>
      </p:sp>
      <p:pic>
        <p:nvPicPr>
          <p:cNvPr id="29704" name="Picture 8" descr="E:\Archivos de programa\Archivos comunes\Microsoft Shared\Clipart\cagcat50\PE01846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172200" cy="27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A2405B3C-A527-4058-999D-C2443258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26DC-FE1E-409F-A754-6226499758EE}" type="slidenum">
              <a:rPr lang="es-ES" altLang="es-PE"/>
              <a:pPr/>
              <a:t>19</a:t>
            </a:fld>
            <a:endParaRPr lang="es-ES" altLang="es-PE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Usuario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239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En el Trabajo.</a:t>
            </a: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1066800" y="2286000"/>
            <a:ext cx="2895600" cy="838200"/>
          </a:xfrm>
          <a:prstGeom prst="wedgeRoundRectCallout">
            <a:avLst>
              <a:gd name="adj1" fmla="val 107236"/>
              <a:gd name="adj2" fmla="val 159093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s-ES_tradnl" altLang="es-PE" sz="1800">
                <a:solidFill>
                  <a:srgbClr val="A9DCFE"/>
                </a:solidFill>
              </a:rPr>
              <a:t>Ojala, que hagan reparto a domicilio</a:t>
            </a:r>
            <a:endParaRPr lang="es-ES" altLang="es-PE" sz="1800">
              <a:solidFill>
                <a:srgbClr val="A9DCFE"/>
              </a:solidFill>
            </a:endParaRPr>
          </a:p>
        </p:txBody>
      </p:sp>
      <p:pic>
        <p:nvPicPr>
          <p:cNvPr id="30729" name="Picture 9" descr="F:\Programas\Microsoft Office\Clipart\standard\stddir1\BD07168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44750"/>
            <a:ext cx="35814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4DF81F60-CA2F-4199-96EB-AA540ECB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3517-6E44-4163-9706-8D10A386A4D2}" type="slidenum">
              <a:rPr lang="es-ES" altLang="es-PE"/>
              <a:pPr/>
              <a:t>2</a:t>
            </a:fld>
            <a:endParaRPr lang="es-ES" altLang="es-P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Caso de Estudio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6200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algn="ctr"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r>
              <a:rPr lang="es-ES_tradnl" altLang="es-PE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Proyecto</a:t>
            </a:r>
          </a:p>
          <a:p>
            <a:pPr marL="0" lvl="1" algn="ctr"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r>
              <a:rPr lang="es-ES_tradnl" altLang="es-PE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FastFood Restaurant</a:t>
            </a:r>
            <a:endParaRPr lang="es-ES" altLang="es-PE" sz="4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47F1-9273-4717-B49F-92F01735BB09}" type="slidenum">
              <a:rPr lang="es-ES" altLang="es-PE"/>
              <a:pPr/>
              <a:t>20</a:t>
            </a:fld>
            <a:endParaRPr lang="es-ES" altLang="es-PE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Usuario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239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En el Trabajo.</a:t>
            </a: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4572000" y="1828800"/>
            <a:ext cx="4114800" cy="914400"/>
          </a:xfrm>
          <a:prstGeom prst="wedgeRoundRectCallout">
            <a:avLst>
              <a:gd name="adj1" fmla="val -57870"/>
              <a:gd name="adj2" fmla="val 147917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s-ES_tradnl" altLang="es-PE" sz="1800">
                <a:solidFill>
                  <a:srgbClr val="A9DCFE"/>
                </a:solidFill>
              </a:rPr>
              <a:t>Voy ha probar si se puede hacer el pedido por Internet.</a:t>
            </a:r>
            <a:endParaRPr lang="es-ES" altLang="es-PE" sz="1800">
              <a:solidFill>
                <a:srgbClr val="A9DCFE"/>
              </a:solidFill>
            </a:endParaRPr>
          </a:p>
        </p:txBody>
      </p:sp>
      <p:pic>
        <p:nvPicPr>
          <p:cNvPr id="31754" name="Picture 10" descr="F:\Programas\Microsoft Office\Clipart\standard\stddir1\BD07167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03488"/>
            <a:ext cx="4648200" cy="34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8D15C3DF-D2C3-48AE-8AC2-5383138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DFB-EEAD-4E58-9786-03EE277D4E32}" type="slidenum">
              <a:rPr lang="es-ES" altLang="es-PE"/>
              <a:pPr/>
              <a:t>21</a:t>
            </a:fld>
            <a:endParaRPr lang="es-ES" altLang="es-PE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Arquitectura de la Aplicación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3340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endParaRPr lang="es-ES_tradnl" altLang="es-PE" sz="1800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1752600" y="2362200"/>
            <a:ext cx="3505200" cy="3505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altLang="es-PE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Dominio:</a:t>
            </a:r>
          </a:p>
          <a:p>
            <a:pPr algn="ctr"/>
            <a:r>
              <a:rPr lang="es-ES_tradnl" altLang="es-PE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FastFood</a:t>
            </a:r>
            <a:endParaRPr lang="es-ES" altLang="es-PE" sz="20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4876800" y="3657600"/>
          <a:ext cx="654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Imagen" r:id="rId4" imgW="2734920" imgH="3825360" progId="MS_ClipArt_Gallery.2">
                  <p:embed/>
                </p:oleObj>
              </mc:Choice>
              <mc:Fallback>
                <p:oleObj name="Imagen" r:id="rId4" imgW="2734920" imgH="3825360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657600"/>
                        <a:ext cx="6540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3962400" y="18288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PE" sz="1600">
                <a:solidFill>
                  <a:schemeClr val="tx1"/>
                </a:solidFill>
              </a:rPr>
              <a:t>FS, PS</a:t>
            </a:r>
            <a:endParaRPr lang="es-ES" altLang="es-PE" sz="1600">
              <a:solidFill>
                <a:schemeClr val="tx1"/>
              </a:solidFill>
            </a:endParaRP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3563938" y="5805488"/>
            <a:ext cx="1978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altLang="es-PE" sz="1800" dirty="0">
                <a:solidFill>
                  <a:schemeClr val="tx1"/>
                </a:solidFill>
              </a:rPr>
              <a:t>MySQL Server</a:t>
            </a:r>
            <a:endParaRPr lang="es-ES" altLang="es-PE" sz="1800" dirty="0">
              <a:solidFill>
                <a:schemeClr val="tx1"/>
              </a:solidFill>
            </a:endParaRP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4356100" y="3276600"/>
            <a:ext cx="1724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altLang="es-PE" sz="1800">
                <a:solidFill>
                  <a:schemeClr val="tx1"/>
                </a:solidFill>
              </a:rPr>
              <a:t>Servidor Web</a:t>
            </a:r>
            <a:endParaRPr lang="es-ES" altLang="es-PE" sz="1800">
              <a:solidFill>
                <a:schemeClr val="tx1"/>
              </a:solidFill>
            </a:endParaRPr>
          </a:p>
        </p:txBody>
      </p:sp>
      <p:grpSp>
        <p:nvGrpSpPr>
          <p:cNvPr id="32796" name="Group 28"/>
          <p:cNvGrpSpPr>
            <a:grpSpLocks/>
          </p:cNvGrpSpPr>
          <p:nvPr/>
        </p:nvGrpSpPr>
        <p:grpSpPr bwMode="auto">
          <a:xfrm>
            <a:off x="1143000" y="1905000"/>
            <a:ext cx="2133600" cy="1084263"/>
            <a:chOff x="912" y="1296"/>
            <a:chExt cx="1344" cy="683"/>
          </a:xfrm>
        </p:grpSpPr>
        <p:graphicFrame>
          <p:nvGraphicFramePr>
            <p:cNvPr id="32783" name="Object 15"/>
            <p:cNvGraphicFramePr>
              <a:graphicFrameLocks noChangeAspect="1"/>
            </p:cNvGraphicFramePr>
            <p:nvPr/>
          </p:nvGraphicFramePr>
          <p:xfrm>
            <a:off x="1488" y="1536"/>
            <a:ext cx="576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8" name="Imagen" r:id="rId6" imgW="4182480" imgH="3215880" progId="MS_ClipArt_Gallery.2">
                    <p:embed/>
                  </p:oleObj>
                </mc:Choice>
                <mc:Fallback>
                  <p:oleObj name="Imagen" r:id="rId6" imgW="4182480" imgH="3215880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36"/>
                          <a:ext cx="576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912" y="1296"/>
              <a:ext cx="1344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altLang="es-PE" sz="1600" u="sng">
                  <a:solidFill>
                    <a:schemeClr val="tx1"/>
                  </a:solidFill>
                </a:rPr>
                <a:t>Gerente General</a:t>
              </a:r>
            </a:p>
            <a:p>
              <a:pPr>
                <a:spcBef>
                  <a:spcPct val="50000"/>
                </a:spcBef>
              </a:pPr>
              <a:r>
                <a:rPr lang="es-ES_tradnl" altLang="es-PE" sz="1600">
                  <a:solidFill>
                    <a:schemeClr val="tx1"/>
                  </a:solidFill>
                </a:rPr>
                <a:t>Intranet, Excel</a:t>
              </a:r>
              <a:endParaRPr lang="es-ES" altLang="es-PE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1066800" y="5087938"/>
            <a:ext cx="1905000" cy="779462"/>
            <a:chOff x="864" y="3301"/>
            <a:chExt cx="1200" cy="491"/>
          </a:xfrm>
        </p:grpSpPr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864" y="3349"/>
              <a:ext cx="115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altLang="es-PE" sz="1600" u="sng">
                  <a:solidFill>
                    <a:schemeClr val="tx1"/>
                  </a:solidFill>
                </a:rPr>
                <a:t>Vendedor</a:t>
              </a:r>
            </a:p>
            <a:p>
              <a:pPr>
                <a:spcBef>
                  <a:spcPct val="50000"/>
                </a:spcBef>
              </a:pPr>
              <a:r>
                <a:rPr lang="es-ES_tradnl" altLang="es-PE" sz="1600">
                  <a:solidFill>
                    <a:schemeClr val="tx1"/>
                  </a:solidFill>
                </a:rPr>
                <a:t>Intranet</a:t>
              </a:r>
              <a:endParaRPr lang="es-ES" altLang="es-PE" sz="1600">
                <a:solidFill>
                  <a:schemeClr val="tx1"/>
                </a:solidFill>
              </a:endParaRPr>
            </a:p>
          </p:txBody>
        </p:sp>
        <p:graphicFrame>
          <p:nvGraphicFramePr>
            <p:cNvPr id="32794" name="Object 26"/>
            <p:cNvGraphicFramePr>
              <a:graphicFrameLocks noChangeAspect="1"/>
            </p:cNvGraphicFramePr>
            <p:nvPr/>
          </p:nvGraphicFramePr>
          <p:xfrm>
            <a:off x="1488" y="3301"/>
            <a:ext cx="576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9" name="Imagen" r:id="rId8" imgW="4182480" imgH="3215880" progId="MS_ClipArt_Gallery.2">
                    <p:embed/>
                  </p:oleObj>
                </mc:Choice>
                <mc:Fallback>
                  <p:oleObj name="Imagen" r:id="rId8" imgW="4182480" imgH="3215880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301"/>
                          <a:ext cx="576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97" name="Group 29"/>
          <p:cNvGrpSpPr>
            <a:grpSpLocks/>
          </p:cNvGrpSpPr>
          <p:nvPr/>
        </p:nvGrpSpPr>
        <p:grpSpPr bwMode="auto">
          <a:xfrm>
            <a:off x="457200" y="3200400"/>
            <a:ext cx="1828800" cy="1084263"/>
            <a:chOff x="480" y="2112"/>
            <a:chExt cx="1152" cy="683"/>
          </a:xfrm>
        </p:grpSpPr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480" y="2112"/>
              <a:ext cx="115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altLang="es-PE" sz="1600" u="sng">
                  <a:solidFill>
                    <a:schemeClr val="tx1"/>
                  </a:solidFill>
                </a:rPr>
                <a:t>Administrador</a:t>
              </a:r>
            </a:p>
            <a:p>
              <a:pPr>
                <a:spcBef>
                  <a:spcPct val="50000"/>
                </a:spcBef>
              </a:pPr>
              <a:r>
                <a:rPr lang="es-ES_tradnl" altLang="es-PE" sz="1600">
                  <a:solidFill>
                    <a:schemeClr val="tx1"/>
                  </a:solidFill>
                </a:rPr>
                <a:t>Intranet</a:t>
              </a:r>
              <a:endParaRPr lang="es-ES" altLang="es-PE" sz="1600">
                <a:solidFill>
                  <a:schemeClr val="tx1"/>
                </a:solidFill>
              </a:endParaRPr>
            </a:p>
          </p:txBody>
        </p:sp>
        <p:graphicFrame>
          <p:nvGraphicFramePr>
            <p:cNvPr id="32795" name="Object 27"/>
            <p:cNvGraphicFramePr>
              <a:graphicFrameLocks noChangeAspect="1"/>
            </p:cNvGraphicFramePr>
            <p:nvPr/>
          </p:nvGraphicFramePr>
          <p:xfrm>
            <a:off x="1056" y="2352"/>
            <a:ext cx="576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0" name="Imagen" r:id="rId9" imgW="4182480" imgH="3215880" progId="MS_ClipArt_Gallery.2">
                    <p:embed/>
                  </p:oleObj>
                </mc:Choice>
                <mc:Fallback>
                  <p:oleObj name="Imagen" r:id="rId9" imgW="4182480" imgH="3215880" progId="MS_ClipArt_Gallery.2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352"/>
                          <a:ext cx="576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99" name="Object 31"/>
          <p:cNvGraphicFramePr>
            <a:graphicFrameLocks noChangeAspect="1"/>
          </p:cNvGraphicFramePr>
          <p:nvPr/>
        </p:nvGraphicFramePr>
        <p:xfrm>
          <a:off x="4114800" y="2209800"/>
          <a:ext cx="654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Imagen" r:id="rId10" imgW="2734920" imgH="3825360" progId="MS_ClipArt_Gallery.2">
                  <p:embed/>
                </p:oleObj>
              </mc:Choice>
              <mc:Fallback>
                <p:oleObj name="Imagen" r:id="rId10" imgW="2734920" imgH="382536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9800"/>
                        <a:ext cx="6540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Object 32"/>
          <p:cNvGraphicFramePr>
            <a:graphicFrameLocks noChangeAspect="1"/>
          </p:cNvGraphicFramePr>
          <p:nvPr/>
        </p:nvGraphicFramePr>
        <p:xfrm>
          <a:off x="4114800" y="4876800"/>
          <a:ext cx="654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2" name="Imagen" r:id="rId11" imgW="2734920" imgH="3825360" progId="MS_ClipArt_Gallery.2">
                  <p:embed/>
                </p:oleObj>
              </mc:Choice>
              <mc:Fallback>
                <p:oleObj name="Imagen" r:id="rId11" imgW="2734920" imgH="3825360" progId="MS_ClipArt_Gallery.2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76800"/>
                        <a:ext cx="6540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13" name="Group 45"/>
          <p:cNvGrpSpPr>
            <a:grpSpLocks/>
          </p:cNvGrpSpPr>
          <p:nvPr/>
        </p:nvGrpSpPr>
        <p:grpSpPr bwMode="auto">
          <a:xfrm>
            <a:off x="6019800" y="3962400"/>
            <a:ext cx="2447925" cy="1266825"/>
            <a:chOff x="3792" y="2496"/>
            <a:chExt cx="1542" cy="798"/>
          </a:xfrm>
        </p:grpSpPr>
        <p:graphicFrame>
          <p:nvGraphicFramePr>
            <p:cNvPr id="32801" name="Object 33"/>
            <p:cNvGraphicFramePr>
              <a:graphicFrameLocks noChangeAspect="1"/>
            </p:cNvGraphicFramePr>
            <p:nvPr/>
          </p:nvGraphicFramePr>
          <p:xfrm>
            <a:off x="3792" y="2496"/>
            <a:ext cx="1542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3" name="Clip" r:id="rId12" imgW="1087200" imgH="699480" progId="MS_ClipArt_Gallery.2">
                    <p:embed/>
                  </p:oleObj>
                </mc:Choice>
                <mc:Fallback>
                  <p:oleObj name="Clip" r:id="rId12" imgW="1087200" imgH="699480" progId="MS_ClipArt_Gallery.2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96"/>
                          <a:ext cx="1542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2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4272" y="2784"/>
              <a:ext cx="960" cy="3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PE" sz="3600" kern="10">
                  <a:ln w="12700">
                    <a:solidFill>
                      <a:srgbClr val="3333CC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B2B2B2">
                      <a:alpha val="50000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 panose="020B0A04020102020204" pitchFamily="34" charset="0"/>
                </a:rPr>
                <a:t>The Web</a:t>
              </a:r>
            </a:p>
          </p:txBody>
        </p:sp>
      </p:grpSp>
      <p:graphicFrame>
        <p:nvGraphicFramePr>
          <p:cNvPr id="32804" name="Object 36"/>
          <p:cNvGraphicFramePr>
            <a:graphicFrameLocks noChangeAspect="1"/>
          </p:cNvGraphicFramePr>
          <p:nvPr/>
        </p:nvGraphicFramePr>
        <p:xfrm>
          <a:off x="5562600" y="2362200"/>
          <a:ext cx="9144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Imagen" r:id="rId14" imgW="4182480" imgH="3215880" progId="MS_ClipArt_Gallery.2">
                  <p:embed/>
                </p:oleObj>
              </mc:Choice>
              <mc:Fallback>
                <p:oleObj name="Imagen" r:id="rId14" imgW="4182480" imgH="3215880" progId="MS_ClipArt_Gallery.2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362200"/>
                        <a:ext cx="9144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6" name="Object 38"/>
          <p:cNvGraphicFramePr>
            <a:graphicFrameLocks noChangeAspect="1"/>
          </p:cNvGraphicFramePr>
          <p:nvPr/>
        </p:nvGraphicFramePr>
        <p:xfrm>
          <a:off x="6629400" y="2362200"/>
          <a:ext cx="9144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Imagen" r:id="rId15" imgW="4182480" imgH="3215880" progId="MS_ClipArt_Gallery.2">
                  <p:embed/>
                </p:oleObj>
              </mc:Choice>
              <mc:Fallback>
                <p:oleObj name="Imagen" r:id="rId15" imgW="4182480" imgH="3215880" progId="MS_ClipArt_Gallery.2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362200"/>
                        <a:ext cx="9144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7" name="Object 39"/>
          <p:cNvGraphicFramePr>
            <a:graphicFrameLocks noChangeAspect="1"/>
          </p:cNvGraphicFramePr>
          <p:nvPr/>
        </p:nvGraphicFramePr>
        <p:xfrm>
          <a:off x="7620000" y="2344738"/>
          <a:ext cx="9144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Imagen" r:id="rId16" imgW="4182480" imgH="3215880" progId="MS_ClipArt_Gallery.2">
                  <p:embed/>
                </p:oleObj>
              </mc:Choice>
              <mc:Fallback>
                <p:oleObj name="Imagen" r:id="rId16" imgW="4182480" imgH="3215880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344738"/>
                        <a:ext cx="9144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9" name="Line 41"/>
          <p:cNvSpPr>
            <a:spLocks noChangeShapeType="1"/>
          </p:cNvSpPr>
          <p:nvPr/>
        </p:nvSpPr>
        <p:spPr bwMode="auto">
          <a:xfrm flipH="1" flipV="1">
            <a:off x="5334000" y="4419600"/>
            <a:ext cx="914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flipH="1" flipV="1">
            <a:off x="6019800" y="2895600"/>
            <a:ext cx="6858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 flipH="1" flipV="1">
            <a:off x="7010400" y="2971800"/>
            <a:ext cx="152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 flipV="1">
            <a:off x="7696200" y="2895600"/>
            <a:ext cx="381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6248400" y="202565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altLang="es-PE" sz="1600">
                <a:solidFill>
                  <a:schemeClr val="tx1"/>
                </a:solidFill>
              </a:rPr>
              <a:t>Clientes Web</a:t>
            </a:r>
            <a:endParaRPr lang="es-ES" altLang="es-PE" sz="1600">
              <a:solidFill>
                <a:schemeClr val="tx1"/>
              </a:solidFill>
            </a:endParaRPr>
          </a:p>
        </p:txBody>
      </p:sp>
      <p:sp>
        <p:nvSpPr>
          <p:cNvPr id="34" name="Marcador de pie de página 4">
            <a:extLst>
              <a:ext uri="{FF2B5EF4-FFF2-40B4-BE49-F238E27FC236}">
                <a16:creationId xmlns:a16="http://schemas.microsoft.com/office/drawing/2014/main" id="{CFFB0E20-6F07-4097-B7A8-3184C1E3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9" grpId="0" animBg="1"/>
      <p:bldP spid="32810" grpId="0" animBg="1"/>
      <p:bldP spid="32811" grpId="0" animBg="1"/>
      <p:bldP spid="32812" grpId="0" animBg="1"/>
      <p:bldP spid="328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633E-4F9A-43A5-985F-DC778F4C7EB9}" type="slidenum">
              <a:rPr lang="es-ES" altLang="es-PE"/>
              <a:pPr/>
              <a:t>3</a:t>
            </a:fld>
            <a:endParaRPr lang="es-ES" altLang="es-P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Agenda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6200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endParaRPr lang="es-PE" altLang="es-PE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3400" y="1752600"/>
            <a:ext cx="80772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/>
              <a:t>Descripción del Problema de Negocio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/>
              <a:t>Especificación de las Reglas de Negocio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/>
              <a:t>Análisis de Requerimientos</a:t>
            </a:r>
          </a:p>
          <a:p>
            <a:pPr lvl="1">
              <a:buClr>
                <a:srgbClr val="FFFF00"/>
              </a:buClr>
              <a:buSzPct val="120000"/>
              <a:buFontTx/>
              <a:buChar char="•"/>
            </a:pPr>
            <a:r>
              <a:rPr lang="es-ES_tradnl" altLang="es-PE"/>
              <a:t>De Negocio</a:t>
            </a:r>
          </a:p>
          <a:p>
            <a:pPr lvl="1">
              <a:buClr>
                <a:srgbClr val="FFFF00"/>
              </a:buClr>
              <a:buSzPct val="120000"/>
              <a:buFontTx/>
              <a:buChar char="•"/>
            </a:pPr>
            <a:r>
              <a:rPr lang="es-ES_tradnl" altLang="es-PE"/>
              <a:t>De Usuario</a:t>
            </a:r>
          </a:p>
          <a:p>
            <a:pPr lvl="1">
              <a:buClr>
                <a:srgbClr val="FFFF00"/>
              </a:buClr>
              <a:buSzPct val="120000"/>
              <a:buFontTx/>
              <a:buChar char="•"/>
            </a:pPr>
            <a:endParaRPr lang="es-ES_tradnl" altLang="es-PE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/>
              <a:t>Arquitectura de la Aplicación</a:t>
            </a:r>
            <a:endParaRPr lang="es-ES" altLang="es-PE"/>
          </a:p>
          <a:p>
            <a:pPr>
              <a:spcBef>
                <a:spcPct val="50000"/>
              </a:spcBef>
            </a:pPr>
            <a:endParaRPr lang="es-ES" altLang="es-PE" sz="2800">
              <a:solidFill>
                <a:srgbClr val="10015B"/>
              </a:solidFill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202F4214-EE59-4799-B9B8-E84B6D39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EAAE-990D-48A1-A9FE-84EAE87F9D9B}" type="slidenum">
              <a:rPr lang="es-ES" altLang="es-PE"/>
              <a:pPr/>
              <a:t>4</a:t>
            </a:fld>
            <a:endParaRPr lang="es-ES" altLang="es-P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Descripción del 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Problema 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14350" y="175260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endParaRPr lang="es-PE" altLang="es-PE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33400" y="1752600"/>
            <a:ext cx="80772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90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812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71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289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861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43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005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FastFood Restaurant</a:t>
            </a: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es una empresa que brinda servicio de comida rápida, donde la atención al cliente se describe en los siguientes pasos.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El cliente antes de hacer su pedido tiene la opción de revisar la carta, donde los productos que se ofrecen están clasificados, por ejemplo: Bebidas, Carnes, Postres, etc.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Una vez que el cliente sabe lo que va a pedir, se acerca a caja, hace su pedido, da su nombre, cancela y recibe una boleta acompañada de un comprobante para recoger su pedido.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Luego de unos minutos de espera se anuncia por los parlantes al cliente que su pedido esta listo, esté debe acercarse a la barra con su comprobante a recoger su pedido.</a:t>
            </a:r>
            <a:endParaRPr lang="es-ES" altLang="es-PE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es-ES" altLang="es-PE" sz="2800">
              <a:solidFill>
                <a:srgbClr val="10015B"/>
              </a:solidFill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B4367BB6-E623-4F01-8A67-5706895F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42F5-0C99-43DE-8CCF-38EC6B797ED0}" type="slidenum">
              <a:rPr lang="es-ES" altLang="es-PE"/>
              <a:pPr/>
              <a:t>5</a:t>
            </a:fld>
            <a:endParaRPr lang="es-ES" altLang="es-P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Descripción del 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Problema 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endParaRPr lang="es-ES_tradnl" altLang="es-PE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33400" y="1752600"/>
            <a:ext cx="8077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En estos momentos todo el procedimiento de atención al cliente es manual por lo que se tienen los siguientes problemas: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Atención lenta.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Control de ingresos manual, por lo que el cierre de caja lleva muchas horas.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La elaboración de informes para el gerente es lenta ya que todo tipo de resumen del día es manual.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No existe ningún tipo de estadística para la toma de decisiones futuras.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endParaRPr lang="es-ES_tradnl" altLang="es-PE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El restaurante atiende un promedio de 50 personas por hora con tendencia a aumentar, por lo que es necesario implementar un sistema computarizado.</a:t>
            </a:r>
            <a:endParaRPr lang="es-ES" altLang="es-PE" sz="2800">
              <a:solidFill>
                <a:srgbClr val="10015B"/>
              </a:solidFill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B61F5EA7-6F0A-4293-9863-511CCDB5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E716-644E-48A2-BB9F-7064E04CA2FF}" type="slidenum">
              <a:rPr lang="es-ES" altLang="es-PE"/>
              <a:pPr/>
              <a:t>6</a:t>
            </a:fld>
            <a:endParaRPr lang="es-ES" altLang="es-P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Especificación de las 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Reglas de Negocio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endParaRPr lang="es-ES_tradnl" altLang="es-PE" sz="1800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33400" y="1752600"/>
            <a:ext cx="80772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 dirty="0"/>
              <a:t>Las reglas de negocio son el conjunto de condiciones que la empresa establece para realizar sus transacciones con sus cliente.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 dirty="0"/>
              <a:t>Con la finalidad de ampliar el negocio se ha decidido implementar el sistema </a:t>
            </a:r>
            <a:r>
              <a:rPr lang="es-ES_tradnl" altLang="es-PE" sz="1800" dirty="0" err="1">
                <a:solidFill>
                  <a:srgbClr val="FFFF00"/>
                </a:solidFill>
              </a:rPr>
              <a:t>Delivery</a:t>
            </a:r>
            <a:r>
              <a:rPr lang="es-ES_tradnl" altLang="es-PE" sz="1800" dirty="0"/>
              <a:t>, el cual será atendido por teléfono y vía Internet.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 dirty="0"/>
              <a:t>Para nuestro caso las condiciones de negocio son mínimas y se enumeran a continuación: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 dirty="0"/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 dirty="0"/>
              <a:t>El pago debe ser al contado y en efectivo.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 dirty="0"/>
              <a:t>Solo se acepta moneda nacional.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 dirty="0"/>
              <a:t>El servicio </a:t>
            </a:r>
            <a:r>
              <a:rPr lang="es-ES_tradnl" altLang="es-PE" sz="1800" dirty="0" err="1">
                <a:solidFill>
                  <a:srgbClr val="FFFF00"/>
                </a:solidFill>
              </a:rPr>
              <a:t>Delivery</a:t>
            </a:r>
            <a:r>
              <a:rPr lang="es-ES_tradnl" altLang="es-PE" sz="1800" dirty="0"/>
              <a:t> implica un recargo de 10 Nuevos Soles sobre el monto total.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 dirty="0"/>
              <a:t>El servicio </a:t>
            </a:r>
            <a:r>
              <a:rPr lang="es-ES_tradnl" altLang="es-PE" sz="1800" dirty="0" err="1">
                <a:solidFill>
                  <a:srgbClr val="FFFF00"/>
                </a:solidFill>
              </a:rPr>
              <a:t>Delivery</a:t>
            </a:r>
            <a:r>
              <a:rPr lang="es-ES_tradnl" altLang="es-PE" sz="1800" dirty="0"/>
              <a:t> solo se efectúa si el cliente tiene un teléfono fijo.</a:t>
            </a:r>
          </a:p>
          <a:p>
            <a:pPr lvl="1">
              <a:buClr>
                <a:srgbClr val="FFFF00"/>
              </a:buClr>
              <a:buSzPct val="120000"/>
              <a:buFont typeface="Wingdings" panose="05000000000000000000" pitchFamily="2" charset="2"/>
              <a:buAutoNum type="arabicPeriod"/>
            </a:pPr>
            <a:r>
              <a:rPr lang="es-ES_tradnl" altLang="es-PE" sz="1800" dirty="0"/>
              <a:t>Los pedidos del servicio </a:t>
            </a:r>
            <a:r>
              <a:rPr lang="es-ES_tradnl" altLang="es-PE" sz="1800" dirty="0" err="1">
                <a:solidFill>
                  <a:srgbClr val="FFFF00"/>
                </a:solidFill>
              </a:rPr>
              <a:t>Delivery</a:t>
            </a:r>
            <a:r>
              <a:rPr lang="es-ES_tradnl" altLang="es-PE" sz="1800" dirty="0"/>
              <a:t> deben ser verificados al número telefónico que el cliente debe obligatoriamente proporcionar.</a:t>
            </a:r>
          </a:p>
          <a:p>
            <a:pPr>
              <a:spcBef>
                <a:spcPct val="50000"/>
              </a:spcBef>
            </a:pPr>
            <a:endParaRPr lang="es-ES" altLang="es-PE" sz="2800" dirty="0">
              <a:solidFill>
                <a:srgbClr val="10015B"/>
              </a:solidFill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9982D2C8-F966-475A-90CF-21C7EAD4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B00F-6995-4476-8C9E-9D125462DFCA}" type="slidenum">
              <a:rPr lang="es-ES" altLang="es-PE"/>
              <a:pPr/>
              <a:t>7</a:t>
            </a:fld>
            <a:endParaRPr lang="es-ES" altLang="es-P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Especificación de las 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Reglas de Negocio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None/>
            </a:pPr>
            <a:endParaRPr lang="es-ES_tradnl" altLang="es-PE" sz="1800"/>
          </a:p>
        </p:txBody>
      </p:sp>
      <p:graphicFrame>
        <p:nvGraphicFramePr>
          <p:cNvPr id="18539" name="Group 107"/>
          <p:cNvGraphicFramePr>
            <a:graphicFrameLocks noGrp="1"/>
          </p:cNvGraphicFramePr>
          <p:nvPr/>
        </p:nvGraphicFramePr>
        <p:xfrm>
          <a:off x="1066800" y="2667000"/>
          <a:ext cx="7162800" cy="3255010"/>
        </p:xfrm>
        <a:graphic>
          <a:graphicData uri="http://schemas.openxmlformats.org/drawingml/2006/table">
            <a:tbl>
              <a:tblPr/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Monto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Mínimo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Monto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Máximo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Porcentaje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Descuento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30.0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30.1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50.0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50.1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100.0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100.1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500.00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500.1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1000.00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s-ES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0" marR="38100" marT="38100" marB="381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540" name="Text Box 108"/>
          <p:cNvSpPr txBox="1">
            <a:spLocks noChangeArrowheads="1"/>
          </p:cNvSpPr>
          <p:nvPr/>
        </p:nvSpPr>
        <p:spPr bwMode="auto">
          <a:xfrm>
            <a:off x="609600" y="17526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Existe una promoción en base al monto de consumo, esta promoción consiste en un descuento cuyo porcentaje se detalla a continuación:</a:t>
            </a:r>
            <a:endParaRPr lang="es-ES" altLang="es-PE" sz="2800">
              <a:solidFill>
                <a:srgbClr val="10015B"/>
              </a:solidFill>
            </a:endParaRP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7D62EC82-0C23-40DC-8064-55D9368F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7D6B-9171-4FB6-B0FD-818648C6F368}" type="slidenum">
              <a:rPr lang="es-ES" altLang="es-PE"/>
              <a:pPr/>
              <a:t>8</a:t>
            </a:fld>
            <a:endParaRPr lang="es-ES" altLang="es-P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19504" name="Group 48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19494" name="AutoShape 3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19495" name="AutoShape 3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19496" name="AutoShape 4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19497" name="AutoShape 4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19498" name="AutoShape 4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19499" name="Line 4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9500" name="Line 4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9501" name="Line 4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9502" name="Line 4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9503" name="Line 4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8" name="Marcador de pie de página 4">
            <a:extLst>
              <a:ext uri="{FF2B5EF4-FFF2-40B4-BE49-F238E27FC236}">
                <a16:creationId xmlns:a16="http://schemas.microsoft.com/office/drawing/2014/main" id="{5BC1143E-76DC-45C0-A48F-9031ADCA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7A18-F706-4BB7-97BA-B60478E805DC}" type="slidenum">
              <a:rPr lang="es-ES" altLang="es-PE"/>
              <a:pPr/>
              <a:t>9</a:t>
            </a:fld>
            <a:endParaRPr lang="es-ES" altLang="es-P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086600" cy="1065213"/>
          </a:xfrm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Análisis de Requerimientos</a:t>
            </a:r>
            <a:b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altLang="es-PE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 Negocio</a:t>
            </a:r>
            <a:endParaRPr lang="es-ES" altLang="es-PE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14350" y="1733550"/>
            <a:ext cx="8153400" cy="44958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81000" indent="-381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287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7645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6289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276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733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191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648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05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s-ES_tradnl" altLang="es-PE" sz="1800"/>
              <a:t>Organigrama de la Empresa.</a:t>
            </a: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s-ES_tradnl" altLang="es-PE" sz="1800"/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685800" y="2286000"/>
            <a:ext cx="7848600" cy="3733800"/>
            <a:chOff x="432" y="1440"/>
            <a:chExt cx="4944" cy="2352"/>
          </a:xfrm>
        </p:grpSpPr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2112" y="1440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Gerente General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0489" name="AutoShape 9"/>
            <p:cNvSpPr>
              <a:spLocks noChangeArrowheads="1"/>
            </p:cNvSpPr>
            <p:nvPr/>
          </p:nvSpPr>
          <p:spPr bwMode="auto">
            <a:xfrm>
              <a:off x="2112" y="2256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Administrador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0490" name="AutoShape 10"/>
            <p:cNvSpPr>
              <a:spLocks noChangeArrowheads="1"/>
            </p:cNvSpPr>
            <p:nvPr/>
          </p:nvSpPr>
          <p:spPr bwMode="auto">
            <a:xfrm>
              <a:off x="211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2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0491" name="AutoShape 11"/>
            <p:cNvSpPr>
              <a:spLocks noChangeArrowheads="1"/>
            </p:cNvSpPr>
            <p:nvPr/>
          </p:nvSpPr>
          <p:spPr bwMode="auto">
            <a:xfrm>
              <a:off x="43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1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0492" name="AutoShape 12"/>
            <p:cNvSpPr>
              <a:spLocks noChangeArrowheads="1"/>
            </p:cNvSpPr>
            <p:nvPr/>
          </p:nvSpPr>
          <p:spPr bwMode="auto">
            <a:xfrm>
              <a:off x="3792" y="3408"/>
              <a:ext cx="1584" cy="384"/>
            </a:xfrm>
            <a:prstGeom prst="flowChart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_tradnl" altLang="es-PE" sz="2000">
                  <a:solidFill>
                    <a:schemeClr val="tx1"/>
                  </a:solidFill>
                </a:rPr>
                <a:t>Vendedor 3</a:t>
              </a:r>
              <a:endParaRPr lang="es-ES" altLang="es-PE" sz="2000">
                <a:solidFill>
                  <a:schemeClr val="tx1"/>
                </a:solidFill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2880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2880" y="2640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1224" y="3168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1230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4572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5867400" y="3276600"/>
            <a:ext cx="3048000" cy="1905000"/>
          </a:xfrm>
          <a:prstGeom prst="wedgeRoundRectCallout">
            <a:avLst>
              <a:gd name="adj1" fmla="val -62500"/>
              <a:gd name="adj2" fmla="val -80000"/>
              <a:gd name="adj3" fmla="val 1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s-ES_tradnl" altLang="es-PE" sz="1800" b="1">
                <a:solidFill>
                  <a:srgbClr val="FFFF00"/>
                </a:solidFill>
              </a:rPr>
              <a:t>Sergio Matsukawa</a:t>
            </a:r>
          </a:p>
          <a:p>
            <a:endParaRPr lang="es-ES_tradnl" altLang="es-PE" sz="1800">
              <a:solidFill>
                <a:srgbClr val="FFFF00"/>
              </a:solidFill>
            </a:endParaRPr>
          </a:p>
          <a:p>
            <a:r>
              <a:rPr lang="es-ES_tradnl" altLang="es-PE" sz="1800">
                <a:solidFill>
                  <a:srgbClr val="A9DCFE"/>
                </a:solidFill>
              </a:rPr>
              <a:t>Necesito una estadística de venta por producto y por línea de los últimos tres meses.</a:t>
            </a:r>
            <a:endParaRPr lang="es-ES" altLang="es-PE" sz="1800">
              <a:solidFill>
                <a:srgbClr val="A9DCFE"/>
              </a:solidFill>
            </a:endParaRPr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290DBFE5-BF78-4673-B3C9-73E1A7CE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r>
              <a:rPr lang="es-ES" altLang="es-PE" dirty="0"/>
              <a:t>Armando Ruiz Rebollar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rofesional">
  <a:themeElements>
    <a:clrScheme name="">
      <a:dk1>
        <a:srgbClr val="CCECFF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AEC9DA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io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PE" sz="2800" b="0" i="0" u="none" strike="noStrike" cap="none" normalizeH="0" baseline="0" smtClean="0">
            <a:ln>
              <a:noFill/>
            </a:ln>
            <a:solidFill>
              <a:srgbClr val="10015B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PE" sz="2800" b="0" i="0" u="none" strike="noStrike" cap="none" normalizeH="0" baseline="0" smtClean="0">
            <a:ln>
              <a:noFill/>
            </a:ln>
            <a:solidFill>
              <a:srgbClr val="10015B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fesional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ional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B2B2B2"/>
    </a:dk1>
    <a:lt1>
      <a:srgbClr val="FFFFFF"/>
    </a:lt1>
    <a:dk2>
      <a:srgbClr val="00FFFF"/>
    </a:dk2>
    <a:lt2>
      <a:srgbClr val="000000"/>
    </a:lt2>
    <a:accent1>
      <a:srgbClr val="6600FF"/>
    </a:accent1>
    <a:accent2>
      <a:srgbClr val="CC00FF"/>
    </a:accent2>
    <a:accent3>
      <a:srgbClr val="AAFFFF"/>
    </a:accent3>
    <a:accent4>
      <a:srgbClr val="DADADA"/>
    </a:accent4>
    <a:accent5>
      <a:srgbClr val="B8AAFF"/>
    </a:accent5>
    <a:accent6>
      <a:srgbClr val="B900E7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programa\MSOffice\Plantillas\Diseños de presentaciones\Profesional.pot</Template>
  <TotalTime>1097</TotalTime>
  <Words>866</Words>
  <Application>Microsoft Office PowerPoint</Application>
  <PresentationFormat>Presentación en pantalla (4:3)</PresentationFormat>
  <Paragraphs>217</Paragraphs>
  <Slides>21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Wingdings</vt:lpstr>
      <vt:lpstr>Profesional</vt:lpstr>
      <vt:lpstr>Imagen</vt:lpstr>
      <vt:lpstr>Clip</vt:lpstr>
      <vt:lpstr>Caso de Estudio</vt:lpstr>
      <vt:lpstr>Caso de Estudio</vt:lpstr>
      <vt:lpstr>Agenda</vt:lpstr>
      <vt:lpstr>Descripción del  Problema de Negocio</vt:lpstr>
      <vt:lpstr>Descripción del  Problema de Negocio</vt:lpstr>
      <vt:lpstr>Especificación de las  Reglas de Negocio</vt:lpstr>
      <vt:lpstr>Especificación de las  Reglas de Negocio</vt:lpstr>
      <vt:lpstr>Análisis de Requerimientos de Negocio</vt:lpstr>
      <vt:lpstr>Análisis de Requerimientos de Negocio</vt:lpstr>
      <vt:lpstr>Análisis de Requerimientos de Negocio</vt:lpstr>
      <vt:lpstr>Análisis de Requerimientos de Negocio</vt:lpstr>
      <vt:lpstr>Análisis de Requerimientos de Negocio</vt:lpstr>
      <vt:lpstr>Análisis de Requerimientos de Negocio</vt:lpstr>
      <vt:lpstr>Análisis de Requerimientos de Negocio</vt:lpstr>
      <vt:lpstr>Análisis de Requerimientos de Negocio</vt:lpstr>
      <vt:lpstr>Análisis de Requerimientos de Negocio</vt:lpstr>
      <vt:lpstr>Análisis de Requerimientos de Usuario</vt:lpstr>
      <vt:lpstr>Análisis de Requerimientos de Usuario</vt:lpstr>
      <vt:lpstr>Análisis de Requerimientos de Usuario</vt:lpstr>
      <vt:lpstr>Análisis de Requerimientos de Usuario</vt:lpstr>
      <vt:lpstr>Arquitectura de la Aplicación</vt:lpstr>
    </vt:vector>
  </TitlesOfParts>
  <Company>ICI-UNI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Titulación</dc:title>
  <dc:creator>Eric G. Coronel Castillo</dc:creator>
  <cp:lastModifiedBy>Armando Ruiz</cp:lastModifiedBy>
  <cp:revision>40</cp:revision>
  <dcterms:created xsi:type="dcterms:W3CDTF">2000-09-27T15:32:41Z</dcterms:created>
  <dcterms:modified xsi:type="dcterms:W3CDTF">2019-08-21T03:27:25Z</dcterms:modified>
</cp:coreProperties>
</file>