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1470" r:id="rId3"/>
    <p:sldId id="1459" r:id="rId4"/>
    <p:sldId id="1446" r:id="rId5"/>
    <p:sldId id="1451" r:id="rId6"/>
    <p:sldId id="1469" r:id="rId7"/>
    <p:sldId id="1635" r:id="rId8"/>
    <p:sldId id="1452" r:id="rId9"/>
    <p:sldId id="339" r:id="rId10"/>
    <p:sldId id="340" r:id="rId11"/>
    <p:sldId id="341" r:id="rId12"/>
    <p:sldId id="357" r:id="rId13"/>
    <p:sldId id="358" r:id="rId14"/>
    <p:sldId id="1636" r:id="rId15"/>
    <p:sldId id="1624" r:id="rId16"/>
    <p:sldId id="1641" r:id="rId17"/>
    <p:sldId id="1625" r:id="rId18"/>
    <p:sldId id="1628" r:id="rId19"/>
    <p:sldId id="258" r:id="rId20"/>
    <p:sldId id="1601" r:id="rId21"/>
    <p:sldId id="1632" r:id="rId22"/>
    <p:sldId id="262" r:id="rId23"/>
    <p:sldId id="1608" r:id="rId24"/>
    <p:sldId id="270" r:id="rId25"/>
    <p:sldId id="1618" r:id="rId26"/>
    <p:sldId id="895" r:id="rId27"/>
    <p:sldId id="894"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89" autoAdjust="0"/>
    <p:restoredTop sz="94660"/>
  </p:normalViewPr>
  <p:slideViewPr>
    <p:cSldViewPr snapToGrid="0">
      <p:cViewPr varScale="1">
        <p:scale>
          <a:sx n="61" d="100"/>
          <a:sy n="61" d="100"/>
        </p:scale>
        <p:origin x="941" y="53"/>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4587B-CB1A-4B01-AD6B-89D398279205}" type="datetimeFigureOut">
              <a:rPr lang="fr-FR" smtClean="0"/>
              <a:t>30/10/2018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D52AA-FFEC-47F0-8753-8AFD25BFDF87}" type="slidenum">
              <a:rPr lang="fr-FR" smtClean="0"/>
              <a:t>‹N°›</a:t>
            </a:fld>
            <a:endParaRPr lang="fr-FR"/>
          </a:p>
        </p:txBody>
      </p:sp>
    </p:spTree>
    <p:extLst>
      <p:ext uri="{BB962C8B-B14F-4D97-AF65-F5344CB8AC3E}">
        <p14:creationId xmlns:p14="http://schemas.microsoft.com/office/powerpoint/2010/main" val="224392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List_(computing)" TargetMode="External"/><Relationship Id="rId13" Type="http://schemas.openxmlformats.org/officeDocument/2006/relationships/hyperlink" Target="https://en.wikipedia.org/wiki/Endofunctor" TargetMode="External"/><Relationship Id="rId3" Type="http://schemas.openxmlformats.org/officeDocument/2006/relationships/hyperlink" Target="https://en.wikipedia.org/wiki/Mathematics" TargetMode="External"/><Relationship Id="rId7" Type="http://schemas.openxmlformats.org/officeDocument/2006/relationships/hyperlink" Target="https://en.wikipedia.org/wiki/Mathematical_programming" TargetMode="External"/><Relationship Id="rId12" Type="http://schemas.openxmlformats.org/officeDocument/2006/relationships/hyperlink" Target="https://en.wikipedia.org/wiki/Category_(mathematics)"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Data_structures" TargetMode="External"/><Relationship Id="rId11" Type="http://schemas.openxmlformats.org/officeDocument/2006/relationships/hyperlink" Target="https://en.wikipedia.org/wiki/F-coalgebra" TargetMode="External"/><Relationship Id="rId5" Type="http://schemas.openxmlformats.org/officeDocument/2006/relationships/hyperlink" Target="https://en.wikipedia.org/wiki/Functor" TargetMode="External"/><Relationship Id="rId15" Type="http://schemas.openxmlformats.org/officeDocument/2006/relationships/hyperlink" Target="https://en.wikipedia.org/wiki/Homomorphism" TargetMode="External"/><Relationship Id="rId10" Type="http://schemas.openxmlformats.org/officeDocument/2006/relationships/hyperlink" Target="https://en.wikipedia.org/wiki/Dual_(category_theory)" TargetMode="External"/><Relationship Id="rId4" Type="http://schemas.openxmlformats.org/officeDocument/2006/relationships/hyperlink" Target="https://en.wikipedia.org/wiki/Category_theory" TargetMode="External"/><Relationship Id="rId9" Type="http://schemas.openxmlformats.org/officeDocument/2006/relationships/hyperlink" Target="https://en.wikipedia.org/wiki/Initial_and_terminal_objects" TargetMode="External"/><Relationship Id="rId14" Type="http://schemas.openxmlformats.org/officeDocument/2006/relationships/hyperlink" Target="https://en.wikipedia.org/wiki/Morphis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357188"/>
            <a:ext cx="3213100" cy="2409825"/>
          </a:xfrm>
        </p:spPr>
      </p:sp>
      <p:sp>
        <p:nvSpPr>
          <p:cNvPr id="3" name="Notes Placeholder 2"/>
          <p:cNvSpPr>
            <a:spLocks noGrp="1"/>
          </p:cNvSpPr>
          <p:nvPr>
            <p:ph type="body" idx="1"/>
          </p:nvPr>
        </p:nvSpPr>
        <p:spPr/>
        <p:txBody>
          <a:bodyPr/>
          <a:lstStyle/>
          <a:p>
            <a:r>
              <a:rPr lang="en-US" sz="1400" dirty="0"/>
              <a:t>Obligatory big data </a:t>
            </a:r>
            <a:r>
              <a:rPr lang="en-US" sz="1400" baseline="0" dirty="0"/>
              <a:t>slide</a:t>
            </a:r>
            <a:endParaRPr lang="en-US" sz="1200" dirty="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327352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PLETHORA of open sources and commercial </a:t>
            </a:r>
            <a:r>
              <a:rPr lang="fr-FR" dirty="0" err="1"/>
              <a:t>offerings</a:t>
            </a:r>
            <a:endParaRPr lang="fr-FR" dirty="0"/>
          </a:p>
        </p:txBody>
      </p:sp>
      <p:sp>
        <p:nvSpPr>
          <p:cNvPr id="4" name="Espace réservé du numéro de diapositive 3"/>
          <p:cNvSpPr>
            <a:spLocks noGrp="1"/>
          </p:cNvSpPr>
          <p:nvPr>
            <p:ph type="sldNum" sz="quarter" idx="10"/>
          </p:nvPr>
        </p:nvSpPr>
        <p:spPr/>
        <p:txBody>
          <a:bodyPr/>
          <a:lstStyle/>
          <a:p>
            <a:fld id="{76ED52AA-FFEC-47F0-8753-8AFD25BFDF87}" type="slidenum">
              <a:rPr lang="fr-FR" smtClean="0"/>
              <a:t>3</a:t>
            </a:fld>
            <a:endParaRPr lang="fr-FR"/>
          </a:p>
        </p:txBody>
      </p:sp>
    </p:spTree>
    <p:extLst>
      <p:ext uri="{BB962C8B-B14F-4D97-AF65-F5344CB8AC3E}">
        <p14:creationId xmlns:p14="http://schemas.microsoft.com/office/powerpoint/2010/main" val="249387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Semi structurées : Structurées </a:t>
            </a:r>
            <a:r>
              <a:rPr lang="fr-FR" dirty="0" err="1"/>
              <a:t>avecc</a:t>
            </a:r>
            <a:r>
              <a:rPr lang="fr-FR" dirty="0"/>
              <a:t> META DATA</a:t>
            </a:r>
          </a:p>
        </p:txBody>
      </p:sp>
      <p:sp>
        <p:nvSpPr>
          <p:cNvPr id="4" name="Espace réservé du numéro de diapositive 3"/>
          <p:cNvSpPr>
            <a:spLocks noGrp="1"/>
          </p:cNvSpPr>
          <p:nvPr>
            <p:ph type="sldNum" sz="quarter" idx="10"/>
          </p:nvPr>
        </p:nvSpPr>
        <p:spPr/>
        <p:txBody>
          <a:bodyPr/>
          <a:lstStyle/>
          <a:p>
            <a:fld id="{512BDB77-FAA7-4499-BA7E-18FAB1786712}" type="slidenum">
              <a:rPr lang="fr-FR" smtClean="0"/>
              <a:t>6</a:t>
            </a:fld>
            <a:endParaRPr lang="fr-FR"/>
          </a:p>
        </p:txBody>
      </p:sp>
    </p:spTree>
    <p:extLst>
      <p:ext uri="{BB962C8B-B14F-4D97-AF65-F5344CB8AC3E}">
        <p14:creationId xmlns:p14="http://schemas.microsoft.com/office/powerpoint/2010/main" val="414196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t>coSQL</a:t>
            </a:r>
            <a:r>
              <a:rPr lang="fr-FR" dirty="0"/>
              <a:t> : Pour UNIFIER la passerelle SQL et NOSQL et normaliser un langage de </a:t>
            </a:r>
            <a:r>
              <a:rPr lang="fr-FR" dirty="0" err="1"/>
              <a:t>requete</a:t>
            </a:r>
            <a:r>
              <a:rPr lang="fr-FR" dirty="0"/>
              <a:t> commun à NO SQL</a:t>
            </a:r>
          </a:p>
          <a:p>
            <a:r>
              <a:rPr lang="fr-FR" sz="1200" b="1" i="0" kern="1200" dirty="0">
                <a:solidFill>
                  <a:schemeClr val="tx1"/>
                </a:solidFill>
                <a:effectLst/>
                <a:latin typeface="+mn-lt"/>
                <a:ea typeface="+mn-ea"/>
                <a:cs typeface="+mn-cs"/>
              </a:rPr>
              <a:t>Faut-il standardiser le NoSQL avec un langage de requêtes unique ? Deux chercheurs de Microsoft proposent le "</a:t>
            </a:r>
            <a:r>
              <a:rPr lang="fr-FR" sz="1200" b="1" i="0" kern="1200" dirty="0" err="1">
                <a:solidFill>
                  <a:schemeClr val="tx1"/>
                </a:solidFill>
                <a:effectLst/>
                <a:latin typeface="+mn-lt"/>
                <a:ea typeface="+mn-ea"/>
                <a:cs typeface="+mn-cs"/>
              </a:rPr>
              <a:t>coSQL</a:t>
            </a:r>
            <a:r>
              <a:rPr lang="fr-FR" sz="1200" b="1" i="0" kern="1200" dirty="0">
                <a:solidFill>
                  <a:schemeClr val="tx1"/>
                </a:solidFill>
                <a:effectLst/>
                <a:latin typeface="+mn-lt"/>
                <a:ea typeface="+mn-ea"/>
                <a:cs typeface="+mn-cs"/>
              </a:rPr>
              <a:t>"</a:t>
            </a:r>
            <a:br>
              <a:rPr lang="fr-FR" dirty="0"/>
            </a:br>
            <a:br>
              <a:rPr lang="fr-FR" dirty="0"/>
            </a:br>
            <a:r>
              <a:rPr lang="fr-FR" sz="1200" b="0" i="0" kern="1200" dirty="0">
                <a:solidFill>
                  <a:schemeClr val="tx1"/>
                </a:solidFill>
                <a:effectLst/>
                <a:latin typeface="+mn-lt"/>
                <a:ea typeface="+mn-ea"/>
                <a:cs typeface="+mn-cs"/>
              </a:rPr>
              <a:t>Erik </a:t>
            </a:r>
            <a:r>
              <a:rPr lang="fr-FR" sz="1200" b="0" i="0" kern="1200" dirty="0" err="1">
                <a:solidFill>
                  <a:schemeClr val="tx1"/>
                </a:solidFill>
                <a:effectLst/>
                <a:latin typeface="+mn-lt"/>
                <a:ea typeface="+mn-ea"/>
                <a:cs typeface="+mn-cs"/>
              </a:rPr>
              <a:t>Meijer</a:t>
            </a:r>
            <a:r>
              <a:rPr lang="fr-FR" sz="1200" b="0" i="0" kern="1200" dirty="0">
                <a:solidFill>
                  <a:schemeClr val="tx1"/>
                </a:solidFill>
                <a:effectLst/>
                <a:latin typeface="+mn-lt"/>
                <a:ea typeface="+mn-ea"/>
                <a:cs typeface="+mn-cs"/>
              </a:rPr>
              <a:t> et Gavin </a:t>
            </a:r>
            <a:r>
              <a:rPr lang="fr-FR" sz="1200" b="0" i="0" kern="1200" dirty="0" err="1">
                <a:solidFill>
                  <a:schemeClr val="tx1"/>
                </a:solidFill>
                <a:effectLst/>
                <a:latin typeface="+mn-lt"/>
                <a:ea typeface="+mn-ea"/>
                <a:cs typeface="+mn-cs"/>
              </a:rPr>
              <a:t>Bierman</a:t>
            </a:r>
            <a:r>
              <a:rPr lang="fr-FR" sz="1200" b="0" i="0" kern="1200" dirty="0">
                <a:solidFill>
                  <a:schemeClr val="tx1"/>
                </a:solidFill>
                <a:effectLst/>
                <a:latin typeface="+mn-lt"/>
                <a:ea typeface="+mn-ea"/>
                <a:cs typeface="+mn-cs"/>
              </a:rPr>
              <a:t> sont chercheurs pour Microsoft. En étudiant les bases de données, ils en sont arrivés à la conclusion que les BDD </a:t>
            </a:r>
            <a:r>
              <a:rPr lang="fr-FR" sz="1200" b="0" i="0" kern="1200" dirty="0" err="1">
                <a:solidFill>
                  <a:schemeClr val="tx1"/>
                </a:solidFill>
                <a:effectLst/>
                <a:latin typeface="+mn-lt"/>
                <a:ea typeface="+mn-ea"/>
                <a:cs typeface="+mn-cs"/>
              </a:rPr>
              <a:t>NoSQL</a:t>
            </a:r>
            <a:r>
              <a:rPr lang="fr-FR" sz="1200" b="0" i="0" kern="1200" dirty="0">
                <a:solidFill>
                  <a:schemeClr val="tx1"/>
                </a:solidFill>
                <a:effectLst/>
                <a:latin typeface="+mn-lt"/>
                <a:ea typeface="+mn-ea"/>
                <a:cs typeface="+mn-cs"/>
              </a:rPr>
              <a:t> avaient besoin d'être standardisées. </a:t>
            </a:r>
            <a:br>
              <a:rPr lang="fr-FR" dirty="0"/>
            </a:br>
            <a:br>
              <a:rPr lang="fr-FR" dirty="0"/>
            </a:br>
            <a:r>
              <a:rPr lang="fr-FR" sz="1200" b="0" i="0" kern="1200" dirty="0">
                <a:solidFill>
                  <a:schemeClr val="tx1"/>
                </a:solidFill>
                <a:effectLst/>
                <a:latin typeface="+mn-lt"/>
                <a:ea typeface="+mn-ea"/>
                <a:cs typeface="+mn-cs"/>
              </a:rPr>
              <a:t>Car ce marché, en pleine croissance, est en effet très fragmenté. "Programmer, déployer et administrer des solutions </a:t>
            </a:r>
            <a:r>
              <a:rPr lang="fr-FR" sz="1200" b="0" i="0" kern="1200" dirty="0" err="1">
                <a:solidFill>
                  <a:schemeClr val="tx1"/>
                </a:solidFill>
                <a:effectLst/>
                <a:latin typeface="+mn-lt"/>
                <a:ea typeface="+mn-ea"/>
                <a:cs typeface="+mn-cs"/>
              </a:rPr>
              <a:t>NoSQL</a:t>
            </a:r>
            <a:r>
              <a:rPr lang="fr-FR" sz="1200" b="0" i="0" kern="1200" dirty="0">
                <a:solidFill>
                  <a:schemeClr val="tx1"/>
                </a:solidFill>
                <a:effectLst/>
                <a:latin typeface="+mn-lt"/>
                <a:ea typeface="+mn-ea"/>
                <a:cs typeface="+mn-cs"/>
              </a:rPr>
              <a:t> demande des connaissances spécialisées qui ne sont pas forcement les mêmes pour les différents produits des différents vendeurs", notent les chercheurs.</a:t>
            </a:r>
            <a:br>
              <a:rPr lang="fr-FR" dirty="0"/>
            </a:br>
            <a:br>
              <a:rPr lang="fr-FR" dirty="0"/>
            </a:br>
            <a:r>
              <a:rPr lang="fr-FR" sz="1200" b="0" i="0" kern="1200" dirty="0">
                <a:solidFill>
                  <a:schemeClr val="tx1"/>
                </a:solidFill>
                <a:effectLst/>
                <a:latin typeface="+mn-lt"/>
                <a:ea typeface="+mn-ea"/>
                <a:cs typeface="+mn-cs"/>
              </a:rPr>
              <a:t>Ils expliquent que ce type de base de donnée est de plus en plus répandu (un engouement qui ressemble au fleurissement des bases de données relationnelles au début des années 1970), et que cette extension ne peut se poursuivre ainsi.</a:t>
            </a:r>
            <a:br>
              <a:rPr lang="fr-FR" dirty="0"/>
            </a:br>
            <a:br>
              <a:rPr lang="fr-FR" dirty="0"/>
            </a:br>
            <a:r>
              <a:rPr lang="fr-FR" sz="1200" b="0" i="0" kern="1200" dirty="0">
                <a:solidFill>
                  <a:schemeClr val="tx1"/>
                </a:solidFill>
                <a:effectLst/>
                <a:latin typeface="+mn-lt"/>
                <a:ea typeface="+mn-ea"/>
                <a:cs typeface="+mn-cs"/>
              </a:rPr>
              <a:t>Mais loin de se contenter de critiquer la situation actuelle, ils y apportent aussi une solution concoctée par leurs soins : un </a:t>
            </a:r>
            <a:r>
              <a:rPr lang="fr-FR" sz="1200" b="0" i="0" kern="1200" dirty="0" err="1">
                <a:solidFill>
                  <a:schemeClr val="tx1"/>
                </a:solidFill>
                <a:effectLst/>
                <a:latin typeface="+mn-lt"/>
                <a:ea typeface="+mn-ea"/>
                <a:cs typeface="+mn-cs"/>
              </a:rPr>
              <a:t>query</a:t>
            </a:r>
            <a:r>
              <a:rPr lang="fr-FR" sz="1200" b="0" i="0" kern="1200" dirty="0">
                <a:solidFill>
                  <a:schemeClr val="tx1"/>
                </a:solidFill>
                <a:effectLst/>
                <a:latin typeface="+mn-lt"/>
                <a:ea typeface="+mn-ea"/>
                <a:cs typeface="+mn-cs"/>
              </a:rPr>
              <a:t> langage standardisé et un modèle mathématique pour les données, afin d'unifier les modèles </a:t>
            </a:r>
            <a:r>
              <a:rPr lang="fr-FR" sz="1200" b="0" i="0" kern="1200" dirty="0" err="1">
                <a:solidFill>
                  <a:schemeClr val="tx1"/>
                </a:solidFill>
                <a:effectLst/>
                <a:latin typeface="+mn-lt"/>
                <a:ea typeface="+mn-ea"/>
                <a:cs typeface="+mn-cs"/>
              </a:rPr>
              <a:t>NoSQL</a:t>
            </a:r>
            <a:r>
              <a:rPr lang="fr-FR" sz="1200" b="0" i="0" kern="1200" dirty="0">
                <a:solidFill>
                  <a:schemeClr val="tx1"/>
                </a:solidFill>
                <a:effectLst/>
                <a:latin typeface="+mn-lt"/>
                <a:ea typeface="+mn-ea"/>
                <a:cs typeface="+mn-cs"/>
              </a:rPr>
              <a:t> et SQL. Ils appellent cela le "</a:t>
            </a:r>
            <a:r>
              <a:rPr lang="fr-FR" sz="1200" b="0" i="0" kern="1200" dirty="0" err="1">
                <a:solidFill>
                  <a:schemeClr val="tx1"/>
                </a:solidFill>
                <a:effectLst/>
                <a:latin typeface="+mn-lt"/>
                <a:ea typeface="+mn-ea"/>
                <a:cs typeface="+mn-cs"/>
              </a:rPr>
              <a:t>coSQL</a:t>
            </a:r>
            <a:r>
              <a:rPr lang="fr-FR" sz="1200" b="0" i="0" kern="1200" dirty="0">
                <a:solidFill>
                  <a:schemeClr val="tx1"/>
                </a:solidFill>
                <a:effectLst/>
                <a:latin typeface="+mn-lt"/>
                <a:ea typeface="+mn-ea"/>
                <a:cs typeface="+mn-cs"/>
              </a:rPr>
              <a:t>".</a:t>
            </a:r>
            <a:br>
              <a:rPr lang="fr-FR" dirty="0"/>
            </a:br>
            <a:br>
              <a:rPr lang="fr-FR" dirty="0"/>
            </a:br>
            <a:r>
              <a:rPr lang="fr-FR" sz="1200" b="0" i="0" kern="1200" dirty="0">
                <a:solidFill>
                  <a:schemeClr val="tx1"/>
                </a:solidFill>
                <a:effectLst/>
                <a:latin typeface="+mn-lt"/>
                <a:ea typeface="+mn-ea"/>
                <a:cs typeface="+mn-cs"/>
              </a:rPr>
              <a:t>Selon eux, un langage de manipulation de données standardisé accélérerait l'adoption de masse des technologies </a:t>
            </a:r>
            <a:r>
              <a:rPr lang="fr-FR" sz="1200" b="0" i="0" kern="1200" dirty="0" err="1">
                <a:solidFill>
                  <a:schemeClr val="tx1"/>
                </a:solidFill>
                <a:effectLst/>
                <a:latin typeface="+mn-lt"/>
                <a:ea typeface="+mn-ea"/>
                <a:cs typeface="+mn-cs"/>
              </a:rPr>
              <a:t>NoSQL</a:t>
            </a:r>
            <a:r>
              <a:rPr lang="fr-FR" sz="1200" b="0" i="0" kern="1200" dirty="0">
                <a:solidFill>
                  <a:schemeClr val="tx1"/>
                </a:solidFill>
                <a:effectLst/>
                <a:latin typeface="+mn-lt"/>
                <a:ea typeface="+mn-ea"/>
                <a:cs typeface="+mn-cs"/>
              </a:rPr>
              <a:t> pour les bases de données, en réduisant la fragmentation du marché, et les impacts négatifs qu'elle peut avoir sur les développeurs. Un peu comme ce qui s'était passé dans les seventies, où les bases relationnelles avaient réellement pris leur envol avec l'arrivée du langage standardisé SQL (qui évitait aux développeurs d'apprendre tous les langages spécifiques à chaque base).</a:t>
            </a:r>
            <a:br>
              <a:rPr lang="fr-FR" dirty="0"/>
            </a:br>
            <a:br>
              <a:rPr lang="fr-FR" dirty="0"/>
            </a:br>
            <a:r>
              <a:rPr lang="fr-FR" sz="1200" b="0" i="0" kern="1200" dirty="0">
                <a:solidFill>
                  <a:schemeClr val="tx1"/>
                </a:solidFill>
                <a:effectLst/>
                <a:latin typeface="+mn-lt"/>
                <a:ea typeface="+mn-ea"/>
                <a:cs typeface="+mn-cs"/>
              </a:rPr>
              <a:t>Et si cela a marché pour l'une, pourquoi cela ne marcherait pas pour l'autre ?</a:t>
            </a:r>
            <a:br>
              <a:rPr lang="fr-FR" dirty="0"/>
            </a:br>
            <a:br>
              <a:rPr lang="fr-FR" dirty="0"/>
            </a:br>
            <a:r>
              <a:rPr lang="fr-FR" sz="1200" b="0" i="0" kern="1200" dirty="0">
                <a:solidFill>
                  <a:schemeClr val="tx1"/>
                </a:solidFill>
                <a:effectLst/>
                <a:latin typeface="+mn-lt"/>
                <a:ea typeface="+mn-ea"/>
                <a:cs typeface="+mn-cs"/>
              </a:rPr>
              <a:t>"Contrairement à ce que l'on pourrait croire, SQL et </a:t>
            </a:r>
            <a:r>
              <a:rPr lang="fr-FR" sz="1200" b="0" i="0" kern="1200" dirty="0" err="1">
                <a:solidFill>
                  <a:schemeClr val="tx1"/>
                </a:solidFill>
                <a:effectLst/>
                <a:latin typeface="+mn-lt"/>
                <a:ea typeface="+mn-ea"/>
                <a:cs typeface="+mn-cs"/>
              </a:rPr>
              <a:t>coSQL</a:t>
            </a:r>
            <a:r>
              <a:rPr lang="fr-FR" sz="1200" b="0" i="0" kern="1200" dirty="0">
                <a:solidFill>
                  <a:schemeClr val="tx1"/>
                </a:solidFill>
                <a:effectLst/>
                <a:latin typeface="+mn-lt"/>
                <a:ea typeface="+mn-ea"/>
                <a:cs typeface="+mn-cs"/>
              </a:rPr>
              <a:t> ne sont pas diamétralement opposés mais plutôt connectés par de belles théories mathématiques", concluent les deux chercheurs.</a:t>
            </a:r>
            <a:br>
              <a:rPr lang="fr-FR" dirty="0"/>
            </a:br>
            <a:endParaRPr lang="fr-FR" dirty="0"/>
          </a:p>
        </p:txBody>
      </p:sp>
      <p:sp>
        <p:nvSpPr>
          <p:cNvPr id="4" name="Espace réservé du numéro de diapositive 3"/>
          <p:cNvSpPr>
            <a:spLocks noGrp="1"/>
          </p:cNvSpPr>
          <p:nvPr>
            <p:ph type="sldNum" sz="quarter" idx="10"/>
          </p:nvPr>
        </p:nvSpPr>
        <p:spPr/>
        <p:txBody>
          <a:bodyPr/>
          <a:lstStyle/>
          <a:p>
            <a:fld id="{951B4E11-7BB4-4231-BD23-DDAE7A278D64}" type="slidenum">
              <a:rPr lang="fr-FR" smtClean="0"/>
              <a:t>19</a:t>
            </a:fld>
            <a:endParaRPr lang="fr-FR"/>
          </a:p>
        </p:txBody>
      </p:sp>
    </p:spTree>
    <p:extLst>
      <p:ext uri="{BB962C8B-B14F-4D97-AF65-F5344CB8AC3E}">
        <p14:creationId xmlns:p14="http://schemas.microsoft.com/office/powerpoint/2010/main" val="2189238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453EC81-7C94-48F4-970A-37181DFDF56D}" type="slidenum">
              <a:rPr lang="fr-FR" smtClean="0"/>
              <a:pPr/>
              <a:t>22</a:t>
            </a:fld>
            <a:endParaRPr lang="fr-FR"/>
          </a:p>
        </p:txBody>
      </p:sp>
    </p:spTree>
    <p:extLst>
      <p:ext uri="{BB962C8B-B14F-4D97-AF65-F5344CB8AC3E}">
        <p14:creationId xmlns:p14="http://schemas.microsoft.com/office/powerpoint/2010/main" val="121091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err="1">
                <a:solidFill>
                  <a:schemeClr val="tx1"/>
                </a:solidFill>
                <a:effectLst/>
                <a:latin typeface="+mn-lt"/>
                <a:ea typeface="+mn-ea"/>
                <a:cs typeface="+mn-cs"/>
              </a:rPr>
              <a:t>Rather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incredibly</a:t>
            </a:r>
            <a:r>
              <a:rPr lang="fr-FR" sz="1200" kern="1200" dirty="0">
                <a:solidFill>
                  <a:schemeClr val="tx1"/>
                </a:solidFill>
                <a:effectLst/>
                <a:latin typeface="+mn-lt"/>
                <a:ea typeface="+mn-ea"/>
                <a:cs typeface="+mn-cs"/>
              </a:rPr>
              <a:t>, an interface of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shape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well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known</a:t>
            </a:r>
            <a:r>
              <a:rPr lang="fr-FR" sz="1200" kern="1200" dirty="0">
                <a:solidFill>
                  <a:schemeClr val="tx1"/>
                </a:solidFill>
                <a:effectLst/>
                <a:latin typeface="+mn-lt"/>
                <a:ea typeface="+mn-ea"/>
                <a:cs typeface="+mn-cs"/>
              </a:rPr>
              <a:t> in </a:t>
            </a:r>
            <a:r>
              <a:rPr lang="fr-FR" sz="1200" kern="1200" dirty="0" err="1">
                <a:solidFill>
                  <a:schemeClr val="tx1"/>
                </a:solidFill>
                <a:effectLst/>
                <a:latin typeface="+mn-lt"/>
                <a:ea typeface="+mn-ea"/>
                <a:cs typeface="+mn-cs"/>
              </a:rPr>
              <a:t>category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theory</a:t>
            </a:r>
            <a:r>
              <a:rPr lang="fr-FR" sz="1200" kern="1200" dirty="0">
                <a:solidFill>
                  <a:schemeClr val="tx1"/>
                </a:solidFill>
                <a:effectLst/>
                <a:latin typeface="+mn-lt"/>
                <a:ea typeface="+mn-ea"/>
                <a:cs typeface="+mn-cs"/>
              </a:rPr>
              <a:t>. It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called</a:t>
            </a:r>
            <a:r>
              <a:rPr lang="fr-FR" sz="1200" kern="1200" dirty="0">
                <a:solidFill>
                  <a:schemeClr val="tx1"/>
                </a:solidFill>
                <a:effectLst/>
                <a:latin typeface="+mn-lt"/>
                <a:ea typeface="+mn-ea"/>
                <a:cs typeface="+mn-cs"/>
              </a:rPr>
              <a:t> a </a:t>
            </a:r>
            <a:r>
              <a:rPr lang="fr-FR" sz="1200" i="1" kern="1200" dirty="0" err="1">
                <a:solidFill>
                  <a:schemeClr val="tx1"/>
                </a:solidFill>
                <a:effectLst/>
                <a:latin typeface="+mn-lt"/>
                <a:ea typeface="+mn-ea"/>
                <a:cs typeface="+mn-cs"/>
              </a:rPr>
              <a:t>monad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where</a:t>
            </a:r>
            <a:r>
              <a:rPr lang="fr-FR" sz="1200" kern="1200" dirty="0">
                <a:solidFill>
                  <a:schemeClr val="tx1"/>
                </a:solidFill>
                <a:effectLst/>
                <a:latin typeface="+mn-lt"/>
                <a:ea typeface="+mn-ea"/>
                <a:cs typeface="+mn-cs"/>
              </a:rPr>
              <a:t> the type </a:t>
            </a:r>
            <a:r>
              <a:rPr lang="fr-FR" sz="1200" kern="1200" dirty="0" err="1">
                <a:solidFill>
                  <a:schemeClr val="tx1"/>
                </a:solidFill>
                <a:effectLst/>
                <a:latin typeface="+mn-lt"/>
                <a:ea typeface="+mn-ea"/>
                <a:cs typeface="+mn-cs"/>
              </a:rPr>
              <a:t>constructor</a:t>
            </a:r>
            <a:r>
              <a:rPr lang="fr-FR" sz="1200" kern="1200" dirty="0">
                <a:solidFill>
                  <a:schemeClr val="tx1"/>
                </a:solidFill>
                <a:effectLst/>
                <a:latin typeface="+mn-lt"/>
                <a:ea typeface="+mn-ea"/>
                <a:cs typeface="+mn-cs"/>
              </a:rPr>
              <a:t> M&lt;_&gt;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a </a:t>
            </a:r>
            <a:r>
              <a:rPr lang="fr-FR" sz="1200" i="1" kern="1200" dirty="0" err="1">
                <a:solidFill>
                  <a:schemeClr val="tx1"/>
                </a:solidFill>
                <a:effectLst/>
                <a:latin typeface="+mn-lt"/>
                <a:ea typeface="+mn-ea"/>
                <a:cs typeface="+mn-cs"/>
              </a:rPr>
              <a:t>functor</a:t>
            </a:r>
            <a:r>
              <a:rPr lang="fr-FR" sz="1200" kern="1200" dirty="0">
                <a:solidFill>
                  <a:schemeClr val="tx1"/>
                </a:solidFill>
                <a:effectLst/>
                <a:latin typeface="+mn-lt"/>
                <a:ea typeface="+mn-ea"/>
                <a:cs typeface="+mn-cs"/>
              </a:rPr>
              <a:t> of the </a:t>
            </a:r>
            <a:r>
              <a:rPr lang="fr-FR" sz="1200" kern="1200" dirty="0" err="1">
                <a:solidFill>
                  <a:schemeClr val="tx1"/>
                </a:solidFill>
                <a:effectLst/>
                <a:latin typeface="+mn-lt"/>
                <a:ea typeface="+mn-ea"/>
                <a:cs typeface="+mn-cs"/>
              </a:rPr>
              <a:t>monad</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constructor</a:t>
            </a:r>
            <a:r>
              <a:rPr lang="fr-FR" sz="1200" kern="1200" dirty="0">
                <a:solidFill>
                  <a:schemeClr val="tx1"/>
                </a:solidFill>
                <a:effectLst/>
                <a:latin typeface="+mn-lt"/>
                <a:ea typeface="+mn-ea"/>
                <a:cs typeface="+mn-cs"/>
              </a:rPr>
              <a:t> {_}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the unit of the </a:t>
            </a:r>
            <a:r>
              <a:rPr lang="fr-FR" sz="1200" kern="1200" dirty="0" err="1">
                <a:solidFill>
                  <a:schemeClr val="tx1"/>
                </a:solidFill>
                <a:effectLst/>
                <a:latin typeface="+mn-lt"/>
                <a:ea typeface="+mn-ea"/>
                <a:cs typeface="+mn-cs"/>
              </a:rPr>
              <a:t>monad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SelectMany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bind</a:t>
            </a:r>
            <a:r>
              <a:rPr lang="fr-FR" sz="1200" kern="1200" dirty="0">
                <a:solidFill>
                  <a:schemeClr val="tx1"/>
                </a:solidFill>
                <a:effectLst/>
                <a:latin typeface="+mn-lt"/>
                <a:ea typeface="+mn-ea"/>
                <a:cs typeface="+mn-cs"/>
              </a:rPr>
              <a:t> of the </a:t>
            </a:r>
            <a:r>
              <a:rPr lang="fr-FR" sz="1200" kern="1200" dirty="0" err="1">
                <a:solidFill>
                  <a:schemeClr val="tx1"/>
                </a:solidFill>
                <a:effectLst/>
                <a:latin typeface="+mn-lt"/>
                <a:ea typeface="+mn-ea"/>
                <a:cs typeface="+mn-cs"/>
              </a:rPr>
              <a:t>monad</a:t>
            </a:r>
            <a:r>
              <a:rPr lang="fr-FR" sz="1200" kern="1200" dirty="0">
                <a:solidFill>
                  <a:schemeClr val="tx1"/>
                </a:solidFill>
                <a:effectLst/>
                <a:latin typeface="+mn-lt"/>
                <a:ea typeface="+mn-ea"/>
                <a:cs typeface="+mn-cs"/>
              </a:rPr>
              <a:t>; and ∅ and ∪ are the </a:t>
            </a:r>
            <a:r>
              <a:rPr lang="fr-FR" sz="1200" kern="1200" dirty="0" err="1">
                <a:solidFill>
                  <a:schemeClr val="tx1"/>
                </a:solidFill>
                <a:effectLst/>
                <a:latin typeface="+mn-lt"/>
                <a:ea typeface="+mn-ea"/>
                <a:cs typeface="+mn-cs"/>
              </a:rPr>
              <a:t>neutral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element</a:t>
            </a:r>
            <a:r>
              <a:rPr lang="fr-FR" sz="1200" kern="1200" dirty="0">
                <a:solidFill>
                  <a:schemeClr val="tx1"/>
                </a:solidFill>
                <a:effectLst/>
                <a:latin typeface="+mn-lt"/>
                <a:ea typeface="+mn-ea"/>
                <a:cs typeface="+mn-cs"/>
              </a:rPr>
              <a:t> and addition, </a:t>
            </a:r>
            <a:r>
              <a:rPr lang="fr-FR" sz="1200" kern="1200" dirty="0" err="1">
                <a:solidFill>
                  <a:schemeClr val="tx1"/>
                </a:solidFill>
                <a:effectLst/>
                <a:latin typeface="+mn-lt"/>
                <a:ea typeface="+mn-ea"/>
                <a:cs typeface="+mn-cs"/>
              </a:rPr>
              <a:t>respectively</a:t>
            </a:r>
            <a:r>
              <a:rPr lang="fr-FR" sz="1200" kern="1200" dirty="0">
                <a:solidFill>
                  <a:schemeClr val="tx1"/>
                </a:solidFill>
                <a:effectLst/>
                <a:latin typeface="+mn-lt"/>
                <a:ea typeface="+mn-ea"/>
                <a:cs typeface="+mn-cs"/>
              </a:rPr>
              <a:t>. For the </a:t>
            </a:r>
            <a:r>
              <a:rPr lang="fr-FR" sz="1200" kern="1200" dirty="0" err="1">
                <a:solidFill>
                  <a:schemeClr val="tx1"/>
                </a:solidFill>
                <a:effectLst/>
                <a:latin typeface="+mn-lt"/>
                <a:ea typeface="+mn-ea"/>
                <a:cs typeface="+mn-cs"/>
              </a:rPr>
              <a:t>rest</a:t>
            </a:r>
            <a:r>
              <a:rPr lang="fr-FR" sz="1200" kern="1200" dirty="0">
                <a:solidFill>
                  <a:schemeClr val="tx1"/>
                </a:solidFill>
                <a:effectLst/>
                <a:latin typeface="+mn-lt"/>
                <a:ea typeface="+mn-ea"/>
                <a:cs typeface="+mn-cs"/>
              </a:rPr>
              <a:t> of us, </a:t>
            </a:r>
            <a:r>
              <a:rPr lang="fr-FR" sz="1200" kern="1200" dirty="0" err="1">
                <a:solidFill>
                  <a:schemeClr val="tx1"/>
                </a:solidFill>
                <a:effectLst/>
                <a:latin typeface="+mn-lt"/>
                <a:ea typeface="+mn-ea"/>
                <a:cs typeface="+mn-cs"/>
              </a:rPr>
              <a:t>they</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just</a:t>
            </a:r>
            <a:r>
              <a:rPr lang="fr-FR" sz="1200" kern="1200" dirty="0">
                <a:solidFill>
                  <a:schemeClr val="tx1"/>
                </a:solidFill>
                <a:effectLst/>
                <a:latin typeface="+mn-lt"/>
                <a:ea typeface="+mn-ea"/>
                <a:cs typeface="+mn-cs"/>
              </a:rPr>
              <a:t> the signatures for </a:t>
            </a:r>
            <a:r>
              <a:rPr lang="fr-FR" sz="1200" kern="1200" dirty="0" err="1">
                <a:solidFill>
                  <a:schemeClr val="tx1"/>
                </a:solidFill>
                <a:effectLst/>
                <a:latin typeface="+mn-lt"/>
                <a:ea typeface="+mn-ea"/>
                <a:cs typeface="+mn-cs"/>
              </a:rPr>
              <a:t>methods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defined</a:t>
            </a:r>
            <a:r>
              <a:rPr lang="fr-FR" sz="1200" kern="1200" dirty="0">
                <a:solidFill>
                  <a:schemeClr val="tx1"/>
                </a:solidFill>
                <a:effectLst/>
                <a:latin typeface="+mn-lt"/>
                <a:ea typeface="+mn-ea"/>
                <a:cs typeface="+mn-cs"/>
              </a:rPr>
              <a:t> on an abstract interface for collections.</a:t>
            </a:r>
          </a:p>
          <a:p>
            <a:r>
              <a:rPr lang="fr-FR" sz="1200" kern="1200" dirty="0">
                <a:solidFill>
                  <a:schemeClr val="tx1"/>
                </a:solidFill>
                <a:effectLst/>
                <a:latin typeface="+mn-lt"/>
                <a:ea typeface="+mn-ea"/>
                <a:cs typeface="+mn-cs"/>
              </a:rPr>
              <a:t>This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no </a:t>
            </a:r>
            <a:r>
              <a:rPr lang="fr-FR" sz="1200" kern="1200" dirty="0" err="1">
                <a:solidFill>
                  <a:schemeClr val="tx1"/>
                </a:solidFill>
                <a:effectLst/>
                <a:latin typeface="+mn-lt"/>
                <a:ea typeface="+mn-ea"/>
                <a:cs typeface="+mn-cs"/>
              </a:rPr>
              <a:t>theoretical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curiosity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can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play</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same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syntactic</a:t>
            </a:r>
            <a:r>
              <a:rPr lang="fr-FR" sz="1200" kern="1200" dirty="0">
                <a:solidFill>
                  <a:schemeClr val="tx1"/>
                </a:solidFill>
                <a:effectLst/>
                <a:latin typeface="+mn-lt"/>
                <a:ea typeface="+mn-ea"/>
                <a:cs typeface="+mn-cs"/>
              </a:rPr>
              <a:t> tricks </a:t>
            </a:r>
            <a:r>
              <a:rPr lang="fr-FR" sz="1200" kern="1200" dirty="0" err="1">
                <a:solidFill>
                  <a:schemeClr val="tx1"/>
                </a:solidFill>
                <a:effectLst/>
                <a:latin typeface="+mn-lt"/>
                <a:ea typeface="+mn-ea"/>
                <a:cs typeface="+mn-cs"/>
              </a:rPr>
              <a:t>that</a:t>
            </a:r>
            <a:r>
              <a:rPr lang="fr-FR" sz="1200" kern="1200" dirty="0">
                <a:solidFill>
                  <a:schemeClr val="tx1"/>
                </a:solidFill>
                <a:effectLst/>
                <a:latin typeface="+mn-lt"/>
                <a:ea typeface="+mn-ea"/>
                <a:cs typeface="+mn-cs"/>
              </a:rPr>
              <a:t> SQL </a:t>
            </a:r>
            <a:r>
              <a:rPr lang="fr-FR" sz="1200" kern="1200" dirty="0" err="1">
                <a:solidFill>
                  <a:schemeClr val="tx1"/>
                </a:solidFill>
                <a:effectLst/>
                <a:latin typeface="+mn-lt"/>
                <a:ea typeface="+mn-ea"/>
                <a:cs typeface="+mn-cs"/>
              </a:rPr>
              <a:t>does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relational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algebra</a:t>
            </a:r>
            <a:r>
              <a:rPr lang="fr-FR" sz="1200" kern="1200" dirty="0">
                <a:solidFill>
                  <a:schemeClr val="tx1"/>
                </a:solidFill>
                <a:effectLst/>
                <a:latin typeface="+mn-lt"/>
                <a:ea typeface="+mn-ea"/>
                <a:cs typeface="+mn-cs"/>
              </a:rPr>
              <a:t>, but </a:t>
            </a:r>
            <a:r>
              <a:rPr lang="fr-FR" sz="1200" kern="1200" dirty="0" err="1">
                <a:solidFill>
                  <a:schemeClr val="tx1"/>
                </a:solidFill>
                <a:effectLst/>
                <a:latin typeface="+mn-lt"/>
                <a:ea typeface="+mn-ea"/>
                <a:cs typeface="+mn-cs"/>
              </a:rPr>
              <a:t>using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monads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instead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Such</a:t>
            </a:r>
            <a:r>
              <a:rPr lang="fr-FR" sz="1200"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monad</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comprehensions</a:t>
            </a:r>
            <a:r>
              <a:rPr lang="fr-FR" sz="1200" kern="1200" dirty="0">
                <a:solidFill>
                  <a:schemeClr val="tx1"/>
                </a:solidFill>
                <a:effectLst/>
                <a:latin typeface="+mn-lt"/>
                <a:ea typeface="+mn-ea"/>
                <a:cs typeface="+mn-cs"/>
              </a:rPr>
              <a:t> have been </a:t>
            </a:r>
            <a:r>
              <a:rPr lang="fr-FR" sz="1200" kern="1200" dirty="0" err="1">
                <a:solidFill>
                  <a:schemeClr val="tx1"/>
                </a:solidFill>
                <a:effectLst/>
                <a:latin typeface="+mn-lt"/>
                <a:ea typeface="+mn-ea"/>
                <a:cs typeface="+mn-cs"/>
              </a:rPr>
              <a:t>recognized</a:t>
            </a:r>
            <a:r>
              <a:rPr lang="fr-FR" sz="1200" kern="1200" dirty="0">
                <a:solidFill>
                  <a:schemeClr val="tx1"/>
                </a:solidFill>
                <a:effectLst/>
                <a:latin typeface="+mn-lt"/>
                <a:ea typeface="+mn-ea"/>
                <a:cs typeface="+mn-cs"/>
              </a:rPr>
              <a:t> as a versatile </a:t>
            </a:r>
            <a:r>
              <a:rPr lang="fr-FR" sz="1200" kern="1200" dirty="0" err="1">
                <a:solidFill>
                  <a:schemeClr val="tx1"/>
                </a:solidFill>
                <a:effectLst/>
                <a:latin typeface="+mn-lt"/>
                <a:ea typeface="+mn-ea"/>
                <a:cs typeface="+mn-cs"/>
              </a:rPr>
              <a:t>query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language</a:t>
            </a:r>
            <a:r>
              <a:rPr lang="fr-FR" sz="1200" kern="1200" dirty="0">
                <a:solidFill>
                  <a:schemeClr val="tx1"/>
                </a:solidFill>
                <a:effectLst/>
                <a:latin typeface="+mn-lt"/>
                <a:ea typeface="+mn-ea"/>
                <a:cs typeface="+mn-cs"/>
              </a:rPr>
              <a:t> by </a:t>
            </a:r>
            <a:r>
              <a:rPr lang="fr-FR" sz="1200" kern="1200" dirty="0" err="1">
                <a:solidFill>
                  <a:schemeClr val="tx1"/>
                </a:solidFill>
                <a:effectLst/>
                <a:latin typeface="+mn-lt"/>
                <a:ea typeface="+mn-ea"/>
                <a:cs typeface="+mn-cs"/>
              </a:rPr>
              <a:t>both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functional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programmers</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database</a:t>
            </a:r>
            <a:r>
              <a:rPr lang="fr-FR" sz="1200" kern="1200" dirty="0">
                <a:solidFill>
                  <a:schemeClr val="tx1"/>
                </a:solidFill>
                <a:effectLst/>
                <a:latin typeface="+mn-lt"/>
                <a:ea typeface="+mn-ea"/>
                <a:cs typeface="+mn-cs"/>
              </a:rPr>
              <a:t> researchers.</a:t>
            </a:r>
            <a:r>
              <a:rPr lang="fr-FR" sz="1200" kern="1200" baseline="30000" dirty="0">
                <a:solidFill>
                  <a:schemeClr val="tx1"/>
                </a:solidFill>
                <a:effectLst/>
                <a:latin typeface="+mn-lt"/>
                <a:ea typeface="+mn-ea"/>
                <a:cs typeface="+mn-cs"/>
              </a:rPr>
              <a:t>8</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951B4E11-7BB4-4231-BD23-DDAE7A278D64}" type="slidenum">
              <a:rPr lang="fr-FR" smtClean="0"/>
              <a:t>24</a:t>
            </a:fld>
            <a:endParaRPr lang="fr-FR"/>
          </a:p>
        </p:txBody>
      </p:sp>
    </p:spTree>
    <p:extLst>
      <p:ext uri="{BB962C8B-B14F-4D97-AF65-F5344CB8AC3E}">
        <p14:creationId xmlns:p14="http://schemas.microsoft.com/office/powerpoint/2010/main" val="2565487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err="1">
                <a:solidFill>
                  <a:schemeClr val="tx1"/>
                </a:solidFill>
                <a:effectLst/>
                <a:latin typeface="+mn-lt"/>
                <a:ea typeface="+mn-ea"/>
                <a:cs typeface="+mn-cs"/>
              </a:rPr>
              <a:t>SIn</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3" tooltip="Mathematics"/>
              </a:rPr>
              <a:t>mathematics</a:t>
            </a:r>
            <a:r>
              <a:rPr lang="en-US" sz="1200" kern="1200" dirty="0">
                <a:solidFill>
                  <a:schemeClr val="tx1"/>
                </a:solidFill>
                <a:effectLst/>
                <a:latin typeface="+mn-lt"/>
                <a:ea typeface="+mn-ea"/>
                <a:cs typeface="+mn-cs"/>
              </a:rPr>
              <a:t>, specifically in </a:t>
            </a:r>
            <a:r>
              <a:rPr lang="en-US" sz="1200" u="sng" kern="1200" dirty="0">
                <a:solidFill>
                  <a:schemeClr val="tx1"/>
                </a:solidFill>
                <a:effectLst/>
                <a:latin typeface="+mn-lt"/>
                <a:ea typeface="+mn-ea"/>
                <a:cs typeface="+mn-cs"/>
                <a:hlinkClick r:id="rId4" tooltip="Category theory"/>
              </a:rPr>
              <a:t>category theory</a:t>
            </a:r>
            <a:r>
              <a:rPr lang="en-US" sz="1200"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F</a:t>
            </a:r>
            <a:r>
              <a:rPr lang="en-US" sz="1200" b="1" kern="1200" dirty="0">
                <a:solidFill>
                  <a:schemeClr val="tx1"/>
                </a:solidFill>
                <a:effectLst/>
                <a:latin typeface="+mn-lt"/>
                <a:ea typeface="+mn-ea"/>
                <a:cs typeface="+mn-cs"/>
              </a:rPr>
              <a:t>-algebras</a:t>
            </a:r>
            <a:r>
              <a:rPr lang="en-US" sz="1200" kern="1200" dirty="0">
                <a:solidFill>
                  <a:schemeClr val="tx1"/>
                </a:solidFill>
                <a:effectLst/>
                <a:latin typeface="+mn-lt"/>
                <a:ea typeface="+mn-ea"/>
                <a:cs typeface="+mn-cs"/>
              </a:rPr>
              <a:t> generalize algebraic structure. Rewriting the algebraic laws in terms of morphisms eliminates all references to quantified elements from the axioms, and these algebraic laws may then be glued together in terms of a single </a:t>
            </a:r>
            <a:r>
              <a:rPr lang="en-US" sz="1200" u="sng" kern="1200" dirty="0" err="1">
                <a:solidFill>
                  <a:schemeClr val="tx1"/>
                </a:solidFill>
                <a:effectLst/>
                <a:latin typeface="+mn-lt"/>
                <a:ea typeface="+mn-ea"/>
                <a:cs typeface="+mn-cs"/>
                <a:hlinkClick r:id="rId5" tooltip="Functor"/>
              </a:rPr>
              <a:t>functor</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 the </a:t>
            </a:r>
            <a:r>
              <a:rPr lang="en-US" sz="1200" i="1" kern="1200" dirty="0">
                <a:solidFill>
                  <a:schemeClr val="tx1"/>
                </a:solidFill>
                <a:effectLst/>
                <a:latin typeface="+mn-lt"/>
                <a:ea typeface="+mn-ea"/>
                <a:cs typeface="+mn-cs"/>
              </a:rPr>
              <a:t>signature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-algebras can also be used to represent </a:t>
            </a:r>
            <a:r>
              <a:rPr lang="en-US" sz="1200" u="sng" kern="1200" dirty="0">
                <a:solidFill>
                  <a:schemeClr val="tx1"/>
                </a:solidFill>
                <a:effectLst/>
                <a:latin typeface="+mn-lt"/>
                <a:ea typeface="+mn-ea"/>
                <a:cs typeface="+mn-cs"/>
                <a:hlinkClick r:id="rId6" tooltip="Data structures"/>
              </a:rPr>
              <a:t>data structures</a:t>
            </a:r>
            <a:r>
              <a:rPr lang="en-US" sz="1200" kern="1200" dirty="0">
                <a:solidFill>
                  <a:schemeClr val="tx1"/>
                </a:solidFill>
                <a:effectLst/>
                <a:latin typeface="+mn-lt"/>
                <a:ea typeface="+mn-ea"/>
                <a:cs typeface="+mn-cs"/>
              </a:rPr>
              <a:t> used in </a:t>
            </a:r>
            <a:r>
              <a:rPr lang="en-US" sz="1200" u="sng" kern="1200" dirty="0">
                <a:solidFill>
                  <a:schemeClr val="tx1"/>
                </a:solidFill>
                <a:effectLst/>
                <a:latin typeface="+mn-lt"/>
                <a:ea typeface="+mn-ea"/>
                <a:cs typeface="+mn-cs"/>
                <a:hlinkClick r:id="rId7" tooltip="Mathematical programming"/>
              </a:rPr>
              <a:t>programming</a:t>
            </a:r>
            <a:r>
              <a:rPr lang="en-US" sz="1200" kern="1200" dirty="0">
                <a:solidFill>
                  <a:schemeClr val="tx1"/>
                </a:solidFill>
                <a:effectLst/>
                <a:latin typeface="+mn-lt"/>
                <a:ea typeface="+mn-ea"/>
                <a:cs typeface="+mn-cs"/>
              </a:rPr>
              <a:t>, such as </a:t>
            </a:r>
            <a:r>
              <a:rPr lang="en-US" sz="1200" u="sng" kern="1200" dirty="0">
                <a:solidFill>
                  <a:schemeClr val="tx1"/>
                </a:solidFill>
                <a:effectLst/>
                <a:latin typeface="+mn-lt"/>
                <a:ea typeface="+mn-ea"/>
                <a:cs typeface="+mn-cs"/>
                <a:hlinkClick r:id="rId8" tooltip="List (computing)"/>
              </a:rPr>
              <a:t>lists</a:t>
            </a:r>
            <a:r>
              <a:rPr lang="en-US" sz="1200" kern="1200" dirty="0">
                <a:solidFill>
                  <a:schemeClr val="tx1"/>
                </a:solidFill>
                <a:effectLst/>
                <a:latin typeface="+mn-lt"/>
                <a:ea typeface="+mn-ea"/>
                <a:cs typeface="+mn-cs"/>
              </a:rPr>
              <a:t> and trees.</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main related concepts are </a:t>
            </a:r>
            <a:r>
              <a:rPr lang="en-US" sz="1200" u="sng" kern="1200" dirty="0">
                <a:solidFill>
                  <a:schemeClr val="tx1"/>
                </a:solidFill>
                <a:effectLst/>
                <a:latin typeface="+mn-lt"/>
                <a:ea typeface="+mn-ea"/>
                <a:cs typeface="+mn-cs"/>
                <a:hlinkClick r:id="rId9" tooltip="Initial and terminal objects"/>
              </a:rPr>
              <a:t>initial</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-algebras which may serve to encapsulate the induction principle, and the </a:t>
            </a:r>
            <a:r>
              <a:rPr lang="en-US" sz="1200" u="sng" kern="1200" dirty="0">
                <a:solidFill>
                  <a:schemeClr val="tx1"/>
                </a:solidFill>
                <a:effectLst/>
                <a:latin typeface="+mn-lt"/>
                <a:ea typeface="+mn-ea"/>
                <a:cs typeface="+mn-cs"/>
                <a:hlinkClick r:id="rId10" tooltip="Dual (category theory)"/>
              </a:rPr>
              <a:t>dual</a:t>
            </a:r>
            <a:r>
              <a:rPr lang="en-US" sz="1200" kern="1200" dirty="0">
                <a:solidFill>
                  <a:schemeClr val="tx1"/>
                </a:solidFill>
                <a:effectLst/>
                <a:latin typeface="+mn-lt"/>
                <a:ea typeface="+mn-ea"/>
                <a:cs typeface="+mn-cs"/>
              </a:rPr>
              <a:t> construction </a:t>
            </a:r>
            <a:r>
              <a:rPr lang="en-US" sz="1200" i="1" u="sng" kern="1200" dirty="0">
                <a:solidFill>
                  <a:schemeClr val="tx1"/>
                </a:solidFill>
                <a:effectLst/>
                <a:latin typeface="+mn-lt"/>
                <a:ea typeface="+mn-ea"/>
                <a:cs typeface="+mn-cs"/>
                <a:hlinkClick r:id="rId11" tooltip="F-coalgebra"/>
              </a:rPr>
              <a:t>F</a:t>
            </a:r>
            <a:r>
              <a:rPr lang="en-US" sz="1200" i="0" u="sng" kern="1200" dirty="0">
                <a:solidFill>
                  <a:schemeClr val="tx1"/>
                </a:solidFill>
                <a:effectLst/>
                <a:latin typeface="+mn-lt"/>
                <a:ea typeface="+mn-ea"/>
                <a:cs typeface="+mn-cs"/>
                <a:hlinkClick r:id="rId11" tooltip="F-coalgebra"/>
              </a:rPr>
              <a:t>-coalgebras</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is a </a:t>
            </a:r>
            <a:r>
              <a:rPr lang="en-US" sz="1200" u="none" strike="noStrike" kern="1200" dirty="0">
                <a:solidFill>
                  <a:schemeClr val="tx1"/>
                </a:solidFill>
                <a:effectLst/>
                <a:latin typeface="+mn-lt"/>
                <a:ea typeface="+mn-ea"/>
                <a:cs typeface="+mn-cs"/>
                <a:hlinkClick r:id="rId12" tooltip="Category (mathematics)"/>
              </a:rPr>
              <a:t>category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is an </a:t>
            </a:r>
            <a:r>
              <a:rPr lang="en-US" sz="1200" u="none" strike="noStrike" kern="1200" dirty="0">
                <a:solidFill>
                  <a:schemeClr val="tx1"/>
                </a:solidFill>
                <a:effectLst/>
                <a:latin typeface="+mn-lt"/>
                <a:ea typeface="+mn-ea"/>
                <a:cs typeface="+mn-cs"/>
                <a:hlinkClick r:id="rId13" tooltip="Endofunctor"/>
              </a:rPr>
              <a:t>endofunctor</a:t>
            </a:r>
            <a:r>
              <a:rPr lang="en-US" sz="1200" kern="1200" dirty="0">
                <a:solidFill>
                  <a:schemeClr val="tx1"/>
                </a:solidFill>
                <a:effectLst/>
                <a:latin typeface="+mn-lt"/>
                <a:ea typeface="+mn-ea"/>
                <a:cs typeface="+mn-cs"/>
              </a:rPr>
              <a:t> of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then an </a:t>
            </a:r>
            <a:r>
              <a:rPr lang="en-US" sz="1200" b="1" i="1" kern="1200" dirty="0">
                <a:solidFill>
                  <a:schemeClr val="tx1"/>
                </a:solidFill>
                <a:effectLst/>
                <a:latin typeface="+mn-lt"/>
                <a:ea typeface="+mn-ea"/>
                <a:cs typeface="+mn-cs"/>
              </a:rPr>
              <a:t>F</a:t>
            </a:r>
            <a:r>
              <a:rPr lang="en-US" sz="1200" b="1" kern="1200" dirty="0">
                <a:solidFill>
                  <a:schemeClr val="tx1"/>
                </a:solidFill>
                <a:effectLst/>
                <a:latin typeface="+mn-lt"/>
                <a:ea typeface="+mn-ea"/>
                <a:cs typeface="+mn-cs"/>
              </a:rPr>
              <a:t>-algebra</a:t>
            </a:r>
            <a:r>
              <a:rPr lang="en-US" sz="1200" kern="1200" dirty="0">
                <a:solidFill>
                  <a:schemeClr val="tx1"/>
                </a:solidFill>
                <a:effectLst/>
                <a:latin typeface="+mn-lt"/>
                <a:ea typeface="+mn-ea"/>
                <a:cs typeface="+mn-cs"/>
              </a:rPr>
              <a:t> is a tuple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α</a:t>
            </a:r>
            <a:r>
              <a:rPr lang="en-US" sz="1200" kern="1200" dirty="0">
                <a:solidFill>
                  <a:schemeClr val="tx1"/>
                </a:solidFill>
                <a:effectLst/>
                <a:latin typeface="+mn-lt"/>
                <a:ea typeface="+mn-ea"/>
                <a:cs typeface="+mn-cs"/>
              </a:rPr>
              <a:t>), where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is an object of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and </a:t>
            </a:r>
            <a:r>
              <a:rPr lang="fr-FR" sz="1200" kern="1200" dirty="0">
                <a:solidFill>
                  <a:schemeClr val="tx1"/>
                </a:solidFill>
                <a:effectLst/>
                <a:latin typeface="+mn-lt"/>
                <a:ea typeface="+mn-ea"/>
                <a:cs typeface="+mn-cs"/>
              </a:rPr>
              <a:t>α</a:t>
            </a:r>
            <a:r>
              <a:rPr lang="en-US" sz="1200" kern="1200" dirty="0">
                <a:solidFill>
                  <a:schemeClr val="tx1"/>
                </a:solidFill>
                <a:effectLst/>
                <a:latin typeface="+mn-lt"/>
                <a:ea typeface="+mn-ea"/>
                <a:cs typeface="+mn-cs"/>
              </a:rPr>
              <a:t> is a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a:t>
            </a:r>
            <a:r>
              <a:rPr lang="en-US" sz="1200" u="none" strike="noStrike" kern="1200" dirty="0">
                <a:solidFill>
                  <a:schemeClr val="tx1"/>
                </a:solidFill>
                <a:effectLst/>
                <a:latin typeface="+mn-lt"/>
                <a:ea typeface="+mn-ea"/>
                <a:cs typeface="+mn-cs"/>
                <a:hlinkClick r:id="rId14" tooltip="Morphism"/>
              </a:rPr>
              <a:t>morphism</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The object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is called </a:t>
            </a:r>
            <a:r>
              <a:rPr lang="en-US" sz="1200" i="1" kern="1200" dirty="0">
                <a:solidFill>
                  <a:schemeClr val="tx1"/>
                </a:solidFill>
                <a:effectLst/>
                <a:latin typeface="+mn-lt"/>
                <a:ea typeface="+mn-ea"/>
                <a:cs typeface="+mn-cs"/>
              </a:rPr>
              <a:t>carrier</a:t>
            </a:r>
            <a:r>
              <a:rPr lang="en-US" sz="1200" kern="1200" dirty="0">
                <a:solidFill>
                  <a:schemeClr val="tx1"/>
                </a:solidFill>
                <a:effectLst/>
                <a:latin typeface="+mn-lt"/>
                <a:ea typeface="+mn-ea"/>
                <a:cs typeface="+mn-cs"/>
              </a:rPr>
              <a:t> of the algebra. When it is permissible from context, algebras are often referred to by their carrier only instead of the tuple.</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u="none" strike="noStrike" kern="1200" dirty="0">
                <a:solidFill>
                  <a:schemeClr val="tx1"/>
                </a:solidFill>
                <a:effectLst/>
                <a:latin typeface="+mn-lt"/>
                <a:ea typeface="+mn-ea"/>
                <a:cs typeface="+mn-cs"/>
                <a:hlinkClick r:id="rId15" tooltip="Homomorphism"/>
              </a:rPr>
              <a:t>homomorphism</a:t>
            </a:r>
            <a:r>
              <a:rPr lang="en-US" sz="1200" kern="1200" dirty="0">
                <a:solidFill>
                  <a:schemeClr val="tx1"/>
                </a:solidFill>
                <a:effectLst/>
                <a:latin typeface="+mn-lt"/>
                <a:ea typeface="+mn-ea"/>
                <a:cs typeface="+mn-cs"/>
              </a:rPr>
              <a:t> from an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-algebra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α</a:t>
            </a:r>
            <a:r>
              <a:rPr lang="en-US" sz="1200" kern="1200" dirty="0">
                <a:solidFill>
                  <a:schemeClr val="tx1"/>
                </a:solidFill>
                <a:effectLst/>
                <a:latin typeface="+mn-lt"/>
                <a:ea typeface="+mn-ea"/>
                <a:cs typeface="+mn-cs"/>
              </a:rPr>
              <a:t>) to an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-algebra (</a:t>
            </a:r>
            <a:r>
              <a:rPr lang="en-US" sz="1200" i="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β</a:t>
            </a:r>
            <a:r>
              <a:rPr lang="en-US" sz="1200" kern="1200" dirty="0">
                <a:solidFill>
                  <a:schemeClr val="tx1"/>
                </a:solidFill>
                <a:effectLst/>
                <a:latin typeface="+mn-lt"/>
                <a:ea typeface="+mn-ea"/>
                <a:cs typeface="+mn-cs"/>
              </a:rPr>
              <a:t>) is a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-morphism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 such that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 o </a:t>
            </a:r>
            <a:r>
              <a:rPr lang="fr-FR" sz="1200" kern="1200" dirty="0">
                <a:solidFill>
                  <a:schemeClr val="tx1"/>
                </a:solidFill>
                <a:effectLst/>
                <a:latin typeface="+mn-lt"/>
                <a:ea typeface="+mn-ea"/>
                <a:cs typeface="+mn-cs"/>
              </a:rPr>
              <a:t>α</a:t>
            </a:r>
            <a:r>
              <a:rPr lang="en-US" sz="1200" kern="1200" dirty="0">
                <a:solidFill>
                  <a:schemeClr val="tx1"/>
                </a:solidFill>
                <a:effectLst/>
                <a:latin typeface="+mn-lt"/>
                <a:ea typeface="+mn-ea"/>
                <a:cs typeface="+mn-cs"/>
              </a:rPr>
              <a:t> = </a:t>
            </a:r>
            <a:r>
              <a:rPr lang="fr-FR" sz="1200" kern="1200" dirty="0">
                <a:solidFill>
                  <a:schemeClr val="tx1"/>
                </a:solidFill>
                <a:effectLst/>
                <a:latin typeface="+mn-lt"/>
                <a:ea typeface="+mn-ea"/>
                <a:cs typeface="+mn-cs"/>
              </a:rPr>
              <a:t>β</a:t>
            </a:r>
            <a:r>
              <a:rPr lang="en-US" sz="1200" kern="1200" dirty="0">
                <a:solidFill>
                  <a:schemeClr val="tx1"/>
                </a:solidFill>
                <a:effectLst/>
                <a:latin typeface="+mn-lt"/>
                <a:ea typeface="+mn-ea"/>
                <a:cs typeface="+mn-cs"/>
              </a:rPr>
              <a:t> o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 according to the following diagram:</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Equipped with these morphisms,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-algebras constitute a category.</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dual construction are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-coalgebras, which are objects </a:t>
            </a:r>
            <a:r>
              <a:rPr lang="en-US" sz="1200" i="1" kern="1200" dirty="0">
                <a:solidFill>
                  <a:schemeClr val="tx1"/>
                </a:solidFill>
                <a:effectLst/>
                <a:latin typeface="+mn-lt"/>
                <a:ea typeface="+mn-ea"/>
                <a:cs typeface="+mn-cs"/>
              </a:rPr>
              <a:t>A</a:t>
            </a:r>
            <a:r>
              <a:rPr lang="en-US" sz="1200" kern="1200" baseline="300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together with a morphism </a:t>
            </a:r>
            <a:r>
              <a:rPr lang="fr-FR" sz="1200" kern="1200" dirty="0">
                <a:solidFill>
                  <a:schemeClr val="tx1"/>
                </a:solidFill>
                <a:effectLst/>
                <a:latin typeface="+mn-lt"/>
                <a:ea typeface="+mn-ea"/>
                <a:cs typeface="+mn-cs"/>
              </a:rPr>
              <a:t>α</a:t>
            </a:r>
            <a:r>
              <a:rPr lang="en-US" sz="1200" kern="1200" baseline="300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A</a:t>
            </a:r>
            <a:r>
              <a:rPr lang="en-US" sz="1200" kern="1200" baseline="300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A</a:t>
            </a:r>
            <a:r>
              <a:rPr lang="en-US" sz="1200" kern="1200" baseline="300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A453EC81-7C94-48F4-970A-37181DFDF56D}" type="slidenum">
              <a:rPr lang="fr-FR" smtClean="0"/>
              <a:pPr/>
              <a:t>25</a:t>
            </a:fld>
            <a:endParaRPr lang="fr-FR"/>
          </a:p>
        </p:txBody>
      </p:sp>
    </p:spTree>
    <p:extLst>
      <p:ext uri="{BB962C8B-B14F-4D97-AF65-F5344CB8AC3E}">
        <p14:creationId xmlns:p14="http://schemas.microsoft.com/office/powerpoint/2010/main" val="1779415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F364D-2F38-4A59-B891-1342174393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E6513F0-B65B-46AD-9AA7-6FD9DDC84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23D66FF-B017-4AD4-8FF2-073CAC140332}"/>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5" name="Espace réservé du pied de page 4">
            <a:extLst>
              <a:ext uri="{FF2B5EF4-FFF2-40B4-BE49-F238E27FC236}">
                <a16:creationId xmlns:a16="http://schemas.microsoft.com/office/drawing/2014/main" id="{FB8CC259-967C-4089-BFB4-F6A6396F9B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EBC4C1-EB21-4C30-9AAE-B11FC2161433}"/>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415389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D45EC-03D5-43A5-928C-A5A8B40E84D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1C5CFF3-0D7F-4B12-9EE7-FF54EA420E0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58E989-BCCE-45A1-95E6-F3882124E9DA}"/>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5" name="Espace réservé du pied de page 4">
            <a:extLst>
              <a:ext uri="{FF2B5EF4-FFF2-40B4-BE49-F238E27FC236}">
                <a16:creationId xmlns:a16="http://schemas.microsoft.com/office/drawing/2014/main" id="{FDAFBF1C-B903-46E4-BACF-A141F0459B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C74CB9-EF8C-4362-BC4B-C784699EE73D}"/>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247794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522BD1B-2FBC-4534-A56A-FE533AEA7A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D84E801-0118-4C4E-8DD9-73508FE28F81}"/>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870068-5FC0-46EA-8E66-24D72EBBFC54}"/>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5" name="Espace réservé du pied de page 4">
            <a:extLst>
              <a:ext uri="{FF2B5EF4-FFF2-40B4-BE49-F238E27FC236}">
                <a16:creationId xmlns:a16="http://schemas.microsoft.com/office/drawing/2014/main" id="{2D56D874-4272-4A91-9C87-CF448D21C0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EAD0F8-6CB1-471F-AC08-B0248AECE934}"/>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42805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 Haut">
    <p:spTree>
      <p:nvGrpSpPr>
        <p:cNvPr id="1" name=""/>
        <p:cNvGrpSpPr/>
        <p:nvPr/>
      </p:nvGrpSpPr>
      <p:grpSpPr>
        <a:xfrm>
          <a:off x="0" y="0"/>
          <a:ext cx="0" cy="0"/>
          <a:chOff x="0" y="0"/>
          <a:chExt cx="0" cy="0"/>
        </a:xfrm>
      </p:grpSpPr>
      <p:sp>
        <p:nvSpPr>
          <p:cNvPr id="15" name="Shape 15"/>
          <p:cNvSpPr>
            <a:spLocks noGrp="1"/>
          </p:cNvSpPr>
          <p:nvPr>
            <p:ph type="title"/>
          </p:nvPr>
        </p:nvSpPr>
        <p:spPr>
          <a:xfrm>
            <a:off x="2193727" y="883444"/>
            <a:ext cx="7804549" cy="1554957"/>
          </a:xfrm>
          <a:prstGeom prst="rect">
            <a:avLst/>
          </a:prstGeom>
        </p:spPr>
        <p:txBody>
          <a:bodyPr anchor="ctr"/>
          <a:lstStyle/>
          <a:p>
            <a:pPr lvl="0">
              <a:defRPr sz="1800"/>
            </a:pPr>
            <a:r>
              <a:rPr sz="5500"/>
              <a:t>Texte du titre</a:t>
            </a:r>
          </a:p>
        </p:txBody>
      </p:sp>
    </p:spTree>
    <p:extLst>
      <p:ext uri="{BB962C8B-B14F-4D97-AF65-F5344CB8AC3E}">
        <p14:creationId xmlns:p14="http://schemas.microsoft.com/office/powerpoint/2010/main" val="113531376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2"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2" y="934240"/>
            <a:ext cx="10969943" cy="38100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one-line subtitle</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fld id="{6FFEC4CA-D016-49D0-9E86-F0EE51F7875D}" type="datetime4">
              <a:rPr lang="en-US">
                <a:solidFill>
                  <a:prstClr val="black"/>
                </a:solidFill>
              </a:rPr>
              <a:pPr/>
              <a:t>October 30, 2018</a:t>
            </a:fld>
            <a:endParaRPr>
              <a:solidFill>
                <a:prstClr val="black"/>
              </a:solidFill>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r>
              <a:rPr lang="en-US" dirty="0">
                <a:solidFill>
                  <a:prstClr val="black"/>
                </a:solidFill>
              </a:rPr>
              <a:t>HPEE Confidential | Share under NDA</a:t>
            </a:r>
            <a:endParaRPr dirty="0">
              <a:solidFill>
                <a:prstClr val="black"/>
              </a:solidFill>
            </a:endParaRPr>
          </a:p>
        </p:txBody>
      </p:sp>
      <p:sp>
        <p:nvSpPr>
          <p:cNvPr id="5" name="Slide Number Placeholder 4"/>
          <p:cNvSpPr>
            <a:spLocks noGrp="1"/>
          </p:cNvSpPr>
          <p:nvPr>
            <p:ph type="sldNum" sz="quarter" idx="12"/>
          </p:nvPr>
        </p:nvSpPr>
        <p:spPr>
          <a:xfrm>
            <a:off x="11049002" y="6430870"/>
            <a:ext cx="533399" cy="232147"/>
          </a:xfrm>
          <a:prstGeom prst="rect">
            <a:avLst/>
          </a:prstGeom>
        </p:spPr>
        <p:txBody>
          <a:bodyPr/>
          <a:lstStyle/>
          <a:p>
            <a:fld id="{B016F8AB-BCEA-4347-8BA6-BE776009BC89}" type="slidenum">
              <a:rPr>
                <a:solidFill>
                  <a:srgbClr val="617D78"/>
                </a:solidFill>
              </a:rPr>
              <a:pPr/>
              <a:t>‹N°›</a:t>
            </a:fld>
            <a:endParaRPr>
              <a:solidFill>
                <a:srgbClr val="617D78"/>
              </a:solidFill>
            </a:endParaRPr>
          </a:p>
        </p:txBody>
      </p:sp>
    </p:spTree>
    <p:extLst>
      <p:ext uri="{BB962C8B-B14F-4D97-AF65-F5344CB8AC3E}">
        <p14:creationId xmlns:p14="http://schemas.microsoft.com/office/powerpoint/2010/main" val="268209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17" name="Shape 17"/>
          <p:cNvSpPr>
            <a:spLocks noGrp="1"/>
          </p:cNvSpPr>
          <p:nvPr>
            <p:ph type="title"/>
          </p:nvPr>
        </p:nvSpPr>
        <p:spPr>
          <a:xfrm>
            <a:off x="2193727" y="1091654"/>
            <a:ext cx="7804549" cy="1138536"/>
          </a:xfrm>
          <a:prstGeom prst="rect">
            <a:avLst/>
          </a:prstGeom>
        </p:spPr>
        <p:txBody>
          <a:bodyPr anchor="ctr"/>
          <a:lstStyle/>
          <a:p>
            <a:pPr lvl="0">
              <a:defRPr sz="1800"/>
            </a:pPr>
            <a:r>
              <a:rPr sz="5500"/>
              <a:t>Texte du titre</a:t>
            </a:r>
          </a:p>
        </p:txBody>
      </p:sp>
      <p:sp>
        <p:nvSpPr>
          <p:cNvPr id="18" name="Shape 18"/>
          <p:cNvSpPr>
            <a:spLocks noGrp="1"/>
          </p:cNvSpPr>
          <p:nvPr>
            <p:ph type="body" idx="1"/>
          </p:nvPr>
        </p:nvSpPr>
        <p:spPr>
          <a:xfrm>
            <a:off x="2193727" y="2230190"/>
            <a:ext cx="7804549" cy="3315148"/>
          </a:xfrm>
          <a:prstGeom prst="rect">
            <a:avLst/>
          </a:prstGeom>
        </p:spPr>
        <p:txBody>
          <a:bodyPr anchor="ctr"/>
          <a:lstStyle>
            <a:lvl1pPr marL="295164" indent="-295164" algn="l">
              <a:spcBef>
                <a:spcPts val="2953"/>
              </a:spcBef>
              <a:buSzPct val="75000"/>
              <a:buChar char="•"/>
              <a:defRPr sz="2400"/>
            </a:lvl1pPr>
            <a:lvl2pPr marL="607692" indent="-295164" algn="l">
              <a:spcBef>
                <a:spcPts val="2953"/>
              </a:spcBef>
              <a:buSzPct val="75000"/>
              <a:buChar char="•"/>
              <a:defRPr sz="2400"/>
            </a:lvl2pPr>
            <a:lvl3pPr marL="920220" indent="-295164" algn="l">
              <a:spcBef>
                <a:spcPts val="2953"/>
              </a:spcBef>
              <a:buSzPct val="75000"/>
              <a:buChar char="•"/>
              <a:defRPr sz="2400"/>
            </a:lvl3pPr>
            <a:lvl4pPr marL="1232748" indent="-295164" algn="l">
              <a:spcBef>
                <a:spcPts val="2953"/>
              </a:spcBef>
              <a:buSzPct val="75000"/>
              <a:buChar char="•"/>
              <a:defRPr sz="2400"/>
            </a:lvl4pPr>
            <a:lvl5pPr marL="1545276" indent="-295164" algn="l">
              <a:spcBef>
                <a:spcPts val="2953"/>
              </a:spcBef>
              <a:buSzPct val="75000"/>
              <a:buChar char="•"/>
              <a:defRPr sz="2400"/>
            </a:lvl5pPr>
          </a:lstStyle>
          <a:p>
            <a:pPr lvl="0">
              <a:defRPr sz="1800"/>
            </a:pPr>
            <a:r>
              <a:rPr sz="2400"/>
              <a:t>Texte niveau 1</a:t>
            </a:r>
          </a:p>
          <a:p>
            <a:pPr lvl="1">
              <a:defRPr sz="1800"/>
            </a:pPr>
            <a:r>
              <a:rPr sz="2400"/>
              <a:t>Texte niveau 2</a:t>
            </a:r>
          </a:p>
          <a:p>
            <a:pPr lvl="2">
              <a:defRPr sz="1800"/>
            </a:pPr>
            <a:r>
              <a:rPr sz="2400"/>
              <a:t>Texte niveau 3</a:t>
            </a:r>
          </a:p>
          <a:p>
            <a:pPr lvl="3">
              <a:defRPr sz="1800"/>
            </a:pPr>
            <a:r>
              <a:rPr sz="2400"/>
              <a:t>Texte niveau 4</a:t>
            </a:r>
          </a:p>
          <a:p>
            <a:pPr lvl="4">
              <a:defRPr sz="1800"/>
            </a:pPr>
            <a:r>
              <a:rPr sz="2400"/>
              <a:t>Texte niveau 5</a:t>
            </a:r>
          </a:p>
        </p:txBody>
      </p:sp>
    </p:spTree>
    <p:extLst>
      <p:ext uri="{BB962C8B-B14F-4D97-AF65-F5344CB8AC3E}">
        <p14:creationId xmlns:p14="http://schemas.microsoft.com/office/powerpoint/2010/main" val="5453459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99670E-F903-4890-B397-52D486ECE95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414749-BBE9-4960-91EA-65902289214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49CCE6-FF4C-4346-A84F-8A1CA31E23E8}"/>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5" name="Espace réservé du pied de page 4">
            <a:extLst>
              <a:ext uri="{FF2B5EF4-FFF2-40B4-BE49-F238E27FC236}">
                <a16:creationId xmlns:a16="http://schemas.microsoft.com/office/drawing/2014/main" id="{CE8696AC-4070-4D88-B919-C8916A98AA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F813FD-8F9B-4479-AE91-90B13AFAB710}"/>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303528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CC81B-E0C8-48E9-95C3-525F767AA13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FA52EA4-3B0D-4623-9E93-BF2DD6F3E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A7E3976-4B73-4D5F-A4C5-E640A24CC40F}"/>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5" name="Espace réservé du pied de page 4">
            <a:extLst>
              <a:ext uri="{FF2B5EF4-FFF2-40B4-BE49-F238E27FC236}">
                <a16:creationId xmlns:a16="http://schemas.microsoft.com/office/drawing/2014/main" id="{5E63468E-0457-44E3-A4F6-1249E04F27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E5E136-1FC4-4AAB-A40A-AC493BD9B23C}"/>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399613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A7A9F-FA90-48D9-A338-F4745B3BB77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32A4DB1-F5BB-41F8-9094-48CD2A876B75}"/>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A56E340-BD20-4FF0-8600-F539513E899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F8E5FA4-5806-4748-B7DC-1FD0D5F298F8}"/>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6" name="Espace réservé du pied de page 5">
            <a:extLst>
              <a:ext uri="{FF2B5EF4-FFF2-40B4-BE49-F238E27FC236}">
                <a16:creationId xmlns:a16="http://schemas.microsoft.com/office/drawing/2014/main" id="{4548D936-2AD7-45B1-9EA1-6F72DDD127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4C87398-5829-475C-ACCA-7CCD55792A67}"/>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208553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A06E4-8522-40B3-88D3-7B05E3D55A3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90B020A-6DA0-4C69-8388-E3343E7EE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6C3FB840-0459-426C-AEBD-5E608E064BB8}"/>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1E20DFF-DD7D-4274-A03F-5FBA72C982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78B862E-B111-43BF-9DA9-5A026C02D95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EC312F9-D3B3-4A52-9513-39BD6E8EBADC}"/>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8" name="Espace réservé du pied de page 7">
            <a:extLst>
              <a:ext uri="{FF2B5EF4-FFF2-40B4-BE49-F238E27FC236}">
                <a16:creationId xmlns:a16="http://schemas.microsoft.com/office/drawing/2014/main" id="{103CAE81-61D9-4FD9-B630-59F7C46C037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F08DC5B-6A85-4693-8B27-5834E9CFAC5C}"/>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390667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A514C-7AF9-4ED7-BA8C-339A8A073BB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A10559B-A758-421C-BAE3-F2E8A932AA2E}"/>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4" name="Espace réservé du pied de page 3">
            <a:extLst>
              <a:ext uri="{FF2B5EF4-FFF2-40B4-BE49-F238E27FC236}">
                <a16:creationId xmlns:a16="http://schemas.microsoft.com/office/drawing/2014/main" id="{68B58259-6A84-44D1-80FD-98DCF1B80B0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19E3522-A1E1-43D8-B151-24A255E01F85}"/>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270515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F363D9-438E-4577-AE2B-FCF9F0EE4E63}"/>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3" name="Espace réservé du pied de page 2">
            <a:extLst>
              <a:ext uri="{FF2B5EF4-FFF2-40B4-BE49-F238E27FC236}">
                <a16:creationId xmlns:a16="http://schemas.microsoft.com/office/drawing/2014/main" id="{DF632F33-4028-4765-9DAE-D9037498282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67BC75-48BD-459B-9675-92757900C599}"/>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153501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F98474-E867-4FF7-BFB4-F3893FA596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3E7D346-FBEC-4D67-8515-935F37EB1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E18BEE3-B80E-49FE-9C1D-03D0D6FC4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03DD058-5ED7-4613-BB51-A01B6D39F53E}"/>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6" name="Espace réservé du pied de page 5">
            <a:extLst>
              <a:ext uri="{FF2B5EF4-FFF2-40B4-BE49-F238E27FC236}">
                <a16:creationId xmlns:a16="http://schemas.microsoft.com/office/drawing/2014/main" id="{453D2B4E-AA8D-47BD-96FF-7219C31C5D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4A9A99D-BDE3-434D-A1CD-9AA18630DAB2}"/>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282980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C0D1F-EA15-4AA9-B4A0-6E364C0B5C8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D8BD93D-2111-4E39-A0BD-BD6A66DB1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33447CA-E4E3-4D9B-8F7B-546AB734A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52225AF-5970-4BF1-97D8-2AC384E3AC3F}"/>
              </a:ext>
            </a:extLst>
          </p:cNvPr>
          <p:cNvSpPr>
            <a:spLocks noGrp="1"/>
          </p:cNvSpPr>
          <p:nvPr>
            <p:ph type="dt" sz="half" idx="10"/>
          </p:nvPr>
        </p:nvSpPr>
        <p:spPr/>
        <p:txBody>
          <a:bodyPr/>
          <a:lstStyle/>
          <a:p>
            <a:fld id="{6DF2781F-71A1-40FC-85A0-231E9956F892}" type="datetimeFigureOut">
              <a:rPr lang="fr-FR" smtClean="0"/>
              <a:t>30/10/2018</a:t>
            </a:fld>
            <a:endParaRPr lang="fr-FR"/>
          </a:p>
        </p:txBody>
      </p:sp>
      <p:sp>
        <p:nvSpPr>
          <p:cNvPr id="6" name="Espace réservé du pied de page 5">
            <a:extLst>
              <a:ext uri="{FF2B5EF4-FFF2-40B4-BE49-F238E27FC236}">
                <a16:creationId xmlns:a16="http://schemas.microsoft.com/office/drawing/2014/main" id="{C89538B2-AB5F-4218-9649-CB7BF836078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59E050-646D-41D8-848A-784A4B22511F}"/>
              </a:ext>
            </a:extLst>
          </p:cNvPr>
          <p:cNvSpPr>
            <a:spLocks noGrp="1"/>
          </p:cNvSpPr>
          <p:nvPr>
            <p:ph type="sldNum" sz="quarter" idx="12"/>
          </p:nvPr>
        </p:nvSpPr>
        <p:spPr/>
        <p:txBody>
          <a:bodyPr/>
          <a:lstStyle/>
          <a:p>
            <a:fld id="{A99851B4-BFF2-4CED-ABF1-3D77D729B4E7}" type="slidenum">
              <a:rPr lang="fr-FR" smtClean="0"/>
              <a:t>‹N°›</a:t>
            </a:fld>
            <a:endParaRPr lang="fr-FR"/>
          </a:p>
        </p:txBody>
      </p:sp>
    </p:spTree>
    <p:extLst>
      <p:ext uri="{BB962C8B-B14F-4D97-AF65-F5344CB8AC3E}">
        <p14:creationId xmlns:p14="http://schemas.microsoft.com/office/powerpoint/2010/main" val="212562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6D615C4-88DD-4EE6-87B3-C7D285503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EAE80A3-B08C-4DBA-B98D-D12F08DE2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372748-42DF-467E-B5A6-E6D2B138B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781F-71A1-40FC-85A0-231E9956F892}" type="datetimeFigureOut">
              <a:rPr lang="fr-FR" smtClean="0"/>
              <a:t>30/10/2018</a:t>
            </a:fld>
            <a:endParaRPr lang="fr-FR"/>
          </a:p>
        </p:txBody>
      </p:sp>
      <p:sp>
        <p:nvSpPr>
          <p:cNvPr id="5" name="Espace réservé du pied de page 4">
            <a:extLst>
              <a:ext uri="{FF2B5EF4-FFF2-40B4-BE49-F238E27FC236}">
                <a16:creationId xmlns:a16="http://schemas.microsoft.com/office/drawing/2014/main" id="{4EB16CB5-A23D-41D8-B7E7-976DA650E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1FF0F15-0C6C-4F31-995B-91414E92A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851B4-BFF2-4CED-ABF1-3D77D729B4E7}" type="slidenum">
              <a:rPr lang="fr-FR" smtClean="0"/>
              <a:t>‹N°›</a:t>
            </a:fld>
            <a:endParaRPr lang="fr-FR"/>
          </a:p>
        </p:txBody>
      </p:sp>
    </p:spTree>
    <p:extLst>
      <p:ext uri="{BB962C8B-B14F-4D97-AF65-F5344CB8AC3E}">
        <p14:creationId xmlns:p14="http://schemas.microsoft.com/office/powerpoint/2010/main" val="260087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76E6212F-EB21-4328-8386-832840CB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6DCCFF6-77BB-47D0-BD22-62C9CBE4495B}"/>
              </a:ext>
            </a:extLst>
          </p:cNvPr>
          <p:cNvSpPr>
            <a:spLocks noGrp="1"/>
          </p:cNvSpPr>
          <p:nvPr>
            <p:ph type="ctrTitle"/>
          </p:nvPr>
        </p:nvSpPr>
        <p:spPr>
          <a:xfrm>
            <a:off x="379940" y="1122363"/>
            <a:ext cx="3971220" cy="3249386"/>
          </a:xfrm>
        </p:spPr>
        <p:txBody>
          <a:bodyPr anchor="ctr">
            <a:normAutofit fontScale="90000"/>
          </a:bodyPr>
          <a:lstStyle/>
          <a:p>
            <a:pPr algn="l"/>
            <a:r>
              <a:rPr lang="en-US" sz="3800" b="1" dirty="0">
                <a:solidFill>
                  <a:srgbClr val="FFFFFF"/>
                </a:solidFill>
              </a:rPr>
              <a:t> NO-SQL and NewSQL impact on next generation SQL standard for unified big data systems</a:t>
            </a:r>
            <a:br>
              <a:rPr lang="fr-FR" sz="3800" b="1" dirty="0">
                <a:solidFill>
                  <a:srgbClr val="FFFFFF"/>
                </a:solidFill>
              </a:rPr>
            </a:br>
            <a:endParaRPr lang="fr-FR" sz="3800" dirty="0">
              <a:solidFill>
                <a:srgbClr val="FFFFFF"/>
              </a:solidFill>
            </a:endParaRPr>
          </a:p>
        </p:txBody>
      </p:sp>
      <p:sp>
        <p:nvSpPr>
          <p:cNvPr id="3" name="Sous-titre 2">
            <a:extLst>
              <a:ext uri="{FF2B5EF4-FFF2-40B4-BE49-F238E27FC236}">
                <a16:creationId xmlns:a16="http://schemas.microsoft.com/office/drawing/2014/main" id="{233AE309-F23F-4454-8935-0E2ACB6A240B}"/>
              </a:ext>
            </a:extLst>
          </p:cNvPr>
          <p:cNvSpPr>
            <a:spLocks noGrp="1"/>
          </p:cNvSpPr>
          <p:nvPr>
            <p:ph type="subTitle" idx="1"/>
          </p:nvPr>
        </p:nvSpPr>
        <p:spPr>
          <a:xfrm>
            <a:off x="361887" y="4690943"/>
            <a:ext cx="3971221" cy="1240803"/>
          </a:xfrm>
        </p:spPr>
        <p:txBody>
          <a:bodyPr>
            <a:normAutofit fontScale="25000" lnSpcReduction="20000"/>
          </a:bodyPr>
          <a:lstStyle/>
          <a:p>
            <a:pPr algn="l"/>
            <a:r>
              <a:rPr lang="fr-FR" sz="5000" dirty="0">
                <a:solidFill>
                  <a:srgbClr val="FFFFFF"/>
                </a:solidFill>
              </a:rPr>
              <a:t>Pr Serge Miranda, </a:t>
            </a:r>
            <a:r>
              <a:rPr lang="fr-FR" sz="5000" dirty="0" err="1">
                <a:solidFill>
                  <a:srgbClr val="FFFFFF"/>
                </a:solidFill>
              </a:rPr>
              <a:t>University</a:t>
            </a:r>
            <a:r>
              <a:rPr lang="fr-FR" sz="5000" dirty="0">
                <a:solidFill>
                  <a:srgbClr val="FFFFFF"/>
                </a:solidFill>
              </a:rPr>
              <a:t> of Nice Sophia Antipolis, (MBDS) and LIS France</a:t>
            </a:r>
          </a:p>
          <a:p>
            <a:pPr algn="l"/>
            <a:r>
              <a:rPr lang="fr-FR" sz="5000" dirty="0" err="1">
                <a:solidFill>
                  <a:srgbClr val="FFFFFF"/>
                </a:solidFill>
              </a:rPr>
              <a:t>Gaetan</a:t>
            </a:r>
            <a:r>
              <a:rPr lang="fr-FR" sz="5000" dirty="0">
                <a:solidFill>
                  <a:srgbClr val="FFFFFF"/>
                </a:solidFill>
              </a:rPr>
              <a:t> </a:t>
            </a:r>
            <a:r>
              <a:rPr lang="fr-FR" sz="5000" dirty="0" err="1">
                <a:solidFill>
                  <a:srgbClr val="FFFFFF"/>
                </a:solidFill>
              </a:rPr>
              <a:t>Lescouflair</a:t>
            </a:r>
            <a:r>
              <a:rPr lang="fr-FR" sz="5000" dirty="0">
                <a:solidFill>
                  <a:srgbClr val="FFFFFF"/>
                </a:solidFill>
              </a:rPr>
              <a:t>, </a:t>
            </a:r>
            <a:r>
              <a:rPr lang="fr-FR" sz="5000" dirty="0" err="1">
                <a:solidFill>
                  <a:srgbClr val="FFFFFF"/>
                </a:solidFill>
              </a:rPr>
              <a:t>University</a:t>
            </a:r>
            <a:r>
              <a:rPr lang="fr-FR" sz="5000" dirty="0">
                <a:solidFill>
                  <a:srgbClr val="FFFFFF"/>
                </a:solidFill>
              </a:rPr>
              <a:t> of Nice (MBDS) and LIS (UMA)</a:t>
            </a:r>
          </a:p>
          <a:p>
            <a:pPr algn="l"/>
            <a:endParaRPr lang="fr-FR" sz="5000" dirty="0">
              <a:solidFill>
                <a:srgbClr val="FFFFFF"/>
              </a:solidFill>
            </a:endParaRPr>
          </a:p>
          <a:p>
            <a:pPr algn="l"/>
            <a:r>
              <a:rPr lang="fr-FR" sz="4800" i="1">
                <a:solidFill>
                  <a:srgbClr val="FFFFFF"/>
                </a:solidFill>
              </a:rPr>
              <a:t> </a:t>
            </a:r>
            <a:endParaRPr lang="fr-FR" sz="4800" i="1" dirty="0">
              <a:solidFill>
                <a:srgbClr val="FFFFFF"/>
              </a:solidFill>
            </a:endParaRPr>
          </a:p>
          <a:p>
            <a:pPr algn="l"/>
            <a:endParaRPr lang="fr-FR" sz="800" dirty="0">
              <a:solidFill>
                <a:srgbClr val="FFFFFF"/>
              </a:solidFill>
            </a:endParaRPr>
          </a:p>
        </p:txBody>
      </p:sp>
      <p:sp>
        <p:nvSpPr>
          <p:cNvPr id="12" name="Rectangle: Top Corners Rounded 11">
            <a:extLst>
              <a:ext uri="{FF2B5EF4-FFF2-40B4-BE49-F238E27FC236}">
                <a16:creationId xmlns:a16="http://schemas.microsoft.com/office/drawing/2014/main" id="{9E74304E-CF2D-41E1-92CF-7FC508311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 Single Corner Rectangle 24">
            <a:extLst>
              <a:ext uri="{FF2B5EF4-FFF2-40B4-BE49-F238E27FC236}">
                <a16:creationId xmlns:a16="http://schemas.microsoft.com/office/drawing/2014/main" id="{3B6BBA54-4CCF-4C90-BA8F-FBD070C8D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40459" y="635058"/>
            <a:ext cx="2657864" cy="2657864"/>
          </a:xfrm>
          <a:prstGeom prst="round1Rect">
            <a:avLst>
              <a:gd name="adj" fmla="val 11295"/>
            </a:avLst>
          </a:prstGeom>
          <a:solidFill>
            <a:srgbClr val="FFFFFF"/>
          </a:solidFill>
          <a:ln>
            <a:solidFill>
              <a:srgbClr val="41AA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4FE1FC2B-E3C6-482A-90EC-66EF005D95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06501" y="-198853"/>
            <a:ext cx="1807678" cy="1807678"/>
          </a:xfrm>
          <a:prstGeom prst="rect">
            <a:avLst/>
          </a:prstGeom>
        </p:spPr>
      </p:pic>
      <p:sp>
        <p:nvSpPr>
          <p:cNvPr id="16" name="Round Single Corner Rectangle 22">
            <a:extLst>
              <a:ext uri="{FF2B5EF4-FFF2-40B4-BE49-F238E27FC236}">
                <a16:creationId xmlns:a16="http://schemas.microsoft.com/office/drawing/2014/main" id="{19A96DEC-BAD6-4232-A6BF-B18F0000F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6708" y="1300271"/>
            <a:ext cx="1992651" cy="1992652"/>
          </a:xfrm>
          <a:prstGeom prst="round1Rect">
            <a:avLst>
              <a:gd name="adj" fmla="val 11295"/>
            </a:avLst>
          </a:prstGeom>
          <a:solidFill>
            <a:srgbClr val="41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cxnSp>
        <p:nvCxnSpPr>
          <p:cNvPr id="26" name="Straight Connector 17">
            <a:extLst>
              <a:ext uri="{FF2B5EF4-FFF2-40B4-BE49-F238E27FC236}">
                <a16:creationId xmlns:a16="http://schemas.microsoft.com/office/drawing/2014/main" id="{4717401F-8127-4697-8085-3D6C69B5D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9939" y="4533900"/>
            <a:ext cx="1597456" cy="0"/>
          </a:xfrm>
          <a:prstGeom prst="line">
            <a:avLst/>
          </a:prstGeom>
          <a:ln w="50800">
            <a:solidFill>
              <a:srgbClr val="A6A6A6"/>
            </a:solidFill>
          </a:ln>
        </p:spPr>
        <p:style>
          <a:lnRef idx="1">
            <a:schemeClr val="accent1"/>
          </a:lnRef>
          <a:fillRef idx="0">
            <a:schemeClr val="accent1"/>
          </a:fillRef>
          <a:effectRef idx="0">
            <a:schemeClr val="accent1"/>
          </a:effectRef>
          <a:fontRef idx="minor">
            <a:schemeClr val="tx1"/>
          </a:fontRef>
        </p:style>
      </p:cxnSp>
      <p:sp>
        <p:nvSpPr>
          <p:cNvPr id="27" name="Round Single Corner Rectangle 23">
            <a:extLst>
              <a:ext uri="{FF2B5EF4-FFF2-40B4-BE49-F238E27FC236}">
                <a16:creationId xmlns:a16="http://schemas.microsoft.com/office/drawing/2014/main" id="{37099982-E81B-4256-BEA5-44F378E31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17079" y="3438135"/>
            <a:ext cx="2281244" cy="2281245"/>
          </a:xfrm>
          <a:prstGeom prst="round1Rect">
            <a:avLst>
              <a:gd name="adj" fmla="val 11295"/>
            </a:avLst>
          </a:prstGeom>
          <a:solidFill>
            <a:srgbClr val="41A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ound Single Corner Rectangle 25">
            <a:extLst>
              <a:ext uri="{FF2B5EF4-FFF2-40B4-BE49-F238E27FC236}">
                <a16:creationId xmlns:a16="http://schemas.microsoft.com/office/drawing/2014/main" id="{9268920A-0D15-4067-B7B1-91F0BE29A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46708" y="3438135"/>
            <a:ext cx="2657864" cy="2657864"/>
          </a:xfrm>
          <a:prstGeom prst="round1Rect">
            <a:avLst>
              <a:gd name="adj" fmla="val 11295"/>
            </a:avLst>
          </a:prstGeom>
          <a:solidFill>
            <a:srgbClr val="FFFFFF"/>
          </a:solidFill>
          <a:ln>
            <a:solidFill>
              <a:srgbClr val="41AA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a:extLst>
              <a:ext uri="{FF2B5EF4-FFF2-40B4-BE49-F238E27FC236}">
                <a16:creationId xmlns:a16="http://schemas.microsoft.com/office/drawing/2014/main" id="{380CAB6B-2DEF-42E6-BEE4-452ED098CCCC}"/>
              </a:ext>
            </a:extLst>
          </p:cNvPr>
          <p:cNvPicPr/>
          <p:nvPr/>
        </p:nvPicPr>
        <p:blipFill>
          <a:blip r:embed="rId3" cstate="print"/>
          <a:srcRect/>
          <a:stretch>
            <a:fillRect/>
          </a:stretch>
        </p:blipFill>
        <p:spPr bwMode="auto">
          <a:xfrm>
            <a:off x="8688022" y="4431096"/>
            <a:ext cx="2375236" cy="671942"/>
          </a:xfrm>
          <a:prstGeom prst="rect">
            <a:avLst/>
          </a:prstGeom>
          <a:noFill/>
        </p:spPr>
      </p:pic>
      <p:pic>
        <p:nvPicPr>
          <p:cNvPr id="7" name="Image 6" descr="Une image contenant objet&#10;&#10;Description générée avec un niveau de confiance élevé">
            <a:extLst>
              <a:ext uri="{FF2B5EF4-FFF2-40B4-BE49-F238E27FC236}">
                <a16:creationId xmlns:a16="http://schemas.microsoft.com/office/drawing/2014/main" id="{44892045-44A1-46BC-AFD2-CF34A50EB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9752" y="803791"/>
            <a:ext cx="2285714" cy="2285714"/>
          </a:xfrm>
          <a:prstGeom prst="rect">
            <a:avLst/>
          </a:prstGeom>
        </p:spPr>
      </p:pic>
    </p:spTree>
    <p:extLst>
      <p:ext uri="{BB962C8B-B14F-4D97-AF65-F5344CB8AC3E}">
        <p14:creationId xmlns:p14="http://schemas.microsoft.com/office/powerpoint/2010/main" val="399861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Shape 666"/>
          <p:cNvSpPr>
            <a:spLocks noGrp="1"/>
          </p:cNvSpPr>
          <p:nvPr>
            <p:ph type="title"/>
          </p:nvPr>
        </p:nvSpPr>
        <p:spPr>
          <a:xfrm>
            <a:off x="3169295" y="1091654"/>
            <a:ext cx="5853413" cy="1138537"/>
          </a:xfrm>
          <a:prstGeom prst="rect">
            <a:avLst/>
          </a:prstGeom>
        </p:spPr>
        <p:txBody>
          <a:bodyPr>
            <a:normAutofit/>
          </a:bodyPr>
          <a:lstStyle>
            <a:lvl1pPr defTabSz="379729">
              <a:defRPr sz="5000">
                <a:solidFill>
                  <a:srgbClr val="00882B"/>
                </a:solidFill>
              </a:defRPr>
            </a:lvl1pPr>
          </a:lstStyle>
          <a:p>
            <a:pPr lvl="0">
              <a:defRPr sz="1800">
                <a:solidFill>
                  <a:srgbClr val="000000"/>
                </a:solidFill>
              </a:defRPr>
            </a:pPr>
            <a:r>
              <a:rPr sz="3500" dirty="0"/>
              <a:t>SQL3 (</a:t>
            </a:r>
            <a:r>
              <a:rPr sz="3500" dirty="0" err="1"/>
              <a:t>obje</a:t>
            </a:r>
            <a:r>
              <a:rPr lang="fr-FR" sz="3500" dirty="0"/>
              <a:t>c</a:t>
            </a:r>
            <a:r>
              <a:rPr sz="3500" dirty="0"/>
              <a:t>t relation</a:t>
            </a:r>
            <a:r>
              <a:rPr lang="fr-FR" sz="3500" dirty="0"/>
              <a:t>a</a:t>
            </a:r>
            <a:r>
              <a:rPr sz="3500" dirty="0"/>
              <a:t>l) -Ex</a:t>
            </a:r>
            <a:r>
              <a:rPr lang="fr-FR" sz="3500" dirty="0"/>
              <a:t>a</a:t>
            </a:r>
            <a:r>
              <a:rPr sz="3500" dirty="0" err="1"/>
              <a:t>mple</a:t>
            </a:r>
            <a:endParaRPr sz="3500" dirty="0"/>
          </a:p>
        </p:txBody>
      </p:sp>
      <p:sp>
        <p:nvSpPr>
          <p:cNvPr id="667" name="Shape 667"/>
          <p:cNvSpPr>
            <a:spLocks noGrp="1"/>
          </p:cNvSpPr>
          <p:nvPr>
            <p:ph type="body" idx="1"/>
          </p:nvPr>
        </p:nvSpPr>
        <p:spPr>
          <a:xfrm>
            <a:off x="1371600" y="2970235"/>
            <a:ext cx="9588137" cy="3315149"/>
          </a:xfrm>
          <a:prstGeom prst="rect">
            <a:avLst/>
          </a:prstGeom>
        </p:spPr>
        <p:txBody>
          <a:bodyPr/>
          <a:lstStyle/>
          <a:p>
            <a:pPr marL="0" indent="0" defTabSz="381998">
              <a:spcBef>
                <a:spcPts val="2742"/>
              </a:spcBef>
              <a:buSzTx/>
              <a:buNone/>
              <a:defRPr sz="1800"/>
            </a:pPr>
            <a:r>
              <a:rPr lang="fr-FR" sz="2000" b="1" dirty="0" err="1">
                <a:solidFill>
                  <a:srgbClr val="00882B"/>
                </a:solidFill>
              </a:rPr>
              <a:t>What</a:t>
            </a:r>
            <a:r>
              <a:rPr lang="fr-FR" sz="2000" b="1" dirty="0">
                <a:solidFill>
                  <a:srgbClr val="00882B"/>
                </a:solidFill>
              </a:rPr>
              <a:t> are the pilots (</a:t>
            </a:r>
            <a:r>
              <a:rPr lang="fr-FR" sz="2000" b="1" dirty="0" err="1">
                <a:solidFill>
                  <a:srgbClr val="00882B"/>
                </a:solidFill>
              </a:rPr>
              <a:t>number</a:t>
            </a:r>
            <a:r>
              <a:rPr lang="fr-FR" sz="2000" b="1" dirty="0">
                <a:solidFill>
                  <a:srgbClr val="00882B"/>
                </a:solidFill>
              </a:rPr>
              <a:t> and </a:t>
            </a:r>
            <a:r>
              <a:rPr lang="fr-FR" sz="2000" b="1" dirty="0" err="1">
                <a:solidFill>
                  <a:srgbClr val="00882B"/>
                </a:solidFill>
              </a:rPr>
              <a:t>names</a:t>
            </a:r>
            <a:r>
              <a:rPr lang="fr-FR" sz="2000" b="1" dirty="0">
                <a:solidFill>
                  <a:srgbClr val="00882B"/>
                </a:solidFill>
              </a:rPr>
              <a:t>) </a:t>
            </a:r>
            <a:r>
              <a:rPr lang="fr-FR" sz="2000" b="1" dirty="0" err="1">
                <a:solidFill>
                  <a:srgbClr val="00882B"/>
                </a:solidFill>
              </a:rPr>
              <a:t>from</a:t>
            </a:r>
            <a:r>
              <a:rPr lang="fr-FR" sz="2000" b="1" dirty="0">
                <a:solidFill>
                  <a:srgbClr val="00882B"/>
                </a:solidFill>
              </a:rPr>
              <a:t> Nice </a:t>
            </a:r>
            <a:r>
              <a:rPr lang="fr-FR" sz="2000" b="1" dirty="0" err="1">
                <a:solidFill>
                  <a:srgbClr val="00882B"/>
                </a:solidFill>
              </a:rPr>
              <a:t>who</a:t>
            </a:r>
            <a:r>
              <a:rPr lang="fr-FR" sz="2000" b="1" dirty="0">
                <a:solidFill>
                  <a:srgbClr val="00882B"/>
                </a:solidFill>
              </a:rPr>
              <a:t> are in </a:t>
            </a:r>
            <a:r>
              <a:rPr lang="fr-FR" sz="2000" b="1" dirty="0" err="1">
                <a:solidFill>
                  <a:srgbClr val="00882B"/>
                </a:solidFill>
              </a:rPr>
              <a:t>duty</a:t>
            </a:r>
            <a:r>
              <a:rPr lang="fr-FR" sz="2000" b="1" dirty="0">
                <a:solidFill>
                  <a:srgbClr val="00882B"/>
                </a:solidFill>
              </a:rPr>
              <a:t> (</a:t>
            </a:r>
            <a:r>
              <a:rPr lang="fr-FR" sz="2000" b="1" dirty="0" err="1">
                <a:solidFill>
                  <a:srgbClr val="00882B"/>
                </a:solidFill>
              </a:rPr>
              <a:t>flights</a:t>
            </a:r>
            <a:r>
              <a:rPr lang="fr-FR" sz="2000" b="1" dirty="0">
                <a:solidFill>
                  <a:srgbClr val="00882B"/>
                </a:solidFill>
              </a:rPr>
              <a:t>) </a:t>
            </a:r>
            <a:r>
              <a:rPr lang="fr-FR" sz="2000" b="1" dirty="0" err="1">
                <a:solidFill>
                  <a:srgbClr val="00882B"/>
                </a:solidFill>
              </a:rPr>
              <a:t>from</a:t>
            </a:r>
            <a:r>
              <a:rPr lang="fr-FR" sz="2000" b="1" dirty="0">
                <a:solidFill>
                  <a:srgbClr val="00882B"/>
                </a:solidFill>
              </a:rPr>
              <a:t> Nice ?</a:t>
            </a:r>
          </a:p>
          <a:p>
            <a:pPr marL="0" indent="0" defTabSz="318242">
              <a:spcBef>
                <a:spcPts val="0"/>
              </a:spcBef>
              <a:buSzTx/>
              <a:buNone/>
              <a:defRPr sz="1800"/>
            </a:pPr>
            <a:endParaRPr sz="2000" b="1" dirty="0">
              <a:latin typeface="Calibri"/>
              <a:ea typeface="Calibri"/>
              <a:cs typeface="Calibri"/>
              <a:sym typeface="Calibri"/>
            </a:endParaRPr>
          </a:p>
          <a:p>
            <a:pPr marL="0" indent="0" defTabSz="318242">
              <a:spcBef>
                <a:spcPts val="0"/>
              </a:spcBef>
              <a:buSzTx/>
              <a:buNone/>
              <a:defRPr sz="1800"/>
            </a:pPr>
            <a:r>
              <a:rPr sz="2000" b="1" dirty="0">
                <a:latin typeface="Calibri"/>
                <a:ea typeface="Calibri"/>
                <a:cs typeface="Calibri"/>
                <a:sym typeface="Calibri"/>
              </a:rPr>
              <a:t>SELECT REFPIL </a:t>
            </a:r>
            <a:r>
              <a:rPr lang="fr-FR" sz="2000" b="1" dirty="0">
                <a:solidFill>
                  <a:srgbClr val="FF0000"/>
                </a:solidFill>
                <a:latin typeface="Calibri"/>
                <a:ea typeface="Calibri"/>
                <a:cs typeface="Calibri"/>
                <a:sym typeface="Wingdings" panose="05000000000000000000" pitchFamily="2" charset="2"/>
              </a:rPr>
              <a:t></a:t>
            </a:r>
            <a:r>
              <a:rPr sz="2000" b="1" dirty="0">
                <a:latin typeface="Calibri"/>
                <a:ea typeface="Calibri"/>
                <a:cs typeface="Calibri"/>
                <a:sym typeface="Calibri"/>
              </a:rPr>
              <a:t> PL#,PLN</a:t>
            </a:r>
            <a:r>
              <a:rPr lang="fr-FR" sz="2000" b="1" dirty="0">
                <a:latin typeface="Calibri"/>
                <a:ea typeface="Calibri"/>
                <a:cs typeface="Calibri"/>
                <a:sym typeface="Calibri"/>
              </a:rPr>
              <a:t>A</a:t>
            </a:r>
            <a:r>
              <a:rPr sz="2000" b="1" dirty="0">
                <a:latin typeface="Calibri"/>
                <a:ea typeface="Calibri"/>
                <a:cs typeface="Calibri"/>
                <a:sym typeface="Calibri"/>
              </a:rPr>
              <a:t>M</a:t>
            </a:r>
            <a:r>
              <a:rPr lang="fr-FR" sz="2000" b="1" dirty="0">
                <a:latin typeface="Calibri"/>
                <a:ea typeface="Calibri"/>
                <a:cs typeface="Calibri"/>
                <a:sym typeface="Calibri"/>
              </a:rPr>
              <a:t>E</a:t>
            </a:r>
            <a:endParaRPr sz="2000" b="1" dirty="0">
              <a:latin typeface="Calibri"/>
              <a:ea typeface="Calibri"/>
              <a:cs typeface="Calibri"/>
              <a:sym typeface="Calibri"/>
            </a:endParaRPr>
          </a:p>
          <a:p>
            <a:pPr marL="0" indent="0" defTabSz="318242">
              <a:spcBef>
                <a:spcPts val="0"/>
              </a:spcBef>
              <a:buSzTx/>
              <a:buNone/>
              <a:defRPr sz="1800"/>
            </a:pPr>
            <a:r>
              <a:rPr sz="2000" b="1" dirty="0">
                <a:latin typeface="Calibri"/>
                <a:ea typeface="Calibri"/>
                <a:cs typeface="Calibri"/>
                <a:sym typeface="Calibri"/>
              </a:rPr>
              <a:t>FROM </a:t>
            </a:r>
            <a:r>
              <a:rPr lang="fr-FR" sz="2000" b="1" dirty="0">
                <a:ea typeface="Calibri"/>
                <a:cs typeface="Calibri"/>
                <a:sym typeface="Calibri"/>
              </a:rPr>
              <a:t>flight </a:t>
            </a:r>
          </a:p>
          <a:p>
            <a:pPr marL="0" indent="0" defTabSz="318242">
              <a:spcBef>
                <a:spcPts val="0"/>
              </a:spcBef>
              <a:buSzTx/>
              <a:buNone/>
              <a:defRPr sz="1800"/>
            </a:pPr>
            <a:r>
              <a:rPr sz="2000" b="1" dirty="0">
                <a:latin typeface="Calibri"/>
                <a:ea typeface="Calibri"/>
                <a:cs typeface="Calibri"/>
                <a:sym typeface="Calibri"/>
              </a:rPr>
              <a:t>WHERE </a:t>
            </a:r>
            <a:r>
              <a:rPr lang="fr-FR" sz="2000" b="1" dirty="0">
                <a:latin typeface="Calibri"/>
                <a:ea typeface="Calibri"/>
                <a:cs typeface="Calibri"/>
                <a:sym typeface="Calibri"/>
              </a:rPr>
              <a:t>DC</a:t>
            </a:r>
            <a:r>
              <a:rPr sz="2000" b="1" dirty="0">
                <a:latin typeface="Calibri"/>
                <a:ea typeface="Calibri"/>
                <a:cs typeface="Calibri"/>
                <a:sym typeface="Calibri"/>
              </a:rPr>
              <a:t>= </a:t>
            </a:r>
            <a:r>
              <a:rPr lang="fr-FR" sz="2000" b="1" dirty="0">
                <a:latin typeface="Calibri"/>
                <a:ea typeface="Calibri"/>
                <a:cs typeface="Calibri"/>
                <a:sym typeface="Calibri"/>
              </a:rPr>
              <a:t>'</a:t>
            </a:r>
            <a:r>
              <a:rPr sz="2000" b="1" dirty="0">
                <a:latin typeface="Calibri"/>
                <a:ea typeface="Calibri"/>
                <a:cs typeface="Calibri"/>
                <a:sym typeface="Calibri"/>
              </a:rPr>
              <a:t>Nice</a:t>
            </a:r>
            <a:r>
              <a:rPr lang="fr-FR" sz="2000" b="1" dirty="0">
                <a:latin typeface="Calibri"/>
                <a:ea typeface="Calibri"/>
                <a:cs typeface="Calibri"/>
                <a:sym typeface="Calibri"/>
              </a:rPr>
              <a:t>'</a:t>
            </a:r>
            <a:r>
              <a:rPr sz="2000" b="1" dirty="0">
                <a:latin typeface="Calibri"/>
                <a:ea typeface="Calibri"/>
                <a:cs typeface="Calibri"/>
                <a:sym typeface="Calibri"/>
              </a:rPr>
              <a:t> and REFPIL </a:t>
            </a:r>
            <a:r>
              <a:rPr lang="fr-FR" sz="2000" b="1" dirty="0">
                <a:solidFill>
                  <a:srgbClr val="FF0000"/>
                </a:solidFill>
                <a:ea typeface="Calibri"/>
                <a:cs typeface="Calibri"/>
                <a:sym typeface="Wingdings" panose="05000000000000000000" pitchFamily="2" charset="2"/>
              </a:rPr>
              <a:t></a:t>
            </a:r>
            <a:r>
              <a:rPr sz="2000" b="1" dirty="0">
                <a:latin typeface="Calibri"/>
                <a:ea typeface="Calibri"/>
                <a:cs typeface="Calibri"/>
                <a:sym typeface="Calibri"/>
              </a:rPr>
              <a:t> ADR =‘Nice’;</a:t>
            </a:r>
          </a:p>
          <a:p>
            <a:pPr marL="0" indent="0" defTabSz="318242">
              <a:spcBef>
                <a:spcPts val="0"/>
              </a:spcBef>
              <a:buSzTx/>
              <a:buNone/>
              <a:defRPr sz="1800"/>
            </a:pPr>
            <a:endParaRPr sz="2000" dirty="0">
              <a:latin typeface="Calibri"/>
              <a:ea typeface="Calibri"/>
              <a:cs typeface="Calibri"/>
              <a:sym typeface="Calibri"/>
            </a:endParaRPr>
          </a:p>
          <a:p>
            <a:pPr marL="0" indent="0" defTabSz="318242">
              <a:spcBef>
                <a:spcPts val="0"/>
              </a:spcBef>
              <a:buSzTx/>
              <a:buNone/>
              <a:defRPr sz="1800"/>
            </a:pPr>
            <a:r>
              <a:rPr sz="2000" i="1" dirty="0">
                <a:latin typeface="Calibri"/>
                <a:ea typeface="Calibri"/>
                <a:cs typeface="Calibri"/>
                <a:sym typeface="Calibri"/>
              </a:rPr>
              <a:t>Note : </a:t>
            </a:r>
            <a:r>
              <a:rPr lang="fr-FR" sz="2000" i="1" dirty="0" err="1">
                <a:latin typeface="Calibri"/>
                <a:ea typeface="Calibri"/>
                <a:cs typeface="Calibri"/>
                <a:sym typeface="Calibri"/>
              </a:rPr>
              <a:t>with</a:t>
            </a:r>
            <a:r>
              <a:rPr lang="fr-FR" sz="2000" i="1" dirty="0">
                <a:latin typeface="Calibri"/>
                <a:ea typeface="Calibri"/>
                <a:cs typeface="Calibri"/>
                <a:sym typeface="Calibri"/>
              </a:rPr>
              <a:t> :</a:t>
            </a:r>
            <a:endParaRPr sz="2000" i="1" dirty="0">
              <a:latin typeface="Calibri"/>
              <a:ea typeface="Calibri"/>
              <a:cs typeface="Calibri"/>
              <a:sym typeface="Calibri"/>
            </a:endParaRPr>
          </a:p>
          <a:p>
            <a:pPr marL="0" indent="0" defTabSz="318242">
              <a:spcBef>
                <a:spcPts val="0"/>
              </a:spcBef>
              <a:buSzTx/>
              <a:buNone/>
              <a:defRPr sz="1800"/>
            </a:pPr>
            <a:r>
              <a:rPr sz="2000" i="1" dirty="0">
                <a:latin typeface="Calibri"/>
                <a:ea typeface="Calibri"/>
                <a:cs typeface="Calibri"/>
                <a:sym typeface="Calibri"/>
              </a:rPr>
              <a:t>-  REFPIL </a:t>
            </a:r>
            <a:r>
              <a:rPr sz="2000" i="1" dirty="0" err="1">
                <a:latin typeface="Calibri"/>
                <a:ea typeface="Calibri"/>
                <a:cs typeface="Calibri"/>
                <a:sym typeface="Calibri"/>
              </a:rPr>
              <a:t>attribut</a:t>
            </a:r>
            <a:r>
              <a:rPr lang="fr-FR" sz="2000" i="1" dirty="0">
                <a:latin typeface="Calibri"/>
                <a:ea typeface="Calibri"/>
                <a:cs typeface="Calibri"/>
                <a:sym typeface="Calibri"/>
              </a:rPr>
              <a:t>e</a:t>
            </a:r>
            <a:r>
              <a:rPr sz="2000" i="1" dirty="0">
                <a:latin typeface="Calibri"/>
                <a:ea typeface="Calibri"/>
                <a:cs typeface="Calibri"/>
                <a:sym typeface="Calibri"/>
              </a:rPr>
              <a:t> </a:t>
            </a:r>
            <a:r>
              <a:rPr lang="fr-FR" sz="2000" i="1" dirty="0">
                <a:latin typeface="Calibri"/>
                <a:ea typeface="Calibri"/>
                <a:cs typeface="Calibri"/>
                <a:sym typeface="Calibri"/>
              </a:rPr>
              <a:t>of </a:t>
            </a:r>
            <a:r>
              <a:rPr sz="2000" i="1" dirty="0">
                <a:latin typeface="Calibri"/>
                <a:ea typeface="Calibri"/>
                <a:cs typeface="Calibri"/>
                <a:sym typeface="Calibri"/>
              </a:rPr>
              <a:t>REF </a:t>
            </a:r>
            <a:r>
              <a:rPr lang="fr-FR" sz="2000" i="1" dirty="0">
                <a:latin typeface="Calibri"/>
                <a:ea typeface="Calibri"/>
                <a:cs typeface="Calibri"/>
                <a:sym typeface="Calibri"/>
              </a:rPr>
              <a:t>type </a:t>
            </a:r>
            <a:r>
              <a:rPr lang="fr-FR" sz="2000" i="1" dirty="0" err="1">
                <a:latin typeface="Calibri"/>
                <a:ea typeface="Calibri"/>
                <a:cs typeface="Calibri"/>
                <a:sym typeface="Calibri"/>
              </a:rPr>
              <a:t>encompassing</a:t>
            </a:r>
            <a:r>
              <a:rPr lang="fr-FR" sz="2000" i="1" dirty="0">
                <a:latin typeface="Calibri"/>
                <a:ea typeface="Calibri"/>
                <a:cs typeface="Calibri"/>
                <a:sym typeface="Calibri"/>
              </a:rPr>
              <a:t> </a:t>
            </a:r>
            <a:r>
              <a:rPr sz="2000" i="1" dirty="0">
                <a:latin typeface="Calibri"/>
                <a:ea typeface="Calibri"/>
                <a:cs typeface="Calibri"/>
                <a:sym typeface="Calibri"/>
              </a:rPr>
              <a:t>ROWID (OID) </a:t>
            </a:r>
            <a:r>
              <a:rPr lang="fr-FR" sz="2000" i="1" dirty="0" err="1">
                <a:latin typeface="Calibri"/>
                <a:ea typeface="Calibri"/>
                <a:cs typeface="Calibri"/>
                <a:sym typeface="Calibri"/>
              </a:rPr>
              <a:t>from</a:t>
            </a:r>
            <a:r>
              <a:rPr lang="fr-FR" sz="2000" i="1" dirty="0">
                <a:latin typeface="Calibri"/>
                <a:ea typeface="Calibri"/>
                <a:cs typeface="Calibri"/>
                <a:sym typeface="Calibri"/>
              </a:rPr>
              <a:t> Pilot (</a:t>
            </a:r>
            <a:r>
              <a:rPr lang="fr-FR" sz="2000" i="1" dirty="0" err="1">
                <a:latin typeface="Calibri"/>
                <a:ea typeface="Calibri"/>
                <a:cs typeface="Calibri"/>
                <a:sym typeface="Calibri"/>
              </a:rPr>
              <a:t>Rowid</a:t>
            </a:r>
            <a:r>
              <a:rPr lang="fr-FR" sz="2000" i="1" dirty="0">
                <a:latin typeface="Calibri"/>
                <a:ea typeface="Calibri"/>
                <a:cs typeface="Calibri"/>
                <a:sym typeface="Calibri"/>
              </a:rPr>
              <a:t> </a:t>
            </a:r>
            <a:r>
              <a:rPr lang="fr-FR" sz="2000" i="1" dirty="0" err="1">
                <a:latin typeface="Calibri"/>
                <a:ea typeface="Calibri"/>
                <a:cs typeface="Calibri"/>
                <a:sym typeface="Calibri"/>
              </a:rPr>
              <a:t>is</a:t>
            </a:r>
            <a:r>
              <a:rPr lang="fr-FR" sz="2000" i="1" dirty="0">
                <a:latin typeface="Calibri"/>
                <a:ea typeface="Calibri"/>
                <a:cs typeface="Calibri"/>
                <a:sym typeface="Calibri"/>
              </a:rPr>
              <a:t> a tuple pointer not a value)</a:t>
            </a:r>
          </a:p>
          <a:p>
            <a:pPr marL="0" indent="0" defTabSz="318242">
              <a:spcBef>
                <a:spcPts val="0"/>
              </a:spcBef>
              <a:buSzTx/>
              <a:buNone/>
              <a:defRPr sz="1800"/>
            </a:pPr>
            <a:r>
              <a:rPr lang="fr-FR" sz="2000" i="1" dirty="0">
                <a:latin typeface="Calibri"/>
                <a:ea typeface="Calibri"/>
                <a:cs typeface="Calibri"/>
                <a:sym typeface="Calibri"/>
              </a:rPr>
              <a:t>- </a:t>
            </a:r>
            <a:r>
              <a:rPr sz="2000" i="1" dirty="0">
                <a:latin typeface="Calibri"/>
                <a:ea typeface="Calibri"/>
                <a:cs typeface="Calibri"/>
                <a:sym typeface="Calibri"/>
              </a:rPr>
              <a:t>« </a:t>
            </a:r>
            <a:r>
              <a:rPr lang="fr-FR" sz="2000" b="1" dirty="0">
                <a:solidFill>
                  <a:srgbClr val="FF0000"/>
                </a:solidFill>
                <a:ea typeface="Calibri"/>
                <a:cs typeface="Calibri"/>
                <a:sym typeface="Wingdings" panose="05000000000000000000" pitchFamily="2" charset="2"/>
              </a:rPr>
              <a:t>  </a:t>
            </a:r>
            <a:r>
              <a:rPr sz="2000" i="1" dirty="0">
                <a:latin typeface="Calibri"/>
                <a:ea typeface="Calibri"/>
                <a:cs typeface="Calibri"/>
                <a:sym typeface="Calibri"/>
              </a:rPr>
              <a:t> » :  </a:t>
            </a:r>
            <a:r>
              <a:rPr lang="fr-FR" sz="2000" i="1" dirty="0" err="1">
                <a:latin typeface="Calibri"/>
                <a:ea typeface="Calibri"/>
                <a:cs typeface="Calibri"/>
                <a:sym typeface="Calibri"/>
              </a:rPr>
              <a:t>Dereferencing</a:t>
            </a:r>
            <a:r>
              <a:rPr lang="fr-FR" sz="2000" i="1" dirty="0">
                <a:latin typeface="Calibri"/>
                <a:ea typeface="Calibri"/>
                <a:cs typeface="Calibri"/>
                <a:sym typeface="Calibri"/>
              </a:rPr>
              <a:t> </a:t>
            </a:r>
            <a:r>
              <a:rPr lang="fr-FR" sz="2000" i="1" dirty="0" err="1">
                <a:latin typeface="Calibri"/>
                <a:ea typeface="Calibri"/>
                <a:cs typeface="Calibri"/>
                <a:sym typeface="Calibri"/>
              </a:rPr>
              <a:t>operator</a:t>
            </a:r>
            <a:endParaRPr sz="2000" i="1" dirty="0">
              <a:latin typeface="Calibri"/>
              <a:ea typeface="Calibri"/>
              <a:cs typeface="Calibri"/>
              <a:sym typeface="Calibri"/>
            </a:endParaRPr>
          </a:p>
        </p:txBody>
      </p:sp>
    </p:spTree>
    <p:extLst>
      <p:ext uri="{BB962C8B-B14F-4D97-AF65-F5344CB8AC3E}">
        <p14:creationId xmlns:p14="http://schemas.microsoft.com/office/powerpoint/2010/main" val="20817090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Shape 669"/>
          <p:cNvSpPr>
            <a:spLocks noGrp="1"/>
          </p:cNvSpPr>
          <p:nvPr>
            <p:ph type="title"/>
          </p:nvPr>
        </p:nvSpPr>
        <p:spPr>
          <a:xfrm>
            <a:off x="3169295" y="1091654"/>
            <a:ext cx="5853413" cy="1138537"/>
          </a:xfrm>
          <a:prstGeom prst="rect">
            <a:avLst/>
          </a:prstGeom>
        </p:spPr>
        <p:txBody>
          <a:bodyPr/>
          <a:lstStyle>
            <a:lvl1pPr defTabSz="438150">
              <a:defRPr sz="5800">
                <a:solidFill>
                  <a:srgbClr val="00882B"/>
                </a:solidFill>
              </a:defRPr>
            </a:lvl1pPr>
          </a:lstStyle>
          <a:p>
            <a:pPr lvl="0">
              <a:defRPr sz="1800">
                <a:solidFill>
                  <a:srgbClr val="000000"/>
                </a:solidFill>
              </a:defRPr>
            </a:pPr>
            <a:r>
              <a:rPr sz="4100" dirty="0"/>
              <a:t>OQL (ODMG) -Ex</a:t>
            </a:r>
            <a:r>
              <a:rPr lang="fr-FR" sz="4100" dirty="0"/>
              <a:t>a</a:t>
            </a:r>
            <a:r>
              <a:rPr sz="4100" dirty="0" err="1"/>
              <a:t>mple</a:t>
            </a:r>
            <a:r>
              <a:rPr sz="4100" dirty="0"/>
              <a:t>-</a:t>
            </a:r>
          </a:p>
        </p:txBody>
      </p:sp>
      <p:sp>
        <p:nvSpPr>
          <p:cNvPr id="670" name="Shape 670"/>
          <p:cNvSpPr>
            <a:spLocks noGrp="1"/>
          </p:cNvSpPr>
          <p:nvPr>
            <p:ph type="body" idx="1"/>
          </p:nvPr>
        </p:nvSpPr>
        <p:spPr>
          <a:xfrm>
            <a:off x="1071154" y="2661264"/>
            <a:ext cx="9575073" cy="3315149"/>
          </a:xfrm>
          <a:prstGeom prst="rect">
            <a:avLst/>
          </a:prstGeom>
        </p:spPr>
        <p:txBody>
          <a:bodyPr/>
          <a:lstStyle/>
          <a:p>
            <a:pPr marL="0" indent="0" defTabSz="381998">
              <a:spcBef>
                <a:spcPts val="2742"/>
              </a:spcBef>
              <a:buSzTx/>
              <a:buNone/>
              <a:defRPr sz="1800"/>
            </a:pPr>
            <a:r>
              <a:rPr lang="fr-FR" sz="2000" b="1" dirty="0" err="1">
                <a:solidFill>
                  <a:srgbClr val="00882B"/>
                </a:solidFill>
              </a:rPr>
              <a:t>What</a:t>
            </a:r>
            <a:r>
              <a:rPr lang="fr-FR" sz="2000" b="1" dirty="0">
                <a:solidFill>
                  <a:srgbClr val="00882B"/>
                </a:solidFill>
              </a:rPr>
              <a:t> are the pilots (</a:t>
            </a:r>
            <a:r>
              <a:rPr lang="fr-FR" sz="2000" b="1" dirty="0" err="1">
                <a:solidFill>
                  <a:srgbClr val="00882B"/>
                </a:solidFill>
              </a:rPr>
              <a:t>number</a:t>
            </a:r>
            <a:r>
              <a:rPr lang="fr-FR" sz="2000" b="1" dirty="0">
                <a:solidFill>
                  <a:srgbClr val="00882B"/>
                </a:solidFill>
              </a:rPr>
              <a:t> and </a:t>
            </a:r>
            <a:r>
              <a:rPr lang="fr-FR" sz="2000" b="1" dirty="0" err="1">
                <a:solidFill>
                  <a:srgbClr val="00882B"/>
                </a:solidFill>
              </a:rPr>
              <a:t>names</a:t>
            </a:r>
            <a:r>
              <a:rPr lang="fr-FR" sz="2000" b="1" dirty="0">
                <a:solidFill>
                  <a:srgbClr val="00882B"/>
                </a:solidFill>
              </a:rPr>
              <a:t>) </a:t>
            </a:r>
            <a:r>
              <a:rPr lang="fr-FR" sz="2000" b="1" dirty="0" err="1">
                <a:solidFill>
                  <a:srgbClr val="00882B"/>
                </a:solidFill>
              </a:rPr>
              <a:t>from</a:t>
            </a:r>
            <a:r>
              <a:rPr lang="fr-FR" sz="2000" b="1" dirty="0">
                <a:solidFill>
                  <a:srgbClr val="00882B"/>
                </a:solidFill>
              </a:rPr>
              <a:t> Nice </a:t>
            </a:r>
            <a:r>
              <a:rPr lang="fr-FR" sz="2000" b="1" dirty="0" err="1">
                <a:solidFill>
                  <a:srgbClr val="00882B"/>
                </a:solidFill>
              </a:rPr>
              <a:t>who</a:t>
            </a:r>
            <a:r>
              <a:rPr lang="fr-FR" sz="2000" b="1" dirty="0">
                <a:solidFill>
                  <a:srgbClr val="00882B"/>
                </a:solidFill>
              </a:rPr>
              <a:t> are in </a:t>
            </a:r>
            <a:r>
              <a:rPr lang="fr-FR" sz="2000" b="1" dirty="0" err="1">
                <a:solidFill>
                  <a:srgbClr val="00882B"/>
                </a:solidFill>
              </a:rPr>
              <a:t>duty</a:t>
            </a:r>
            <a:r>
              <a:rPr lang="fr-FR" sz="2000" b="1" dirty="0">
                <a:solidFill>
                  <a:srgbClr val="00882B"/>
                </a:solidFill>
              </a:rPr>
              <a:t> (</a:t>
            </a:r>
            <a:r>
              <a:rPr lang="fr-FR" sz="2000" b="1" dirty="0" err="1">
                <a:solidFill>
                  <a:srgbClr val="00882B"/>
                </a:solidFill>
              </a:rPr>
              <a:t>flights</a:t>
            </a:r>
            <a:r>
              <a:rPr lang="fr-FR" sz="2000" b="1" dirty="0">
                <a:solidFill>
                  <a:srgbClr val="00882B"/>
                </a:solidFill>
              </a:rPr>
              <a:t>) </a:t>
            </a:r>
            <a:r>
              <a:rPr lang="fr-FR" sz="2000" b="1" dirty="0" err="1">
                <a:solidFill>
                  <a:srgbClr val="00882B"/>
                </a:solidFill>
              </a:rPr>
              <a:t>from</a:t>
            </a:r>
            <a:r>
              <a:rPr lang="fr-FR" sz="2000" b="1" dirty="0">
                <a:solidFill>
                  <a:srgbClr val="00882B"/>
                </a:solidFill>
              </a:rPr>
              <a:t> Nice ?</a:t>
            </a:r>
          </a:p>
          <a:p>
            <a:pPr marL="0" indent="0" defTabSz="308598">
              <a:spcBef>
                <a:spcPts val="0"/>
              </a:spcBef>
              <a:buSzTx/>
              <a:buNone/>
              <a:defRPr sz="1800"/>
            </a:pPr>
            <a:endParaRPr sz="1700" dirty="0">
              <a:latin typeface="Calibri"/>
              <a:ea typeface="Calibri"/>
              <a:cs typeface="Calibri"/>
              <a:sym typeface="Calibri"/>
            </a:endParaRPr>
          </a:p>
          <a:p>
            <a:pPr marL="0" indent="0" defTabSz="308598">
              <a:spcBef>
                <a:spcPts val="0"/>
              </a:spcBef>
              <a:buSzTx/>
              <a:buNone/>
              <a:defRPr sz="1800"/>
            </a:pPr>
            <a:r>
              <a:rPr sz="1700" b="1" dirty="0">
                <a:latin typeface="Calibri"/>
                <a:ea typeface="Calibri"/>
                <a:cs typeface="Calibri"/>
                <a:sym typeface="Calibri"/>
              </a:rPr>
              <a:t>SELECT </a:t>
            </a:r>
            <a:r>
              <a:rPr sz="1700" b="1" dirty="0" err="1">
                <a:latin typeface="Calibri"/>
                <a:ea typeface="Calibri"/>
                <a:cs typeface="Calibri"/>
                <a:sym typeface="Calibri"/>
              </a:rPr>
              <a:t>p.Pl</a:t>
            </a:r>
            <a:r>
              <a:rPr sz="1700" b="1" dirty="0">
                <a:latin typeface="Calibri"/>
                <a:ea typeface="Calibri"/>
                <a:cs typeface="Calibri"/>
                <a:sym typeface="Calibri"/>
              </a:rPr>
              <a:t>#, </a:t>
            </a:r>
            <a:r>
              <a:rPr sz="1700" b="1" dirty="0" err="1">
                <a:latin typeface="Calibri"/>
                <a:ea typeface="Calibri"/>
                <a:cs typeface="Calibri"/>
                <a:sym typeface="Calibri"/>
              </a:rPr>
              <a:t>p.PLN</a:t>
            </a:r>
            <a:r>
              <a:rPr lang="fr-FR" sz="1700" b="1" dirty="0">
                <a:latin typeface="Calibri"/>
                <a:ea typeface="Calibri"/>
                <a:cs typeface="Calibri"/>
                <a:sym typeface="Calibri"/>
              </a:rPr>
              <a:t>AME</a:t>
            </a:r>
            <a:endParaRPr sz="1700" b="1" dirty="0">
              <a:latin typeface="Calibri"/>
              <a:ea typeface="Calibri"/>
              <a:cs typeface="Calibri"/>
              <a:sym typeface="Calibri"/>
            </a:endParaRPr>
          </a:p>
          <a:p>
            <a:pPr marL="0" indent="0" defTabSz="308598">
              <a:spcBef>
                <a:spcPts val="0"/>
              </a:spcBef>
              <a:buSzTx/>
              <a:buNone/>
              <a:defRPr sz="1800"/>
            </a:pPr>
            <a:r>
              <a:rPr sz="1700" b="1" dirty="0">
                <a:latin typeface="Calibri"/>
                <a:ea typeface="Calibri"/>
                <a:cs typeface="Calibri"/>
                <a:sym typeface="Calibri"/>
              </a:rPr>
              <a:t>FROM </a:t>
            </a:r>
          </a:p>
          <a:p>
            <a:pPr marL="0" indent="0" defTabSz="308598">
              <a:spcBef>
                <a:spcPts val="0"/>
              </a:spcBef>
              <a:buSzTx/>
              <a:buNone/>
              <a:defRPr sz="1800"/>
            </a:pPr>
            <a:r>
              <a:rPr sz="1700" b="1" dirty="0">
                <a:latin typeface="Calibri"/>
                <a:ea typeface="Calibri"/>
                <a:cs typeface="Calibri"/>
                <a:sym typeface="Calibri"/>
              </a:rPr>
              <a:t>	p in pilot</a:t>
            </a:r>
          </a:p>
          <a:p>
            <a:pPr marL="0" indent="0" defTabSz="308598">
              <a:spcBef>
                <a:spcPts val="0"/>
              </a:spcBef>
              <a:buSzTx/>
              <a:buNone/>
              <a:defRPr sz="1800"/>
            </a:pPr>
            <a:r>
              <a:rPr sz="1700" b="1" dirty="0">
                <a:latin typeface="Calibri"/>
                <a:ea typeface="Calibri"/>
                <a:cs typeface="Calibri"/>
                <a:sym typeface="Calibri"/>
              </a:rPr>
              <a:t>	</a:t>
            </a:r>
            <a:r>
              <a:rPr lang="fr-FR" sz="1700" b="1" dirty="0">
                <a:latin typeface="Calibri"/>
                <a:ea typeface="Calibri"/>
                <a:cs typeface="Calibri"/>
                <a:sym typeface="Calibri"/>
              </a:rPr>
              <a:t>f</a:t>
            </a:r>
            <a:r>
              <a:rPr sz="1700" b="1" dirty="0">
                <a:latin typeface="Calibri"/>
                <a:ea typeface="Calibri"/>
                <a:cs typeface="Calibri"/>
                <a:sym typeface="Calibri"/>
              </a:rPr>
              <a:t> in p.</a:t>
            </a:r>
            <a:r>
              <a:rPr lang="fr-FR" sz="1700" b="1" dirty="0" err="1">
                <a:latin typeface="Calibri"/>
                <a:ea typeface="Calibri"/>
                <a:cs typeface="Calibri"/>
                <a:sym typeface="Calibri"/>
              </a:rPr>
              <a:t>insureflight</a:t>
            </a:r>
            <a:endParaRPr sz="1700" b="1" dirty="0">
              <a:latin typeface="Calibri"/>
              <a:ea typeface="Calibri"/>
              <a:cs typeface="Calibri"/>
              <a:sym typeface="Calibri"/>
            </a:endParaRPr>
          </a:p>
          <a:p>
            <a:pPr marL="0" indent="0" defTabSz="308598">
              <a:spcBef>
                <a:spcPts val="0"/>
              </a:spcBef>
              <a:buSzTx/>
              <a:buNone/>
              <a:defRPr sz="1800"/>
            </a:pPr>
            <a:r>
              <a:rPr sz="1700" b="1" dirty="0">
                <a:latin typeface="Calibri"/>
                <a:ea typeface="Calibri"/>
                <a:cs typeface="Calibri"/>
                <a:sym typeface="Calibri"/>
              </a:rPr>
              <a:t>WHERE </a:t>
            </a:r>
          </a:p>
          <a:p>
            <a:pPr marL="0" indent="0" defTabSz="308598">
              <a:spcBef>
                <a:spcPts val="0"/>
              </a:spcBef>
              <a:buSzTx/>
              <a:buNone/>
              <a:defRPr sz="1800"/>
            </a:pPr>
            <a:r>
              <a:rPr sz="1700" b="1" dirty="0">
                <a:latin typeface="Calibri"/>
                <a:ea typeface="Calibri"/>
                <a:cs typeface="Calibri"/>
                <a:sym typeface="Calibri"/>
              </a:rPr>
              <a:t>	</a:t>
            </a:r>
            <a:r>
              <a:rPr sz="1700" b="1" dirty="0" err="1">
                <a:latin typeface="Calibri"/>
                <a:ea typeface="Calibri"/>
                <a:cs typeface="Calibri"/>
                <a:sym typeface="Calibri"/>
              </a:rPr>
              <a:t>p.adr</a:t>
            </a:r>
            <a:r>
              <a:rPr sz="1700" b="1" dirty="0">
                <a:latin typeface="Calibri"/>
                <a:ea typeface="Calibri"/>
                <a:cs typeface="Calibri"/>
                <a:sym typeface="Calibri"/>
              </a:rPr>
              <a:t>= ‘Nice ’ and </a:t>
            </a:r>
            <a:r>
              <a:rPr lang="fr-FR" sz="1700" b="1" dirty="0" err="1">
                <a:latin typeface="Calibri"/>
                <a:ea typeface="Calibri"/>
                <a:cs typeface="Calibri"/>
                <a:sym typeface="Calibri"/>
              </a:rPr>
              <a:t>f.dc</a:t>
            </a:r>
            <a:r>
              <a:rPr sz="1700" b="1" dirty="0">
                <a:latin typeface="Calibri"/>
                <a:ea typeface="Calibri"/>
                <a:cs typeface="Calibri"/>
                <a:sym typeface="Calibri"/>
              </a:rPr>
              <a:t>=‘Nice’;</a:t>
            </a:r>
          </a:p>
          <a:p>
            <a:pPr marL="0" indent="0" defTabSz="308598">
              <a:spcBef>
                <a:spcPts val="0"/>
              </a:spcBef>
              <a:buSzTx/>
              <a:buNone/>
              <a:defRPr sz="1800"/>
            </a:pPr>
            <a:endParaRPr sz="1700" dirty="0">
              <a:latin typeface="Calibri"/>
              <a:ea typeface="Calibri"/>
              <a:cs typeface="Calibri"/>
              <a:sym typeface="Calibri"/>
            </a:endParaRPr>
          </a:p>
          <a:p>
            <a:pPr marL="0" indent="0" defTabSz="308598">
              <a:spcBef>
                <a:spcPts val="0"/>
              </a:spcBef>
              <a:buSzTx/>
              <a:buNone/>
              <a:defRPr sz="1800"/>
            </a:pPr>
            <a:r>
              <a:rPr sz="1700" i="1" dirty="0">
                <a:latin typeface="Calibri"/>
                <a:ea typeface="Calibri"/>
                <a:cs typeface="Calibri"/>
                <a:sym typeface="Calibri"/>
              </a:rPr>
              <a:t>Note : </a:t>
            </a:r>
            <a:r>
              <a:rPr lang="fr-FR" sz="1700" i="1" dirty="0" err="1">
                <a:latin typeface="Calibri"/>
                <a:ea typeface="Calibri"/>
                <a:cs typeface="Calibri"/>
                <a:sym typeface="Calibri"/>
              </a:rPr>
              <a:t>With</a:t>
            </a:r>
            <a:r>
              <a:rPr sz="1700" i="1" dirty="0">
                <a:latin typeface="Calibri"/>
                <a:ea typeface="Calibri"/>
                <a:cs typeface="Calibri"/>
                <a:sym typeface="Calibri"/>
              </a:rPr>
              <a:t> « </a:t>
            </a:r>
            <a:r>
              <a:rPr lang="fr-FR" sz="1700" i="1" dirty="0" err="1">
                <a:latin typeface="Calibri"/>
                <a:ea typeface="Calibri"/>
                <a:cs typeface="Calibri"/>
                <a:sym typeface="Calibri"/>
              </a:rPr>
              <a:t>insureflight</a:t>
            </a:r>
            <a:r>
              <a:rPr sz="1700" i="1" dirty="0">
                <a:latin typeface="Calibri"/>
                <a:ea typeface="Calibri"/>
                <a:cs typeface="Calibri"/>
                <a:sym typeface="Calibri"/>
              </a:rPr>
              <a:t>», </a:t>
            </a:r>
            <a:r>
              <a:rPr lang="fr-FR" sz="1700" i="1" dirty="0" err="1">
                <a:latin typeface="Calibri"/>
                <a:ea typeface="Calibri"/>
                <a:cs typeface="Calibri"/>
                <a:sym typeface="Calibri"/>
              </a:rPr>
              <a:t>bidirectional</a:t>
            </a:r>
            <a:r>
              <a:rPr lang="fr-FR" sz="1700" i="1" dirty="0">
                <a:latin typeface="Calibri"/>
                <a:ea typeface="Calibri"/>
                <a:cs typeface="Calibri"/>
                <a:sym typeface="Calibri"/>
              </a:rPr>
              <a:t> </a:t>
            </a:r>
            <a:r>
              <a:rPr sz="1700" i="1" dirty="0">
                <a:latin typeface="Calibri"/>
                <a:ea typeface="Calibri"/>
                <a:cs typeface="Calibri"/>
                <a:sym typeface="Calibri"/>
              </a:rPr>
              <a:t>REF </a:t>
            </a:r>
            <a:r>
              <a:rPr lang="fr-FR" sz="1700" i="1" dirty="0">
                <a:latin typeface="Calibri"/>
                <a:ea typeface="Calibri"/>
                <a:cs typeface="Calibri"/>
                <a:sym typeface="Calibri"/>
              </a:rPr>
              <a:t>pointer </a:t>
            </a:r>
            <a:r>
              <a:rPr lang="fr-FR" sz="1700" i="1" dirty="0" err="1">
                <a:latin typeface="Calibri"/>
                <a:ea typeface="Calibri"/>
                <a:cs typeface="Calibri"/>
                <a:sym typeface="Calibri"/>
              </a:rPr>
              <a:t>defined</a:t>
            </a:r>
            <a:r>
              <a:rPr lang="fr-FR" sz="1700" i="1" dirty="0">
                <a:latin typeface="Calibri"/>
                <a:ea typeface="Calibri"/>
                <a:cs typeface="Calibri"/>
                <a:sym typeface="Calibri"/>
              </a:rPr>
              <a:t> in </a:t>
            </a:r>
            <a:r>
              <a:rPr sz="1700" i="1" dirty="0">
                <a:latin typeface="Calibri"/>
                <a:ea typeface="Calibri"/>
                <a:cs typeface="Calibri"/>
                <a:sym typeface="Calibri"/>
              </a:rPr>
              <a:t>ODMG  </a:t>
            </a:r>
            <a:r>
              <a:rPr lang="fr-FR" sz="1700" i="1" dirty="0" err="1">
                <a:latin typeface="Calibri"/>
                <a:ea typeface="Calibri"/>
                <a:cs typeface="Calibri"/>
                <a:sym typeface="Calibri"/>
              </a:rPr>
              <a:t>schema</a:t>
            </a:r>
            <a:r>
              <a:rPr lang="fr-FR" sz="1700" i="1" dirty="0">
                <a:latin typeface="Calibri"/>
                <a:ea typeface="Calibri"/>
                <a:cs typeface="Calibri"/>
                <a:sym typeface="Calibri"/>
              </a:rPr>
              <a:t> </a:t>
            </a:r>
            <a:r>
              <a:rPr lang="fr-FR" sz="1700" i="1" dirty="0" err="1">
                <a:latin typeface="Calibri"/>
                <a:ea typeface="Calibri"/>
                <a:cs typeface="Calibri"/>
                <a:sym typeface="Calibri"/>
              </a:rPr>
              <a:t>from</a:t>
            </a:r>
            <a:r>
              <a:rPr lang="fr-FR" sz="1700" i="1" dirty="0">
                <a:latin typeface="Calibri"/>
                <a:ea typeface="Calibri"/>
                <a:cs typeface="Calibri"/>
                <a:sym typeface="Calibri"/>
              </a:rPr>
              <a:t> PILOT class to FLIGHT class</a:t>
            </a:r>
            <a:endParaRPr sz="1700" i="1" dirty="0">
              <a:latin typeface="Calibri"/>
              <a:ea typeface="Calibri"/>
              <a:cs typeface="Calibri"/>
              <a:sym typeface="Calibri"/>
            </a:endParaRPr>
          </a:p>
        </p:txBody>
      </p:sp>
    </p:spTree>
    <p:extLst>
      <p:ext uri="{BB962C8B-B14F-4D97-AF65-F5344CB8AC3E}">
        <p14:creationId xmlns:p14="http://schemas.microsoft.com/office/powerpoint/2010/main" val="25767788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a:spLocks noGrp="1"/>
          </p:cNvSpPr>
          <p:nvPr>
            <p:ph type="title"/>
          </p:nvPr>
        </p:nvSpPr>
        <p:spPr>
          <a:xfrm>
            <a:off x="3169295" y="1091654"/>
            <a:ext cx="7045859" cy="1138537"/>
          </a:xfrm>
          <a:prstGeom prst="rect">
            <a:avLst/>
          </a:prstGeom>
        </p:spPr>
        <p:txBody>
          <a:bodyPr>
            <a:normAutofit/>
          </a:bodyPr>
          <a:lstStyle>
            <a:lvl1pPr defTabSz="461518">
              <a:defRPr sz="6100">
                <a:solidFill>
                  <a:srgbClr val="164F86"/>
                </a:solidFill>
              </a:defRPr>
            </a:lvl1pPr>
          </a:lstStyle>
          <a:p>
            <a:pPr lvl="0">
              <a:defRPr sz="1800">
                <a:solidFill>
                  <a:srgbClr val="000000"/>
                </a:solidFill>
              </a:defRPr>
            </a:pPr>
            <a:r>
              <a:rPr sz="4300" dirty="0"/>
              <a:t>RDF</a:t>
            </a:r>
            <a:r>
              <a:rPr lang="fr-FR" sz="4300" dirty="0"/>
              <a:t> graph</a:t>
            </a:r>
            <a:r>
              <a:rPr sz="4300" dirty="0"/>
              <a:t> (Ex</a:t>
            </a:r>
            <a:r>
              <a:rPr lang="fr-FR" sz="4300" dirty="0"/>
              <a:t>a</a:t>
            </a:r>
            <a:r>
              <a:rPr sz="4300" dirty="0" err="1"/>
              <a:t>mple</a:t>
            </a:r>
            <a:r>
              <a:rPr sz="4300" dirty="0"/>
              <a:t>)</a:t>
            </a:r>
          </a:p>
        </p:txBody>
      </p:sp>
      <p:grpSp>
        <p:nvGrpSpPr>
          <p:cNvPr id="701" name="Group 701"/>
          <p:cNvGrpSpPr/>
          <p:nvPr/>
        </p:nvGrpSpPr>
        <p:grpSpPr>
          <a:xfrm>
            <a:off x="2449598" y="3292809"/>
            <a:ext cx="1494320" cy="991832"/>
            <a:chOff x="-1" y="-1"/>
            <a:chExt cx="2125253" cy="1410605"/>
          </a:xfrm>
        </p:grpSpPr>
        <p:sp>
          <p:nvSpPr>
            <p:cNvPr id="699" name="Shape 699"/>
            <p:cNvSpPr/>
            <p:nvPr/>
          </p:nvSpPr>
          <p:spPr>
            <a:xfrm>
              <a:off x="-1" y="-1"/>
              <a:ext cx="2125253" cy="1410605"/>
            </a:xfrm>
            <a:prstGeom prst="rect">
              <a:avLst/>
            </a:prstGeom>
            <a:blipFill rotWithShape="1">
              <a:blip r:embed="rId2"/>
              <a:srcRect/>
              <a:tile tx="0" ty="0" sx="100000" sy="100000" flip="none" algn="tl"/>
            </a:blipFill>
            <a:ln w="12700" cap="flat">
              <a:noFill/>
              <a:miter lim="400000"/>
            </a:ln>
            <a:effectLst>
              <a:outerShdw blurRad="25400" dist="12700" dir="5400000" rotWithShape="0">
                <a:srgbClr val="000000">
                  <a:alpha val="50000"/>
                </a:srgbClr>
              </a:outerShdw>
            </a:effectLst>
          </p:spPr>
          <p:txBody>
            <a:bodyPr wrap="square" lIns="0" tIns="0" rIns="0" bIns="0" numCol="1" anchor="ctr">
              <a:noAutofit/>
            </a:bodyPr>
            <a:lstStyle/>
            <a:p>
              <a:pPr lvl="0">
                <a:defRPr sz="1800"/>
              </a:pPr>
              <a:endParaRPr/>
            </a:p>
          </p:txBody>
        </p:sp>
        <p:sp>
          <p:nvSpPr>
            <p:cNvPr id="700" name="Shape 700"/>
            <p:cNvSpPr/>
            <p:nvPr/>
          </p:nvSpPr>
          <p:spPr>
            <a:xfrm>
              <a:off x="-1" y="355120"/>
              <a:ext cx="2125252" cy="70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defRPr sz="3800">
                  <a:solidFill>
                    <a:srgbClr val="FFFFFF"/>
                  </a:solidFill>
                </a:defRPr>
              </a:lvl1pPr>
            </a:lstStyle>
            <a:p>
              <a:pPr lvl="0">
                <a:defRPr sz="1800">
                  <a:solidFill>
                    <a:srgbClr val="000000"/>
                  </a:solidFill>
                </a:defRPr>
              </a:pPr>
              <a:r>
                <a:rPr sz="2700"/>
                <a:t>:Serge</a:t>
              </a:r>
            </a:p>
          </p:txBody>
        </p:sp>
      </p:grpSp>
      <p:grpSp>
        <p:nvGrpSpPr>
          <p:cNvPr id="704" name="Group 704"/>
          <p:cNvGrpSpPr/>
          <p:nvPr/>
        </p:nvGrpSpPr>
        <p:grpSpPr>
          <a:xfrm>
            <a:off x="6979990" y="2334861"/>
            <a:ext cx="1494319" cy="991832"/>
            <a:chOff x="-1" y="-1"/>
            <a:chExt cx="2125253" cy="1410605"/>
          </a:xfrm>
        </p:grpSpPr>
        <p:sp>
          <p:nvSpPr>
            <p:cNvPr id="702" name="Shape 702"/>
            <p:cNvSpPr/>
            <p:nvPr/>
          </p:nvSpPr>
          <p:spPr>
            <a:xfrm>
              <a:off x="-1" y="-1"/>
              <a:ext cx="2125253" cy="1410605"/>
            </a:xfrm>
            <a:prstGeom prst="rect">
              <a:avLst/>
            </a:prstGeom>
            <a:blipFill rotWithShape="1">
              <a:blip r:embed="rId2"/>
              <a:srcRect/>
              <a:tile tx="0" ty="0" sx="100000" sy="100000" flip="none" algn="tl"/>
            </a:blipFill>
            <a:ln w="12700" cap="flat">
              <a:noFill/>
              <a:miter lim="400000"/>
            </a:ln>
            <a:effectLst>
              <a:outerShdw blurRad="25400" dist="12700" dir="5400000" rotWithShape="0">
                <a:srgbClr val="000000">
                  <a:alpha val="50000"/>
                </a:srgbClr>
              </a:outerShdw>
            </a:effectLst>
          </p:spPr>
          <p:txBody>
            <a:bodyPr wrap="square" lIns="0" tIns="0" rIns="0" bIns="0" numCol="1" anchor="ctr">
              <a:noAutofit/>
            </a:bodyPr>
            <a:lstStyle/>
            <a:p>
              <a:pPr lvl="0">
                <a:defRPr sz="1800"/>
              </a:pPr>
              <a:endParaRPr/>
            </a:p>
          </p:txBody>
        </p:sp>
        <p:sp>
          <p:nvSpPr>
            <p:cNvPr id="703" name="Shape 703"/>
            <p:cNvSpPr/>
            <p:nvPr/>
          </p:nvSpPr>
          <p:spPr>
            <a:xfrm>
              <a:off x="-1" y="355120"/>
              <a:ext cx="2125252" cy="70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defRPr sz="3800">
                  <a:solidFill>
                    <a:srgbClr val="FFFFFF"/>
                  </a:solidFill>
                </a:defRPr>
              </a:lvl1pPr>
            </a:lstStyle>
            <a:p>
              <a:pPr lvl="0">
                <a:defRPr sz="1800">
                  <a:solidFill>
                    <a:srgbClr val="000000"/>
                  </a:solidFill>
                </a:defRPr>
              </a:pPr>
              <a:r>
                <a:rPr sz="2700"/>
                <a:t>:AF100</a:t>
              </a:r>
            </a:p>
          </p:txBody>
        </p:sp>
      </p:grpSp>
      <p:grpSp>
        <p:nvGrpSpPr>
          <p:cNvPr id="707" name="Group 707"/>
          <p:cNvGrpSpPr/>
          <p:nvPr/>
        </p:nvGrpSpPr>
        <p:grpSpPr>
          <a:xfrm>
            <a:off x="5348840" y="4642679"/>
            <a:ext cx="1494320" cy="991833"/>
            <a:chOff x="-1" y="-1"/>
            <a:chExt cx="2125254" cy="1410606"/>
          </a:xfrm>
        </p:grpSpPr>
        <p:sp>
          <p:nvSpPr>
            <p:cNvPr id="705" name="Shape 705"/>
            <p:cNvSpPr/>
            <p:nvPr/>
          </p:nvSpPr>
          <p:spPr>
            <a:xfrm>
              <a:off x="-1" y="-1"/>
              <a:ext cx="2125254" cy="1410606"/>
            </a:xfrm>
            <a:prstGeom prst="rect">
              <a:avLst/>
            </a:prstGeom>
            <a:blipFill rotWithShape="1">
              <a:blip r:embed="rId2"/>
              <a:srcRect/>
              <a:tile tx="0" ty="0" sx="100000" sy="100000" flip="none" algn="tl"/>
            </a:blipFill>
            <a:ln w="12700" cap="flat">
              <a:noFill/>
              <a:miter lim="400000"/>
            </a:ln>
            <a:effectLst>
              <a:outerShdw blurRad="25400" dist="12700" dir="5400000" rotWithShape="0">
                <a:srgbClr val="000000">
                  <a:alpha val="50000"/>
                </a:srgbClr>
              </a:outerShdw>
            </a:effectLst>
          </p:spPr>
          <p:txBody>
            <a:bodyPr wrap="square" lIns="0" tIns="0" rIns="0" bIns="0" numCol="1" anchor="ctr">
              <a:noAutofit/>
            </a:bodyPr>
            <a:lstStyle/>
            <a:p>
              <a:pPr lvl="0">
                <a:defRPr sz="1800"/>
              </a:pPr>
              <a:endParaRPr/>
            </a:p>
          </p:txBody>
        </p:sp>
        <p:sp>
          <p:nvSpPr>
            <p:cNvPr id="706" name="Shape 706"/>
            <p:cNvSpPr/>
            <p:nvPr/>
          </p:nvSpPr>
          <p:spPr>
            <a:xfrm>
              <a:off x="-1" y="322107"/>
              <a:ext cx="2125253" cy="54715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defRPr sz="3800">
                  <a:solidFill>
                    <a:srgbClr val="FFFFFF"/>
                  </a:solidFill>
                </a:defRPr>
              </a:lvl1pPr>
            </a:lstStyle>
            <a:p>
              <a:pPr lvl="0">
                <a:defRPr sz="1800">
                  <a:solidFill>
                    <a:srgbClr val="000000"/>
                  </a:solidFill>
                </a:defRPr>
              </a:pPr>
              <a:r>
                <a:rPr sz="2000" dirty="0"/>
                <a:t>AIRBUSA320</a:t>
              </a:r>
            </a:p>
          </p:txBody>
        </p:sp>
      </p:grpSp>
      <p:grpSp>
        <p:nvGrpSpPr>
          <p:cNvPr id="710" name="Group 710"/>
          <p:cNvGrpSpPr/>
          <p:nvPr/>
        </p:nvGrpSpPr>
        <p:grpSpPr>
          <a:xfrm>
            <a:off x="8531465" y="4642679"/>
            <a:ext cx="1494319" cy="991833"/>
            <a:chOff x="-1" y="-1"/>
            <a:chExt cx="2125253" cy="1410606"/>
          </a:xfrm>
        </p:grpSpPr>
        <p:sp>
          <p:nvSpPr>
            <p:cNvPr id="708" name="Shape 708"/>
            <p:cNvSpPr/>
            <p:nvPr/>
          </p:nvSpPr>
          <p:spPr>
            <a:xfrm>
              <a:off x="-1" y="-1"/>
              <a:ext cx="2125253" cy="1410606"/>
            </a:xfrm>
            <a:prstGeom prst="rect">
              <a:avLst/>
            </a:prstGeom>
            <a:blipFill rotWithShape="1">
              <a:blip r:embed="rId2"/>
              <a:srcRect/>
              <a:tile tx="0" ty="0" sx="100000" sy="100000" flip="none" algn="tl"/>
            </a:blipFill>
            <a:ln w="12700" cap="flat">
              <a:noFill/>
              <a:miter lim="400000"/>
            </a:ln>
            <a:effectLst>
              <a:outerShdw blurRad="25400" dist="12700" dir="5400000" rotWithShape="0">
                <a:srgbClr val="000000">
                  <a:alpha val="50000"/>
                </a:srgbClr>
              </a:outerShdw>
            </a:effectLst>
          </p:spPr>
          <p:txBody>
            <a:bodyPr wrap="square" lIns="0" tIns="0" rIns="0" bIns="0" numCol="1" anchor="ctr">
              <a:noAutofit/>
            </a:bodyPr>
            <a:lstStyle/>
            <a:p>
              <a:pPr lvl="0">
                <a:defRPr sz="1800"/>
              </a:pPr>
              <a:endParaRPr/>
            </a:p>
          </p:txBody>
        </p:sp>
        <p:sp>
          <p:nvSpPr>
            <p:cNvPr id="709" name="Shape 709"/>
            <p:cNvSpPr/>
            <p:nvPr/>
          </p:nvSpPr>
          <p:spPr>
            <a:xfrm>
              <a:off x="-1" y="355121"/>
              <a:ext cx="2125252" cy="70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defRPr sz="3800">
                  <a:solidFill>
                    <a:srgbClr val="FFFFFF"/>
                  </a:solidFill>
                </a:defRPr>
              </a:lvl1pPr>
            </a:lstStyle>
            <a:p>
              <a:pPr lvl="0">
                <a:defRPr sz="1800">
                  <a:solidFill>
                    <a:srgbClr val="000000"/>
                  </a:solidFill>
                </a:defRPr>
              </a:pPr>
              <a:r>
                <a:rPr sz="2700"/>
                <a:t>Paul</a:t>
              </a:r>
            </a:p>
          </p:txBody>
        </p:sp>
      </p:grpSp>
      <p:sp>
        <p:nvSpPr>
          <p:cNvPr id="711" name="Shape 711"/>
          <p:cNvSpPr/>
          <p:nvPr/>
        </p:nvSpPr>
        <p:spPr>
          <a:xfrm flipV="1">
            <a:off x="3804868" y="2722031"/>
            <a:ext cx="3162758" cy="549987"/>
          </a:xfrm>
          <a:prstGeom prst="line">
            <a:avLst/>
          </a:prstGeom>
          <a:ln w="12700">
            <a:solidFill/>
            <a:miter lim="400000"/>
            <a:tailEnd type="triangle"/>
          </a:ln>
        </p:spPr>
        <p:txBody>
          <a:bodyPr lIns="0" tIns="0" rIns="0" bIns="0"/>
          <a:lstStyle/>
          <a:p>
            <a:pPr defTabSz="321457">
              <a:defRPr sz="1200">
                <a:latin typeface="+mn-lt"/>
                <a:ea typeface="+mn-ea"/>
                <a:cs typeface="+mn-cs"/>
                <a:sym typeface="Helvetica"/>
              </a:defRPr>
            </a:pPr>
            <a:endParaRPr sz="1200"/>
          </a:p>
        </p:txBody>
      </p:sp>
      <p:sp>
        <p:nvSpPr>
          <p:cNvPr id="712" name="Shape 712"/>
          <p:cNvSpPr/>
          <p:nvPr/>
        </p:nvSpPr>
        <p:spPr>
          <a:xfrm>
            <a:off x="3664607" y="4304956"/>
            <a:ext cx="1624049" cy="987980"/>
          </a:xfrm>
          <a:prstGeom prst="line">
            <a:avLst/>
          </a:prstGeom>
          <a:ln w="12700">
            <a:solidFill/>
            <a:miter lim="400000"/>
            <a:tailEnd type="triangle"/>
          </a:ln>
        </p:spPr>
        <p:txBody>
          <a:bodyPr lIns="0" tIns="0" rIns="0" bIns="0"/>
          <a:lstStyle/>
          <a:p>
            <a:pPr defTabSz="321457">
              <a:defRPr sz="1200">
                <a:latin typeface="+mn-lt"/>
                <a:ea typeface="+mn-ea"/>
                <a:cs typeface="+mn-cs"/>
                <a:sym typeface="Helvetica"/>
              </a:defRPr>
            </a:pPr>
            <a:endParaRPr sz="1200"/>
          </a:p>
        </p:txBody>
      </p:sp>
      <p:sp>
        <p:nvSpPr>
          <p:cNvPr id="713" name="Shape 713"/>
          <p:cNvSpPr/>
          <p:nvPr/>
        </p:nvSpPr>
        <p:spPr>
          <a:xfrm flipV="1">
            <a:off x="6457824" y="3431364"/>
            <a:ext cx="958480" cy="1135718"/>
          </a:xfrm>
          <a:prstGeom prst="line">
            <a:avLst/>
          </a:prstGeom>
          <a:ln w="12700">
            <a:solidFill/>
            <a:miter lim="400000"/>
            <a:tailEnd type="triangle"/>
          </a:ln>
        </p:spPr>
        <p:txBody>
          <a:bodyPr lIns="0" tIns="0" rIns="0" bIns="0"/>
          <a:lstStyle/>
          <a:p>
            <a:pPr defTabSz="321457">
              <a:defRPr sz="1200">
                <a:latin typeface="+mn-lt"/>
                <a:ea typeface="+mn-ea"/>
                <a:cs typeface="+mn-cs"/>
                <a:sym typeface="Helvetica"/>
              </a:defRPr>
            </a:pPr>
            <a:endParaRPr sz="1200"/>
          </a:p>
        </p:txBody>
      </p:sp>
      <p:sp>
        <p:nvSpPr>
          <p:cNvPr id="714" name="Shape 714"/>
          <p:cNvSpPr/>
          <p:nvPr/>
        </p:nvSpPr>
        <p:spPr>
          <a:xfrm flipH="1" flipV="1">
            <a:off x="8419135" y="3431364"/>
            <a:ext cx="734981" cy="1136154"/>
          </a:xfrm>
          <a:prstGeom prst="line">
            <a:avLst/>
          </a:prstGeom>
          <a:ln w="12700">
            <a:solidFill/>
            <a:miter lim="400000"/>
            <a:tailEnd type="triangle"/>
          </a:ln>
        </p:spPr>
        <p:txBody>
          <a:bodyPr lIns="0" tIns="0" rIns="0" bIns="0"/>
          <a:lstStyle/>
          <a:p>
            <a:pPr defTabSz="321457">
              <a:defRPr sz="1200">
                <a:latin typeface="+mn-lt"/>
                <a:ea typeface="+mn-ea"/>
                <a:cs typeface="+mn-cs"/>
                <a:sym typeface="Helvetica"/>
              </a:defRPr>
            </a:pPr>
            <a:endParaRPr sz="1200"/>
          </a:p>
        </p:txBody>
      </p:sp>
      <p:sp>
        <p:nvSpPr>
          <p:cNvPr id="715" name="Shape 715"/>
          <p:cNvSpPr/>
          <p:nvPr/>
        </p:nvSpPr>
        <p:spPr>
          <a:xfrm>
            <a:off x="8420983" y="4050888"/>
            <a:ext cx="1814005" cy="346487"/>
          </a:xfrm>
          <a:prstGeom prst="rect">
            <a:avLst/>
          </a:prstGeom>
          <a:ln w="12700">
            <a:miter lim="400000"/>
          </a:ln>
          <a:extLst>
            <a:ext uri="{C572A759-6A51-4108-AA02-DFA0A04FC94B}">
              <ma14:wrappingTextBoxFlag xmlns="" xmlns:ma14="http://schemas.microsoft.com/office/mac/drawingml/2011/main" val="1"/>
            </a:ext>
          </a:extLst>
        </p:spPr>
        <p:txBody>
          <a:bodyPr wrap="none" lIns="26788" tIns="26788" rIns="26788" bIns="26788" anchor="ctr">
            <a:spAutoFit/>
          </a:bodyPr>
          <a:lstStyle>
            <a:lvl1pPr>
              <a:defRPr sz="2700"/>
            </a:lvl1pPr>
          </a:lstStyle>
          <a:p>
            <a:pPr lvl="0">
              <a:defRPr sz="1800"/>
            </a:pPr>
            <a:r>
              <a:rPr sz="1900" dirty="0"/>
              <a:t>:</a:t>
            </a:r>
            <a:r>
              <a:rPr lang="fr-FR" sz="1900" dirty="0" err="1"/>
              <a:t>ispasengeroflight</a:t>
            </a:r>
            <a:endParaRPr sz="1900" dirty="0"/>
          </a:p>
        </p:txBody>
      </p:sp>
      <p:sp>
        <p:nvSpPr>
          <p:cNvPr id="716" name="Shape 716"/>
          <p:cNvSpPr/>
          <p:nvPr/>
        </p:nvSpPr>
        <p:spPr>
          <a:xfrm>
            <a:off x="5234374" y="4050888"/>
            <a:ext cx="1435439" cy="346487"/>
          </a:xfrm>
          <a:prstGeom prst="rect">
            <a:avLst/>
          </a:prstGeom>
          <a:ln w="12700">
            <a:miter lim="400000"/>
          </a:ln>
          <a:extLst>
            <a:ext uri="{C572A759-6A51-4108-AA02-DFA0A04FC94B}">
              <ma14:wrappingTextBoxFlag xmlns="" xmlns:ma14="http://schemas.microsoft.com/office/mac/drawingml/2011/main" val="1"/>
            </a:ext>
          </a:extLst>
        </p:spPr>
        <p:txBody>
          <a:bodyPr wrap="none" lIns="26788" tIns="26788" rIns="26788" bIns="26788" anchor="ctr">
            <a:spAutoFit/>
          </a:bodyPr>
          <a:lstStyle>
            <a:lvl1pPr>
              <a:defRPr sz="2700"/>
            </a:lvl1pPr>
          </a:lstStyle>
          <a:p>
            <a:pPr lvl="0">
              <a:defRPr sz="1800"/>
            </a:pPr>
            <a:r>
              <a:rPr sz="1900" dirty="0"/>
              <a:t>:</a:t>
            </a:r>
            <a:r>
              <a:rPr lang="fr-FR" sz="1900" dirty="0" err="1"/>
              <a:t>isusedinflight</a:t>
            </a:r>
            <a:endParaRPr sz="1900" dirty="0"/>
          </a:p>
        </p:txBody>
      </p:sp>
      <p:sp>
        <p:nvSpPr>
          <p:cNvPr id="717" name="Shape 717"/>
          <p:cNvSpPr/>
          <p:nvPr/>
        </p:nvSpPr>
        <p:spPr>
          <a:xfrm>
            <a:off x="4239552" y="2569406"/>
            <a:ext cx="1243977" cy="377265"/>
          </a:xfrm>
          <a:prstGeom prst="rect">
            <a:avLst/>
          </a:prstGeom>
          <a:ln w="12700">
            <a:miter lim="400000"/>
          </a:ln>
          <a:extLst>
            <a:ext uri="{C572A759-6A51-4108-AA02-DFA0A04FC94B}">
              <ma14:wrappingTextBoxFlag xmlns="" xmlns:ma14="http://schemas.microsoft.com/office/mac/drawingml/2011/main" val="1"/>
            </a:ext>
          </a:extLst>
        </p:spPr>
        <p:txBody>
          <a:bodyPr wrap="none" lIns="26788" tIns="26788" rIns="26788" bIns="26788" anchor="ctr">
            <a:spAutoFit/>
          </a:bodyPr>
          <a:lstStyle/>
          <a:p>
            <a:pPr lvl="0">
              <a:defRPr sz="1800"/>
            </a:pPr>
            <a:r>
              <a:rPr sz="2100" dirty="0"/>
              <a:t>:</a:t>
            </a:r>
            <a:r>
              <a:rPr lang="fr-FR" sz="1900" dirty="0" err="1"/>
              <a:t>insureflight</a:t>
            </a:r>
            <a:endParaRPr sz="1900" dirty="0"/>
          </a:p>
        </p:txBody>
      </p:sp>
      <p:sp>
        <p:nvSpPr>
          <p:cNvPr id="718" name="Shape 718"/>
          <p:cNvSpPr/>
          <p:nvPr/>
        </p:nvSpPr>
        <p:spPr>
          <a:xfrm>
            <a:off x="3178713" y="4965352"/>
            <a:ext cx="1265200" cy="346487"/>
          </a:xfrm>
          <a:prstGeom prst="rect">
            <a:avLst/>
          </a:prstGeom>
          <a:ln w="12700">
            <a:miter lim="400000"/>
          </a:ln>
          <a:extLst>
            <a:ext uri="{C572A759-6A51-4108-AA02-DFA0A04FC94B}">
              <ma14:wrappingTextBoxFlag xmlns="" xmlns:ma14="http://schemas.microsoft.com/office/mac/drawingml/2011/main" val="1"/>
            </a:ext>
          </a:extLst>
        </p:spPr>
        <p:txBody>
          <a:bodyPr wrap="none" lIns="26788" tIns="26788" rIns="26788" bIns="26788" anchor="ctr">
            <a:spAutoFit/>
          </a:bodyPr>
          <a:lstStyle>
            <a:lvl1pPr>
              <a:defRPr sz="2700"/>
            </a:lvl1pPr>
          </a:lstStyle>
          <a:p>
            <a:pPr lvl="0">
              <a:defRPr sz="1800"/>
            </a:pPr>
            <a:r>
              <a:rPr sz="1900" dirty="0"/>
              <a:t>:</a:t>
            </a:r>
            <a:r>
              <a:rPr lang="fr-FR" sz="1900" dirty="0" err="1"/>
              <a:t>drivesplane</a:t>
            </a:r>
            <a:endParaRPr sz="1900" dirty="0"/>
          </a:p>
        </p:txBody>
      </p:sp>
    </p:spTree>
    <p:extLst>
      <p:ext uri="{BB962C8B-B14F-4D97-AF65-F5344CB8AC3E}">
        <p14:creationId xmlns:p14="http://schemas.microsoft.com/office/powerpoint/2010/main" val="146706579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a:spLocks noGrp="1"/>
          </p:cNvSpPr>
          <p:nvPr>
            <p:ph type="title"/>
          </p:nvPr>
        </p:nvSpPr>
        <p:spPr>
          <a:xfrm>
            <a:off x="3169295" y="1091654"/>
            <a:ext cx="5853413" cy="1138537"/>
          </a:xfrm>
          <a:prstGeom prst="rect">
            <a:avLst/>
          </a:prstGeom>
        </p:spPr>
        <p:txBody>
          <a:bodyPr/>
          <a:lstStyle>
            <a:lvl1pPr defTabSz="560830">
              <a:defRPr sz="6600">
                <a:solidFill>
                  <a:srgbClr val="00882B"/>
                </a:solidFill>
              </a:defRPr>
            </a:lvl1pPr>
          </a:lstStyle>
          <a:p>
            <a:pPr lvl="0">
              <a:defRPr sz="1800">
                <a:solidFill>
                  <a:srgbClr val="000000"/>
                </a:solidFill>
              </a:defRPr>
            </a:pPr>
            <a:r>
              <a:rPr sz="4600" dirty="0"/>
              <a:t>SPARQL (Ex</a:t>
            </a:r>
            <a:r>
              <a:rPr lang="fr-FR" sz="4600" dirty="0"/>
              <a:t>a</a:t>
            </a:r>
            <a:r>
              <a:rPr sz="4600" dirty="0" err="1"/>
              <a:t>mple</a:t>
            </a:r>
            <a:r>
              <a:rPr sz="4600" dirty="0"/>
              <a:t>)</a:t>
            </a:r>
          </a:p>
        </p:txBody>
      </p:sp>
      <p:sp>
        <p:nvSpPr>
          <p:cNvPr id="721" name="Shape 721"/>
          <p:cNvSpPr>
            <a:spLocks noGrp="1"/>
          </p:cNvSpPr>
          <p:nvPr>
            <p:ph type="body" idx="1"/>
          </p:nvPr>
        </p:nvSpPr>
        <p:spPr>
          <a:xfrm>
            <a:off x="731521" y="2230190"/>
            <a:ext cx="8856616" cy="3315149"/>
          </a:xfrm>
          <a:prstGeom prst="rect">
            <a:avLst/>
          </a:prstGeom>
        </p:spPr>
        <p:txBody>
          <a:bodyPr/>
          <a:lstStyle/>
          <a:p>
            <a:pPr marL="0" indent="0">
              <a:spcBef>
                <a:spcPts val="0"/>
              </a:spcBef>
              <a:buSzTx/>
              <a:buNone/>
              <a:defRPr sz="1800"/>
            </a:pPr>
            <a:r>
              <a:rPr lang="fr-FR" sz="2800" b="1" dirty="0" err="1">
                <a:solidFill>
                  <a:srgbClr val="00882B"/>
                </a:solidFill>
              </a:rPr>
              <a:t>What</a:t>
            </a:r>
            <a:r>
              <a:rPr lang="fr-FR" sz="2800" b="1" dirty="0">
                <a:solidFill>
                  <a:srgbClr val="00882B"/>
                </a:solidFill>
              </a:rPr>
              <a:t> are the pilots </a:t>
            </a:r>
            <a:r>
              <a:rPr lang="fr-FR" sz="2800" b="1" dirty="0" err="1">
                <a:solidFill>
                  <a:srgbClr val="00882B"/>
                </a:solidFill>
              </a:rPr>
              <a:t>from</a:t>
            </a:r>
            <a:r>
              <a:rPr lang="fr-FR" sz="2800" b="1" dirty="0">
                <a:solidFill>
                  <a:srgbClr val="00882B"/>
                </a:solidFill>
              </a:rPr>
              <a:t> Nice in </a:t>
            </a:r>
            <a:r>
              <a:rPr lang="fr-FR" sz="2800" b="1" dirty="0" err="1">
                <a:solidFill>
                  <a:srgbClr val="00882B"/>
                </a:solidFill>
              </a:rPr>
              <a:t>duty</a:t>
            </a:r>
            <a:r>
              <a:rPr lang="fr-FR" sz="2800" b="1" dirty="0">
                <a:solidFill>
                  <a:srgbClr val="00882B"/>
                </a:solidFill>
              </a:rPr>
              <a:t> (flight) </a:t>
            </a:r>
            <a:r>
              <a:rPr lang="fr-FR" sz="2800" b="1" dirty="0" err="1">
                <a:solidFill>
                  <a:srgbClr val="00882B"/>
                </a:solidFill>
              </a:rPr>
              <a:t>from</a:t>
            </a:r>
            <a:r>
              <a:rPr lang="fr-FR" sz="2800" b="1" dirty="0">
                <a:solidFill>
                  <a:srgbClr val="00882B"/>
                </a:solidFill>
              </a:rPr>
              <a:t> Nice ?</a:t>
            </a:r>
            <a:endParaRPr sz="2800" b="1" dirty="0">
              <a:solidFill>
                <a:srgbClr val="00882B"/>
              </a:solidFill>
            </a:endParaRPr>
          </a:p>
          <a:p>
            <a:pPr marL="241093" indent="-241093" defTabSz="321457">
              <a:spcBef>
                <a:spcPts val="0"/>
              </a:spcBef>
              <a:buSzTx/>
              <a:buNone/>
              <a:defRPr sz="1800"/>
            </a:pPr>
            <a:endParaRPr sz="2200" dirty="0">
              <a:latin typeface="Calibri"/>
              <a:ea typeface="Calibri"/>
              <a:cs typeface="Calibri"/>
              <a:sym typeface="Calibri"/>
            </a:endParaRPr>
          </a:p>
          <a:p>
            <a:pPr marL="0" indent="0" defTabSz="321457">
              <a:spcBef>
                <a:spcPts val="0"/>
              </a:spcBef>
              <a:buSzTx/>
              <a:buNone/>
              <a:defRPr sz="1800"/>
            </a:pPr>
            <a:r>
              <a:rPr sz="2500" dirty="0">
                <a:latin typeface="Calibri"/>
                <a:ea typeface="Calibri"/>
                <a:cs typeface="Calibri"/>
                <a:sym typeface="Calibri"/>
              </a:rPr>
              <a:t>Prefix </a:t>
            </a:r>
            <a:r>
              <a:rPr sz="2500" dirty="0" err="1">
                <a:latin typeface="Calibri"/>
                <a:ea typeface="Calibri"/>
                <a:cs typeface="Calibri"/>
                <a:sym typeface="Calibri"/>
              </a:rPr>
              <a:t>rdf</a:t>
            </a:r>
            <a:r>
              <a:rPr sz="2500" dirty="0">
                <a:latin typeface="Calibri"/>
                <a:ea typeface="Calibri"/>
                <a:cs typeface="Calibri"/>
                <a:sym typeface="Calibri"/>
              </a:rPr>
              <a:t> :&lt;http:// www….&gt;</a:t>
            </a:r>
          </a:p>
          <a:p>
            <a:pPr marL="0" indent="0" defTabSz="321457">
              <a:spcBef>
                <a:spcPts val="0"/>
              </a:spcBef>
              <a:buSzTx/>
              <a:buNone/>
              <a:defRPr sz="1800"/>
            </a:pPr>
            <a:r>
              <a:rPr sz="2500" b="1" dirty="0">
                <a:latin typeface="Calibri"/>
                <a:ea typeface="Calibri"/>
                <a:cs typeface="Calibri"/>
                <a:sym typeface="Calibri"/>
              </a:rPr>
              <a:t>SELECT ? </a:t>
            </a:r>
            <a:r>
              <a:rPr sz="2500" b="1" dirty="0" err="1">
                <a:latin typeface="Calibri"/>
                <a:ea typeface="Calibri"/>
                <a:cs typeface="Calibri"/>
                <a:sym typeface="Calibri"/>
              </a:rPr>
              <a:t>Pilote</a:t>
            </a:r>
            <a:endParaRPr sz="2500" b="1" dirty="0">
              <a:latin typeface="Calibri"/>
              <a:ea typeface="Calibri"/>
              <a:cs typeface="Calibri"/>
              <a:sym typeface="Calibri"/>
            </a:endParaRPr>
          </a:p>
          <a:p>
            <a:pPr marL="0" indent="0" defTabSz="321457">
              <a:spcBef>
                <a:spcPts val="0"/>
              </a:spcBef>
              <a:buSzTx/>
              <a:buNone/>
              <a:defRPr sz="1800"/>
            </a:pPr>
            <a:r>
              <a:rPr sz="2500" b="1" dirty="0">
                <a:latin typeface="Calibri"/>
                <a:ea typeface="Calibri"/>
                <a:cs typeface="Calibri"/>
                <a:sym typeface="Calibri"/>
              </a:rPr>
              <a:t>WHERE { GRAPH ?g </a:t>
            </a:r>
          </a:p>
          <a:p>
            <a:pPr marL="0" indent="321457" defTabSz="321457">
              <a:spcBef>
                <a:spcPts val="0"/>
              </a:spcBef>
              <a:buSzTx/>
              <a:buNone/>
              <a:defRPr sz="1800"/>
            </a:pPr>
            <a:r>
              <a:rPr sz="2500" b="1" dirty="0">
                <a:latin typeface="Calibri"/>
                <a:ea typeface="Calibri"/>
                <a:cs typeface="Calibri"/>
                <a:sym typeface="Calibri"/>
              </a:rPr>
              <a:t>{ 	?</a:t>
            </a:r>
            <a:r>
              <a:rPr sz="2500" b="1" dirty="0" err="1">
                <a:latin typeface="Calibri"/>
                <a:ea typeface="Calibri"/>
                <a:cs typeface="Calibri"/>
                <a:sym typeface="Calibri"/>
              </a:rPr>
              <a:t>pilote</a:t>
            </a:r>
            <a:r>
              <a:rPr sz="2500" b="1" dirty="0">
                <a:latin typeface="Calibri"/>
                <a:ea typeface="Calibri"/>
                <a:cs typeface="Calibri"/>
                <a:sym typeface="Calibri"/>
              </a:rPr>
              <a:t> </a:t>
            </a:r>
            <a:r>
              <a:rPr sz="2500" b="1" dirty="0" err="1">
                <a:latin typeface="Calibri"/>
                <a:ea typeface="Calibri"/>
                <a:cs typeface="Calibri"/>
                <a:sym typeface="Calibri"/>
              </a:rPr>
              <a:t>rdf</a:t>
            </a:r>
            <a:r>
              <a:rPr sz="2500" b="1" dirty="0">
                <a:latin typeface="Calibri"/>
                <a:ea typeface="Calibri"/>
                <a:cs typeface="Calibri"/>
                <a:sym typeface="Calibri"/>
              </a:rPr>
              <a:t> :ad</a:t>
            </a:r>
            <a:r>
              <a:rPr lang="fr-FR" sz="2500" b="1" dirty="0">
                <a:latin typeface="Calibri"/>
                <a:ea typeface="Calibri"/>
                <a:cs typeface="Calibri"/>
                <a:sym typeface="Calibri"/>
              </a:rPr>
              <a:t>d</a:t>
            </a:r>
            <a:r>
              <a:rPr sz="2500" b="1" dirty="0" err="1">
                <a:latin typeface="Calibri"/>
                <a:ea typeface="Calibri"/>
                <a:cs typeface="Calibri"/>
                <a:sym typeface="Calibri"/>
              </a:rPr>
              <a:t>ress</a:t>
            </a:r>
            <a:r>
              <a:rPr sz="2500" b="1" dirty="0">
                <a:latin typeface="Calibri"/>
                <a:ea typeface="Calibri"/>
                <a:cs typeface="Calibri"/>
                <a:sym typeface="Calibri"/>
              </a:rPr>
              <a:t> </a:t>
            </a:r>
            <a:r>
              <a:rPr sz="2500" b="1" dirty="0" err="1">
                <a:latin typeface="Calibri"/>
                <a:ea typeface="Calibri"/>
                <a:cs typeface="Calibri"/>
                <a:sym typeface="Calibri"/>
              </a:rPr>
              <a:t>rdf</a:t>
            </a:r>
            <a:r>
              <a:rPr sz="2500" b="1" dirty="0">
                <a:latin typeface="Calibri"/>
                <a:ea typeface="Calibri"/>
                <a:cs typeface="Calibri"/>
                <a:sym typeface="Calibri"/>
              </a:rPr>
              <a:t>: Nice</a:t>
            </a:r>
          </a:p>
          <a:p>
            <a:pPr marL="0" indent="321457" defTabSz="321457">
              <a:spcBef>
                <a:spcPts val="0"/>
              </a:spcBef>
              <a:buSzTx/>
              <a:buNone/>
              <a:defRPr sz="1800"/>
            </a:pPr>
            <a:r>
              <a:rPr sz="2500" b="1" dirty="0">
                <a:latin typeface="Calibri"/>
                <a:ea typeface="Calibri"/>
                <a:cs typeface="Calibri"/>
                <a:sym typeface="Calibri"/>
              </a:rPr>
              <a:t>	?vol </a:t>
            </a:r>
            <a:r>
              <a:rPr sz="2500" b="1" dirty="0" err="1">
                <a:latin typeface="Calibri"/>
                <a:ea typeface="Calibri"/>
                <a:cs typeface="Calibri"/>
                <a:sym typeface="Calibri"/>
              </a:rPr>
              <a:t>rdf</a:t>
            </a:r>
            <a:r>
              <a:rPr sz="2500" b="1" dirty="0">
                <a:latin typeface="Calibri"/>
                <a:ea typeface="Calibri"/>
                <a:cs typeface="Calibri"/>
                <a:sym typeface="Calibri"/>
              </a:rPr>
              <a:t>:</a:t>
            </a:r>
            <a:r>
              <a:rPr lang="fr-FR" sz="2500" b="1" dirty="0">
                <a:latin typeface="Calibri"/>
                <a:ea typeface="Calibri"/>
                <a:cs typeface="Calibri"/>
                <a:sym typeface="Calibri"/>
              </a:rPr>
              <a:t>dc</a:t>
            </a:r>
            <a:r>
              <a:rPr sz="2500" b="1" dirty="0">
                <a:latin typeface="Calibri"/>
                <a:ea typeface="Calibri"/>
                <a:cs typeface="Calibri"/>
                <a:sym typeface="Calibri"/>
              </a:rPr>
              <a:t> </a:t>
            </a:r>
            <a:r>
              <a:rPr sz="2500" b="1" dirty="0" err="1">
                <a:latin typeface="Calibri"/>
                <a:ea typeface="Calibri"/>
                <a:cs typeface="Calibri"/>
                <a:sym typeface="Calibri"/>
              </a:rPr>
              <a:t>rdf</a:t>
            </a:r>
            <a:r>
              <a:rPr sz="2500" b="1" dirty="0">
                <a:latin typeface="Calibri"/>
                <a:ea typeface="Calibri"/>
                <a:cs typeface="Calibri"/>
                <a:sym typeface="Calibri"/>
              </a:rPr>
              <a:t>: Nice }}</a:t>
            </a:r>
          </a:p>
        </p:txBody>
      </p:sp>
    </p:spTree>
    <p:extLst>
      <p:ext uri="{BB962C8B-B14F-4D97-AF65-F5344CB8AC3E}">
        <p14:creationId xmlns:p14="http://schemas.microsoft.com/office/powerpoint/2010/main" val="355943373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A64D7-0FE1-43EB-B17D-2BCD18A632BD}"/>
              </a:ext>
            </a:extLst>
          </p:cNvPr>
          <p:cNvSpPr>
            <a:spLocks noGrp="1"/>
          </p:cNvSpPr>
          <p:nvPr>
            <p:ph type="title"/>
          </p:nvPr>
        </p:nvSpPr>
        <p:spPr/>
        <p:txBody>
          <a:bodyPr>
            <a:normAutofit/>
          </a:bodyPr>
          <a:lstStyle/>
          <a:p>
            <a:r>
              <a:rPr lang="fr-FR" dirty="0" err="1">
                <a:highlight>
                  <a:srgbClr val="FFFF00"/>
                </a:highlight>
              </a:rPr>
              <a:t>Mathematics</a:t>
            </a:r>
            <a:r>
              <a:rPr lang="fr-FR" dirty="0"/>
              <a:t> </a:t>
            </a:r>
            <a:r>
              <a:rPr lang="fr-FR" dirty="0" err="1"/>
              <a:t>underlying</a:t>
            </a:r>
            <a:r>
              <a:rPr lang="fr-FR" dirty="0"/>
              <a:t> data </a:t>
            </a:r>
            <a:r>
              <a:rPr lang="fr-FR" dirty="0" err="1"/>
              <a:t>mngt</a:t>
            </a:r>
            <a:r>
              <a:rPr lang="fr-FR" dirty="0"/>
              <a:t>  </a:t>
            </a:r>
          </a:p>
        </p:txBody>
      </p:sp>
      <p:graphicFrame>
        <p:nvGraphicFramePr>
          <p:cNvPr id="5" name="Espace réservé du contenu 4">
            <a:extLst>
              <a:ext uri="{FF2B5EF4-FFF2-40B4-BE49-F238E27FC236}">
                <a16:creationId xmlns:a16="http://schemas.microsoft.com/office/drawing/2014/main" id="{E2323444-DED0-48E0-90C6-BC929AB495BA}"/>
              </a:ext>
            </a:extLst>
          </p:cNvPr>
          <p:cNvGraphicFramePr>
            <a:graphicFrameLocks noGrp="1"/>
          </p:cNvGraphicFramePr>
          <p:nvPr>
            <p:ph idx="1"/>
            <p:extLst>
              <p:ext uri="{D42A27DB-BD31-4B8C-83A1-F6EECF244321}">
                <p14:modId xmlns:p14="http://schemas.microsoft.com/office/powerpoint/2010/main" val="1718640461"/>
              </p:ext>
            </p:extLst>
          </p:nvPr>
        </p:nvGraphicFramePr>
        <p:xfrm>
          <a:off x="1593669" y="1336612"/>
          <a:ext cx="8617132" cy="5867400"/>
        </p:xfrm>
        <a:graphic>
          <a:graphicData uri="http://schemas.openxmlformats.org/drawingml/2006/table">
            <a:tbl>
              <a:tblPr firstRow="1" bandRow="1">
                <a:tableStyleId>{5C22544A-7EE6-4342-B048-85BDC9FD1C3A}</a:tableStyleId>
              </a:tblPr>
              <a:tblGrid>
                <a:gridCol w="1489165">
                  <a:extLst>
                    <a:ext uri="{9D8B030D-6E8A-4147-A177-3AD203B41FA5}">
                      <a16:colId xmlns:a16="http://schemas.microsoft.com/office/drawing/2014/main" val="1484712221"/>
                    </a:ext>
                  </a:extLst>
                </a:gridCol>
                <a:gridCol w="1009828">
                  <a:extLst>
                    <a:ext uri="{9D8B030D-6E8A-4147-A177-3AD203B41FA5}">
                      <a16:colId xmlns:a16="http://schemas.microsoft.com/office/drawing/2014/main" val="2958389634"/>
                    </a:ext>
                  </a:extLst>
                </a:gridCol>
                <a:gridCol w="732431">
                  <a:extLst>
                    <a:ext uri="{9D8B030D-6E8A-4147-A177-3AD203B41FA5}">
                      <a16:colId xmlns:a16="http://schemas.microsoft.com/office/drawing/2014/main" val="609949693"/>
                    </a:ext>
                  </a:extLst>
                </a:gridCol>
                <a:gridCol w="1227939">
                  <a:extLst>
                    <a:ext uri="{9D8B030D-6E8A-4147-A177-3AD203B41FA5}">
                      <a16:colId xmlns:a16="http://schemas.microsoft.com/office/drawing/2014/main" val="799565661"/>
                    </a:ext>
                  </a:extLst>
                </a:gridCol>
                <a:gridCol w="926344">
                  <a:extLst>
                    <a:ext uri="{9D8B030D-6E8A-4147-A177-3AD203B41FA5}">
                      <a16:colId xmlns:a16="http://schemas.microsoft.com/office/drawing/2014/main" val="4029767753"/>
                    </a:ext>
                  </a:extLst>
                </a:gridCol>
                <a:gridCol w="1260223">
                  <a:extLst>
                    <a:ext uri="{9D8B030D-6E8A-4147-A177-3AD203B41FA5}">
                      <a16:colId xmlns:a16="http://schemas.microsoft.com/office/drawing/2014/main" val="208680094"/>
                    </a:ext>
                  </a:extLst>
                </a:gridCol>
                <a:gridCol w="1206382">
                  <a:extLst>
                    <a:ext uri="{9D8B030D-6E8A-4147-A177-3AD203B41FA5}">
                      <a16:colId xmlns:a16="http://schemas.microsoft.com/office/drawing/2014/main" val="581291236"/>
                    </a:ext>
                  </a:extLst>
                </a:gridCol>
                <a:gridCol w="764820">
                  <a:extLst>
                    <a:ext uri="{9D8B030D-6E8A-4147-A177-3AD203B41FA5}">
                      <a16:colId xmlns:a16="http://schemas.microsoft.com/office/drawing/2014/main" val="3509723101"/>
                    </a:ext>
                  </a:extLst>
                </a:gridCol>
              </a:tblGrid>
              <a:tr h="597859">
                <a:tc>
                  <a:txBody>
                    <a:bodyPr/>
                    <a:lstStyle/>
                    <a:p>
                      <a:r>
                        <a:rPr lang="fr-FR" dirty="0"/>
                        <a:t>DATA type</a:t>
                      </a:r>
                    </a:p>
                  </a:txBody>
                  <a:tcPr/>
                </a:tc>
                <a:tc>
                  <a:txBody>
                    <a:bodyPr/>
                    <a:lstStyle/>
                    <a:p>
                      <a:r>
                        <a:rPr lang="fr-FR" sz="1600" dirty="0" err="1"/>
                        <a:t>paradigm</a:t>
                      </a:r>
                      <a:endParaRPr lang="fr-FR" sz="1600" dirty="0"/>
                    </a:p>
                  </a:txBody>
                  <a:tcPr/>
                </a:tc>
                <a:tc>
                  <a:txBody>
                    <a:bodyPr/>
                    <a:lstStyle/>
                    <a:p>
                      <a:r>
                        <a:rPr lang="fr-FR" dirty="0" err="1"/>
                        <a:t>pties</a:t>
                      </a:r>
                      <a:endParaRPr lang="fr-FR" dirty="0"/>
                    </a:p>
                  </a:txBody>
                  <a:tcPr/>
                </a:tc>
                <a:tc>
                  <a:txBody>
                    <a:bodyPr/>
                    <a:lstStyle/>
                    <a:p>
                      <a:r>
                        <a:rPr lang="fr-FR" dirty="0"/>
                        <a:t>Data model</a:t>
                      </a:r>
                    </a:p>
                  </a:txBody>
                  <a:tcPr/>
                </a:tc>
                <a:tc>
                  <a:txBody>
                    <a:bodyPr/>
                    <a:lstStyle/>
                    <a:p>
                      <a:r>
                        <a:rPr lang="fr-FR" dirty="0"/>
                        <a:t>Math </a:t>
                      </a:r>
                      <a:r>
                        <a:rPr lang="fr-FR" dirty="0" err="1"/>
                        <a:t>theory</a:t>
                      </a:r>
                      <a:endParaRPr lang="fr-FR" dirty="0"/>
                    </a:p>
                  </a:txBody>
                  <a:tcPr/>
                </a:tc>
                <a:tc>
                  <a:txBody>
                    <a:bodyPr/>
                    <a:lstStyle/>
                    <a:p>
                      <a:r>
                        <a:rPr lang="fr-FR" dirty="0"/>
                        <a:t>Data  structures</a:t>
                      </a:r>
                    </a:p>
                  </a:txBody>
                  <a:tcPr/>
                </a:tc>
                <a:tc>
                  <a:txBody>
                    <a:bodyPr/>
                    <a:lstStyle/>
                    <a:p>
                      <a:r>
                        <a:rPr lang="fr-FR" dirty="0"/>
                        <a:t>Data </a:t>
                      </a:r>
                      <a:r>
                        <a:rPr lang="fr-FR" dirty="0" err="1"/>
                        <a:t>ops</a:t>
                      </a:r>
                      <a:endParaRPr lang="fr-FR" dirty="0"/>
                    </a:p>
                  </a:txBody>
                  <a:tcPr/>
                </a:tc>
                <a:tc>
                  <a:txBody>
                    <a:bodyPr/>
                    <a:lstStyle/>
                    <a:p>
                      <a:r>
                        <a:rPr lang="fr-FR" dirty="0"/>
                        <a:t>REF</a:t>
                      </a:r>
                    </a:p>
                  </a:txBody>
                  <a:tcPr/>
                </a:tc>
                <a:extLst>
                  <a:ext uri="{0D108BD9-81ED-4DB2-BD59-A6C34878D82A}">
                    <a16:rowId xmlns:a16="http://schemas.microsoft.com/office/drawing/2014/main" val="3298661032"/>
                  </a:ext>
                </a:extLst>
              </a:tr>
              <a:tr h="1189772">
                <a:tc>
                  <a:txBody>
                    <a:bodyPr/>
                    <a:lstStyle/>
                    <a:p>
                      <a:r>
                        <a:rPr lang="fr-FR" b="1" dirty="0" err="1"/>
                        <a:t>Structured</a:t>
                      </a:r>
                      <a:r>
                        <a:rPr lang="fr-FR" b="1" dirty="0"/>
                        <a:t> data</a:t>
                      </a:r>
                    </a:p>
                    <a:p>
                      <a:r>
                        <a:rPr lang="fr-FR" sz="1400" i="1" dirty="0"/>
                        <a:t>(TRANSACTION </a:t>
                      </a:r>
                      <a:r>
                        <a:rPr lang="fr-FR" sz="1400" i="1" dirty="0" err="1"/>
                        <a:t>oriented</a:t>
                      </a:r>
                      <a:r>
                        <a:rPr lang="fr-FR" sz="1400" i="1" dirty="0"/>
                        <a:t>)</a:t>
                      </a:r>
                    </a:p>
                  </a:txBody>
                  <a:tcPr/>
                </a:tc>
                <a:tc>
                  <a:txBody>
                    <a:bodyPr/>
                    <a:lstStyle/>
                    <a:p>
                      <a:r>
                        <a:rPr lang="fr-FR" sz="1600" dirty="0"/>
                        <a:t>VALUE</a:t>
                      </a:r>
                    </a:p>
                    <a:p>
                      <a:endParaRPr lang="fr-FR" sz="1600" dirty="0"/>
                    </a:p>
                    <a:p>
                      <a:r>
                        <a:rPr lang="fr-FR" sz="1600" dirty="0"/>
                        <a:t> POINTER/</a:t>
                      </a:r>
                    </a:p>
                    <a:p>
                      <a:r>
                        <a:rPr lang="fr-FR" sz="1600" dirty="0"/>
                        <a:t>VALUE</a:t>
                      </a:r>
                    </a:p>
                  </a:txBody>
                  <a:tcPr/>
                </a:tc>
                <a:tc>
                  <a:txBody>
                    <a:bodyPr/>
                    <a:lstStyle/>
                    <a:p>
                      <a:r>
                        <a:rPr lang="fr-FR" dirty="0"/>
                        <a:t>TIPS</a:t>
                      </a:r>
                    </a:p>
                    <a:p>
                      <a:endParaRPr lang="fr-FR" dirty="0"/>
                    </a:p>
                    <a:p>
                      <a:r>
                        <a:rPr lang="fr-FR" dirty="0"/>
                        <a:t>RICE</a:t>
                      </a:r>
                    </a:p>
                  </a:txBody>
                  <a:tcPr/>
                </a:tc>
                <a:tc>
                  <a:txBody>
                    <a:bodyPr/>
                    <a:lstStyle/>
                    <a:p>
                      <a:r>
                        <a:rPr lang="fr-FR" dirty="0" err="1"/>
                        <a:t>Codd’s</a:t>
                      </a:r>
                      <a:r>
                        <a:rPr lang="fr-FR" dirty="0"/>
                        <a:t> RM</a:t>
                      </a:r>
                    </a:p>
                    <a:p>
                      <a:endParaRPr lang="fr-FR" dirty="0"/>
                    </a:p>
                    <a:p>
                      <a:r>
                        <a:rPr lang="fr-FR" dirty="0"/>
                        <a:t>Object RM </a:t>
                      </a:r>
                      <a:r>
                        <a:rPr lang="fr-FR" sz="1100" dirty="0"/>
                        <a:t>(</a:t>
                      </a:r>
                      <a:r>
                        <a:rPr lang="fr-FR" sz="1100" dirty="0" err="1"/>
                        <a:t>DATE’s</a:t>
                      </a:r>
                      <a:r>
                        <a:rPr lang="fr-FR" sz="1100" dirty="0"/>
                        <a:t> 3rd </a:t>
                      </a:r>
                      <a:r>
                        <a:rPr lang="fr-FR" sz="1100" dirty="0" err="1"/>
                        <a:t>Manifesto</a:t>
                      </a:r>
                      <a:r>
                        <a:rPr lang="fr-FR" sz="1100" dirty="0"/>
                        <a:t>)</a:t>
                      </a:r>
                    </a:p>
                  </a:txBody>
                  <a:tcPr/>
                </a:tc>
                <a:tc>
                  <a:txBody>
                    <a:bodyPr/>
                    <a:lstStyle/>
                    <a:p>
                      <a:r>
                        <a:rPr lang="fr-FR" b="1" dirty="0">
                          <a:highlight>
                            <a:srgbClr val="FFFF00"/>
                          </a:highlight>
                        </a:rPr>
                        <a:t>SET</a:t>
                      </a:r>
                    </a:p>
                    <a:p>
                      <a:endParaRPr lang="fr-FR" dirty="0"/>
                    </a:p>
                    <a:p>
                      <a:r>
                        <a:rPr lang="fr-FR" dirty="0">
                          <a:highlight>
                            <a:srgbClr val="FFFF00"/>
                          </a:highlight>
                        </a:rPr>
                        <a:t>GRAPH</a:t>
                      </a:r>
                    </a:p>
                  </a:txBody>
                  <a:tcPr/>
                </a:tc>
                <a:tc>
                  <a:txBody>
                    <a:bodyPr/>
                    <a:lstStyle/>
                    <a:p>
                      <a:r>
                        <a:rPr lang="fr-FR" dirty="0"/>
                        <a:t>Relation/</a:t>
                      </a:r>
                    </a:p>
                    <a:p>
                      <a:r>
                        <a:rPr lang="fr-FR" dirty="0"/>
                        <a:t>TABLE</a:t>
                      </a:r>
                    </a:p>
                    <a:p>
                      <a:r>
                        <a:rPr lang="fr-FR" dirty="0"/>
                        <a:t>NF2, CLASS</a:t>
                      </a:r>
                    </a:p>
                  </a:txBody>
                  <a:tcPr/>
                </a:tc>
                <a:tc>
                  <a:txBody>
                    <a:bodyPr/>
                    <a:lstStyle/>
                    <a:p>
                      <a:r>
                        <a:rPr lang="fr-FR" dirty="0" err="1"/>
                        <a:t>Relational</a:t>
                      </a:r>
                      <a:r>
                        <a:rPr lang="fr-FR" dirty="0"/>
                        <a:t> </a:t>
                      </a:r>
                      <a:r>
                        <a:rPr lang="fr-FR" dirty="0" err="1"/>
                        <a:t>algebra</a:t>
                      </a:r>
                      <a:endParaRPr lang="fr-FR" dirty="0"/>
                    </a:p>
                  </a:txBody>
                  <a:tcPr/>
                </a:tc>
                <a:tc>
                  <a:txBody>
                    <a:bodyPr/>
                    <a:lstStyle/>
                    <a:p>
                      <a:r>
                        <a:rPr lang="fr-FR" sz="1600" dirty="0"/>
                        <a:t>(Codd70)</a:t>
                      </a:r>
                    </a:p>
                    <a:p>
                      <a:r>
                        <a:rPr lang="fr-FR" sz="1600" dirty="0"/>
                        <a:t>(DATE95)</a:t>
                      </a:r>
                    </a:p>
                  </a:txBody>
                  <a:tcPr/>
                </a:tc>
                <a:extLst>
                  <a:ext uri="{0D108BD9-81ED-4DB2-BD59-A6C34878D82A}">
                    <a16:rowId xmlns:a16="http://schemas.microsoft.com/office/drawing/2014/main" val="3771029951"/>
                  </a:ext>
                </a:extLst>
              </a:tr>
              <a:tr h="1010667">
                <a:tc>
                  <a:txBody>
                    <a:bodyPr/>
                    <a:lstStyle/>
                    <a:p>
                      <a:r>
                        <a:rPr lang="fr-FR" b="1" dirty="0"/>
                        <a:t>Semi-</a:t>
                      </a:r>
                      <a:r>
                        <a:rPr lang="fr-FR" b="1" dirty="0" err="1"/>
                        <a:t>structured</a:t>
                      </a:r>
                      <a:r>
                        <a:rPr lang="fr-FR" b="1" dirty="0"/>
                        <a:t> DATA </a:t>
                      </a:r>
                      <a:r>
                        <a:rPr lang="fr-FR" sz="1100" b="0" i="1" dirty="0"/>
                        <a:t>(SEARCH </a:t>
                      </a:r>
                      <a:r>
                        <a:rPr lang="fr-FR" sz="1100" b="0" i="1" dirty="0" err="1"/>
                        <a:t>oriented</a:t>
                      </a:r>
                      <a:r>
                        <a:rPr lang="fr-FR" sz="1100" b="0" i="1" dirty="0"/>
                        <a:t>)</a:t>
                      </a:r>
                    </a:p>
                  </a:txBody>
                  <a:tcPr/>
                </a:tc>
                <a:tc>
                  <a:txBody>
                    <a:bodyPr/>
                    <a:lstStyle/>
                    <a:p>
                      <a:r>
                        <a:rPr lang="fr-FR" sz="1400" dirty="0"/>
                        <a:t>PREDICATE/VALUE</a:t>
                      </a:r>
                    </a:p>
                  </a:txBody>
                  <a:tcPr/>
                </a:tc>
                <a:tc>
                  <a:txBody>
                    <a:bodyPr/>
                    <a:lstStyle/>
                    <a:p>
                      <a:r>
                        <a:rPr lang="fr-FR" sz="1600" dirty="0"/>
                        <a:t>WHAT</a:t>
                      </a:r>
                    </a:p>
                  </a:txBody>
                  <a:tcPr/>
                </a:tc>
                <a:tc>
                  <a:txBody>
                    <a:bodyPr/>
                    <a:lstStyle/>
                    <a:p>
                      <a:r>
                        <a:rPr lang="fr-FR" dirty="0"/>
                        <a:t>RDF data model</a:t>
                      </a:r>
                    </a:p>
                  </a:txBody>
                  <a:tcPr/>
                </a:tc>
                <a:tc>
                  <a:txBody>
                    <a:bodyPr/>
                    <a:lstStyle/>
                    <a:p>
                      <a:r>
                        <a:rPr lang="fr-FR" b="1" dirty="0">
                          <a:highlight>
                            <a:srgbClr val="FFFF00"/>
                          </a:highlight>
                        </a:rPr>
                        <a:t>GRAPH</a:t>
                      </a:r>
                    </a:p>
                  </a:txBody>
                  <a:tcPr/>
                </a:tc>
                <a:tc>
                  <a:txBody>
                    <a:bodyPr/>
                    <a:lstStyle/>
                    <a:p>
                      <a:r>
                        <a:rPr lang="fr-FR" dirty="0"/>
                        <a:t>CLASS</a:t>
                      </a:r>
                    </a:p>
                  </a:txBody>
                  <a:tcPr/>
                </a:tc>
                <a:tc>
                  <a:txBody>
                    <a:bodyPr/>
                    <a:lstStyle/>
                    <a:p>
                      <a:endParaRPr lang="fr-FR"/>
                    </a:p>
                  </a:txBody>
                  <a:tcPr/>
                </a:tc>
                <a:tc>
                  <a:txBody>
                    <a:bodyPr/>
                    <a:lstStyle/>
                    <a:p>
                      <a:r>
                        <a:rPr lang="fr-FR" dirty="0"/>
                        <a:t>(RDF 98)</a:t>
                      </a:r>
                    </a:p>
                  </a:txBody>
                  <a:tcPr/>
                </a:tc>
                <a:extLst>
                  <a:ext uri="{0D108BD9-81ED-4DB2-BD59-A6C34878D82A}">
                    <a16:rowId xmlns:a16="http://schemas.microsoft.com/office/drawing/2014/main" val="1687540188"/>
                  </a:ext>
                </a:extLst>
              </a:tr>
              <a:tr h="1138780">
                <a:tc>
                  <a:txBody>
                    <a:bodyPr/>
                    <a:lstStyle/>
                    <a:p>
                      <a:r>
                        <a:rPr lang="fr-FR" sz="1400" b="1" dirty="0"/>
                        <a:t>UNSTRUCTURED DATA </a:t>
                      </a:r>
                      <a:r>
                        <a:rPr lang="fr-FR" sz="1400" b="0" i="1" dirty="0"/>
                        <a:t>(</a:t>
                      </a:r>
                      <a:r>
                        <a:rPr lang="fr-FR" sz="1400" b="0" i="1" dirty="0" err="1"/>
                        <a:t>analytics</a:t>
                      </a:r>
                      <a:r>
                        <a:rPr lang="fr-FR" sz="1400" b="0" i="1" dirty="0"/>
                        <a:t> </a:t>
                      </a:r>
                      <a:r>
                        <a:rPr lang="fr-FR" sz="1400" b="0" i="1" dirty="0" err="1"/>
                        <a:t>oriented</a:t>
                      </a:r>
                      <a:r>
                        <a:rPr lang="fr-FR" sz="1400" b="0" i="1" dirty="0"/>
                        <a:t>)</a:t>
                      </a:r>
                    </a:p>
                  </a:txBody>
                  <a:tcPr/>
                </a:tc>
                <a:tc>
                  <a:txBody>
                    <a:bodyPr/>
                    <a:lstStyle/>
                    <a:p>
                      <a:r>
                        <a:rPr lang="fr-FR" dirty="0"/>
                        <a:t>KEY/</a:t>
                      </a:r>
                    </a:p>
                    <a:p>
                      <a:r>
                        <a:rPr lang="fr-FR" dirty="0"/>
                        <a:t>VALUE</a:t>
                      </a:r>
                    </a:p>
                    <a:p>
                      <a:r>
                        <a:rPr lang="fr-FR" dirty="0"/>
                        <a:t>&amp;Graph</a:t>
                      </a:r>
                    </a:p>
                  </a:txBody>
                  <a:tcPr/>
                </a:tc>
                <a:tc>
                  <a:txBody>
                    <a:bodyPr/>
                    <a:lstStyle/>
                    <a:p>
                      <a:r>
                        <a:rPr lang="fr-FR" sz="1600" dirty="0"/>
                        <a:t>WHAT</a:t>
                      </a:r>
                    </a:p>
                  </a:txBody>
                  <a:tcPr/>
                </a:tc>
                <a:tc>
                  <a:txBody>
                    <a:bodyPr/>
                    <a:lstStyle/>
                    <a:p>
                      <a:r>
                        <a:rPr lang="fr-FR" dirty="0"/>
                        <a:t>Key/blob</a:t>
                      </a:r>
                    </a:p>
                    <a:p>
                      <a:r>
                        <a:rPr lang="fr-FR" dirty="0"/>
                        <a:t>Key/doc</a:t>
                      </a:r>
                    </a:p>
                    <a:p>
                      <a:r>
                        <a:rPr lang="fr-FR" sz="1400" dirty="0"/>
                        <a:t>Key/</a:t>
                      </a:r>
                      <a:r>
                        <a:rPr lang="fr-FR" sz="1400" dirty="0" err="1"/>
                        <a:t>column</a:t>
                      </a:r>
                      <a:endParaRPr lang="fr-FR" sz="1400" dirty="0"/>
                    </a:p>
                  </a:txBody>
                  <a:tcPr/>
                </a:tc>
                <a:tc>
                  <a:txBody>
                    <a:bodyPr/>
                    <a:lstStyle/>
                    <a:p>
                      <a:r>
                        <a:rPr lang="fr-FR" dirty="0">
                          <a:highlight>
                            <a:srgbClr val="FFFF00"/>
                          </a:highlight>
                        </a:rPr>
                        <a:t>GRAPH</a:t>
                      </a:r>
                    </a:p>
                  </a:txBody>
                  <a:tcPr/>
                </a:tc>
                <a:tc>
                  <a:txBody>
                    <a:bodyPr/>
                    <a:lstStyle/>
                    <a:p>
                      <a:r>
                        <a:rPr lang="fr-FR" dirty="0"/>
                        <a:t>CLASS &amp; </a:t>
                      </a:r>
                      <a:r>
                        <a:rPr lang="fr-FR" sz="1600" dirty="0"/>
                        <a:t>DOCUMENT</a:t>
                      </a:r>
                    </a:p>
                  </a:txBody>
                  <a:tcPr/>
                </a:tc>
                <a:tc>
                  <a:txBody>
                    <a:bodyPr/>
                    <a:lstStyle/>
                    <a:p>
                      <a:r>
                        <a:rPr lang="fr-FR" sz="1400" b="1" i="1" dirty="0">
                          <a:solidFill>
                            <a:srgbClr val="FF0000"/>
                          </a:solidFill>
                        </a:rPr>
                        <a:t>NOMAD ALGEBRA (NA)</a:t>
                      </a:r>
                    </a:p>
                    <a:p>
                      <a:r>
                        <a:rPr lang="fr-FR" sz="1400" b="1" i="1" dirty="0">
                          <a:solidFill>
                            <a:srgbClr val="FF0000"/>
                          </a:solidFill>
                        </a:rPr>
                        <a:t>Associative </a:t>
                      </a:r>
                      <a:r>
                        <a:rPr lang="fr-FR" sz="1400" b="1" i="1" dirty="0" err="1">
                          <a:solidFill>
                            <a:srgbClr val="FF0000"/>
                          </a:solidFill>
                        </a:rPr>
                        <a:t>Array</a:t>
                      </a:r>
                      <a:r>
                        <a:rPr lang="fr-FR" sz="1400" b="1" i="1" dirty="0">
                          <a:solidFill>
                            <a:srgbClr val="FF0000"/>
                          </a:solidFill>
                        </a:rPr>
                        <a:t> (AA) </a:t>
                      </a:r>
                      <a:r>
                        <a:rPr lang="fr-FR" sz="1400" b="1" i="1" dirty="0" err="1">
                          <a:solidFill>
                            <a:srgbClr val="FF0000"/>
                          </a:solidFill>
                        </a:rPr>
                        <a:t>algebra</a:t>
                      </a:r>
                      <a:r>
                        <a:rPr lang="fr-FR" sz="1400" b="1" i="1" dirty="0">
                          <a:solidFill>
                            <a:srgbClr val="FF0000"/>
                          </a:solidFill>
                        </a:rPr>
                        <a:t> </a:t>
                      </a:r>
                      <a:endParaRPr lang="fr-FR" b="1" i="1" dirty="0">
                        <a:solidFill>
                          <a:srgbClr val="FF0000"/>
                        </a:solidFill>
                      </a:endParaRPr>
                    </a:p>
                  </a:txBody>
                  <a:tcPr/>
                </a:tc>
                <a:tc>
                  <a:txBody>
                    <a:bodyPr/>
                    <a:lstStyle/>
                    <a:p>
                      <a:r>
                        <a:rPr lang="fr-FR" dirty="0"/>
                        <a:t>(</a:t>
                      </a:r>
                      <a:r>
                        <a:rPr lang="fr-FR" sz="1400" b="1" dirty="0"/>
                        <a:t>Chang08)</a:t>
                      </a:r>
                    </a:p>
                  </a:txBody>
                  <a:tcPr/>
                </a:tc>
                <a:extLst>
                  <a:ext uri="{0D108BD9-81ED-4DB2-BD59-A6C34878D82A}">
                    <a16:rowId xmlns:a16="http://schemas.microsoft.com/office/drawing/2014/main" val="715230329"/>
                  </a:ext>
                </a:extLst>
              </a:tr>
              <a:tr h="597859">
                <a:tc>
                  <a:txBody>
                    <a:bodyPr/>
                    <a:lstStyle/>
                    <a:p>
                      <a:r>
                        <a:rPr lang="fr-FR" b="1" dirty="0"/>
                        <a:t>NEWSQL</a:t>
                      </a:r>
                    </a:p>
                    <a:p>
                      <a:r>
                        <a:rPr lang="fr-FR" sz="1200" b="1" dirty="0"/>
                        <a:t>(</a:t>
                      </a:r>
                      <a:r>
                        <a:rPr lang="fr-FR" sz="1200" b="0" i="1" dirty="0" err="1"/>
                        <a:t>analytics</a:t>
                      </a:r>
                      <a:r>
                        <a:rPr lang="fr-FR" sz="1200" b="0" i="1" dirty="0"/>
                        <a:t> </a:t>
                      </a:r>
                      <a:r>
                        <a:rPr lang="fr-FR" sz="1200" b="0" i="1" dirty="0" err="1"/>
                        <a:t>oriented</a:t>
                      </a:r>
                      <a:r>
                        <a:rPr lang="fr-FR" sz="1200" b="0" i="1" dirty="0"/>
                        <a:t>)</a:t>
                      </a:r>
                      <a:endParaRPr lang="fr-FR" sz="1200" b="1" dirty="0"/>
                    </a:p>
                  </a:txBody>
                  <a:tcPr/>
                </a:tc>
                <a:tc>
                  <a:txBody>
                    <a:bodyPr/>
                    <a:lstStyle/>
                    <a:p>
                      <a:r>
                        <a:rPr lang="fr-FR" dirty="0"/>
                        <a:t>VALUE &amp; Graph</a:t>
                      </a:r>
                    </a:p>
                  </a:txBody>
                  <a:tcPr/>
                </a:tc>
                <a:tc>
                  <a:txBody>
                    <a:bodyPr/>
                    <a:lstStyle/>
                    <a:p>
                      <a:endParaRPr lang="fr-FR"/>
                    </a:p>
                  </a:txBody>
                  <a:tcPr/>
                </a:tc>
                <a:tc>
                  <a:txBody>
                    <a:bodyPr/>
                    <a:lstStyle/>
                    <a:p>
                      <a:r>
                        <a:rPr lang="fr-FR" dirty="0"/>
                        <a:t>RM</a:t>
                      </a:r>
                    </a:p>
                  </a:txBody>
                  <a:tcPr/>
                </a:tc>
                <a:tc>
                  <a:txBody>
                    <a:bodyPr/>
                    <a:lstStyle/>
                    <a:p>
                      <a:r>
                        <a:rPr lang="fr-FR" sz="1200" b="1" dirty="0"/>
                        <a:t>(</a:t>
                      </a:r>
                      <a:r>
                        <a:rPr lang="fr-FR" sz="1200" b="1" dirty="0" err="1">
                          <a:highlight>
                            <a:srgbClr val="FFFF00"/>
                          </a:highlight>
                        </a:rPr>
                        <a:t>sparse</a:t>
                      </a:r>
                      <a:r>
                        <a:rPr lang="fr-FR" sz="1200" b="1" dirty="0">
                          <a:highlight>
                            <a:srgbClr val="FFFF00"/>
                          </a:highlight>
                        </a:rPr>
                        <a:t>)</a:t>
                      </a:r>
                    </a:p>
                    <a:p>
                      <a:r>
                        <a:rPr lang="fr-FR" sz="1200" b="1" dirty="0">
                          <a:highlight>
                            <a:srgbClr val="FFFF00"/>
                          </a:highlight>
                        </a:rPr>
                        <a:t>MATRICES</a:t>
                      </a:r>
                    </a:p>
                  </a:txBody>
                  <a:tcPr/>
                </a:tc>
                <a:tc>
                  <a:txBody>
                    <a:bodyPr/>
                    <a:lstStyle/>
                    <a:p>
                      <a:r>
                        <a:rPr lang="fr-FR" dirty="0"/>
                        <a:t>TABLES</a:t>
                      </a:r>
                    </a:p>
                  </a:txBody>
                  <a:tcPr/>
                </a:tc>
                <a:tc>
                  <a:txBody>
                    <a:bodyPr/>
                    <a:lstStyle/>
                    <a:p>
                      <a:r>
                        <a:rPr lang="fr-FR" dirty="0">
                          <a:solidFill>
                            <a:srgbClr val="FF0000"/>
                          </a:solidFill>
                        </a:rPr>
                        <a:t>NA &amp; AA</a:t>
                      </a:r>
                    </a:p>
                  </a:txBody>
                  <a:tcPr/>
                </a:tc>
                <a:tc>
                  <a:txBody>
                    <a:bodyPr/>
                    <a:lstStyle/>
                    <a:p>
                      <a:r>
                        <a:rPr lang="fr-FR" sz="1400" b="1" dirty="0"/>
                        <a:t>(</a:t>
                      </a:r>
                      <a:r>
                        <a:rPr lang="fr-FR" sz="1400" b="1" dirty="0" err="1"/>
                        <a:t>Cattel</a:t>
                      </a:r>
                      <a:r>
                        <a:rPr lang="fr-FR" sz="1400" b="1" dirty="0"/>
                        <a:t> 10)</a:t>
                      </a:r>
                    </a:p>
                  </a:txBody>
                  <a:tcPr/>
                </a:tc>
                <a:extLst>
                  <a:ext uri="{0D108BD9-81ED-4DB2-BD59-A6C34878D82A}">
                    <a16:rowId xmlns:a16="http://schemas.microsoft.com/office/drawing/2014/main" val="3441976960"/>
                  </a:ext>
                </a:extLst>
              </a:tr>
              <a:tr h="427042">
                <a:tc>
                  <a:txBody>
                    <a:bodyPr/>
                    <a:lstStyle/>
                    <a:p>
                      <a:r>
                        <a:rPr lang="fr-FR" b="1" dirty="0" err="1"/>
                        <a:t>Polystore</a:t>
                      </a:r>
                      <a:endParaRPr lang="fr-FR" b="1" dirty="0"/>
                    </a:p>
                  </a:txBody>
                  <a:tcPr/>
                </a:tc>
                <a:tc>
                  <a:txBody>
                    <a:bodyPr/>
                    <a:lstStyle/>
                    <a:p>
                      <a:r>
                        <a:rPr lang="fr-FR" dirty="0"/>
                        <a:t>/</a:t>
                      </a:r>
                    </a:p>
                  </a:txBody>
                  <a:tcPr/>
                </a:tc>
                <a:tc>
                  <a:txBody>
                    <a:bodyPr/>
                    <a:lstStyle/>
                    <a:p>
                      <a:r>
                        <a:rPr lang="fr-FR" dirty="0"/>
                        <a:t>/</a:t>
                      </a:r>
                    </a:p>
                  </a:txBody>
                  <a:tcPr/>
                </a:tc>
                <a:tc>
                  <a:txBody>
                    <a:bodyPr/>
                    <a:lstStyle/>
                    <a:p>
                      <a:r>
                        <a:rPr lang="fr-FR" dirty="0"/>
                        <a:t>D4 model</a:t>
                      </a:r>
                    </a:p>
                  </a:txBody>
                  <a:tcPr/>
                </a:tc>
                <a:tc>
                  <a:txBody>
                    <a:bodyPr/>
                    <a:lstStyle/>
                    <a:p>
                      <a:r>
                        <a:rPr lang="fr-FR" sz="1600" dirty="0">
                          <a:highlight>
                            <a:srgbClr val="FFFF00"/>
                          </a:highlight>
                        </a:rPr>
                        <a:t>ARRAYS</a:t>
                      </a:r>
                    </a:p>
                  </a:txBody>
                  <a:tcPr/>
                </a:tc>
                <a:tc>
                  <a:txBody>
                    <a:bodyPr/>
                    <a:lstStyle/>
                    <a:p>
                      <a:r>
                        <a:rPr lang="fr-FR" b="0" dirty="0" err="1">
                          <a:solidFill>
                            <a:schemeClr val="tx1"/>
                          </a:solidFill>
                        </a:rPr>
                        <a:t>arrays</a:t>
                      </a:r>
                      <a:endParaRPr lang="fr-FR" b="0" dirty="0">
                        <a:solidFill>
                          <a:schemeClr val="tx1"/>
                        </a:solidFill>
                      </a:endParaRPr>
                    </a:p>
                  </a:txBody>
                  <a:tcPr/>
                </a:tc>
                <a:tc>
                  <a:txBody>
                    <a:bodyPr/>
                    <a:lstStyle/>
                    <a:p>
                      <a:r>
                        <a:rPr lang="fr-FR" b="1" dirty="0">
                          <a:solidFill>
                            <a:srgbClr val="FF0000"/>
                          </a:solidFill>
                        </a:rPr>
                        <a:t>AA</a:t>
                      </a:r>
                    </a:p>
                  </a:txBody>
                  <a:tcPr/>
                </a:tc>
                <a:tc>
                  <a:txBody>
                    <a:bodyPr/>
                    <a:lstStyle/>
                    <a:p>
                      <a:r>
                        <a:rPr lang="fr-FR" sz="1200" b="1" dirty="0"/>
                        <a:t>(Duggan15)</a:t>
                      </a:r>
                    </a:p>
                  </a:txBody>
                  <a:tcPr/>
                </a:tc>
                <a:extLst>
                  <a:ext uri="{0D108BD9-81ED-4DB2-BD59-A6C34878D82A}">
                    <a16:rowId xmlns:a16="http://schemas.microsoft.com/office/drawing/2014/main" val="3025542051"/>
                  </a:ext>
                </a:extLst>
              </a:tr>
              <a:tr h="341634">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958578654"/>
                  </a:ext>
                </a:extLst>
              </a:tr>
            </a:tbl>
          </a:graphicData>
        </a:graphic>
      </p:graphicFrame>
      <p:sp>
        <p:nvSpPr>
          <p:cNvPr id="4" name="Espace réservé du pied de page 3">
            <a:extLst>
              <a:ext uri="{FF2B5EF4-FFF2-40B4-BE49-F238E27FC236}">
                <a16:creationId xmlns:a16="http://schemas.microsoft.com/office/drawing/2014/main" id="{35813B0B-797A-4DD6-ACA0-6FFEAA0FC5E4}"/>
              </a:ext>
            </a:extLst>
          </p:cNvPr>
          <p:cNvSpPr>
            <a:spLocks noGrp="1"/>
          </p:cNvSpPr>
          <p:nvPr>
            <p:ph type="ftr" sz="quarter" idx="11"/>
          </p:nvPr>
        </p:nvSpPr>
        <p:spPr/>
        <p:txBody>
          <a:bodyPr/>
          <a:lstStyle/>
          <a:p>
            <a:r>
              <a:rPr lang="fr-BE" dirty="0"/>
              <a:t> </a:t>
            </a:r>
          </a:p>
        </p:txBody>
      </p:sp>
    </p:spTree>
    <p:extLst>
      <p:ext uri="{BB962C8B-B14F-4D97-AF65-F5344CB8AC3E}">
        <p14:creationId xmlns:p14="http://schemas.microsoft.com/office/powerpoint/2010/main" val="3456581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98782-0ED7-4074-AD75-2711072B9B19}"/>
              </a:ext>
            </a:extLst>
          </p:cNvPr>
          <p:cNvSpPr>
            <a:spLocks noGrp="1"/>
          </p:cNvSpPr>
          <p:nvPr>
            <p:ph type="title"/>
          </p:nvPr>
        </p:nvSpPr>
        <p:spPr/>
        <p:txBody>
          <a:bodyPr>
            <a:normAutofit/>
          </a:bodyPr>
          <a:lstStyle/>
          <a:p>
            <a:r>
              <a:rPr lang="fr-FR" dirty="0"/>
              <a:t>SQL, RDF, NoSQL and NewSQL on an </a:t>
            </a:r>
            <a:r>
              <a:rPr lang="fr-FR" dirty="0" err="1"/>
              <a:t>example</a:t>
            </a:r>
            <a:endParaRPr lang="fr-FR" dirty="0"/>
          </a:p>
        </p:txBody>
      </p:sp>
      <p:sp>
        <p:nvSpPr>
          <p:cNvPr id="3" name="Espace réservé du contenu 2">
            <a:extLst>
              <a:ext uri="{FF2B5EF4-FFF2-40B4-BE49-F238E27FC236}">
                <a16:creationId xmlns:a16="http://schemas.microsoft.com/office/drawing/2014/main" id="{3094BDD8-F659-49A1-992A-11654D366E1F}"/>
              </a:ext>
            </a:extLst>
          </p:cNvPr>
          <p:cNvSpPr>
            <a:spLocks noGrp="1"/>
          </p:cNvSpPr>
          <p:nvPr>
            <p:ph idx="1"/>
          </p:nvPr>
        </p:nvSpPr>
        <p:spPr/>
        <p:txBody>
          <a:bodyPr/>
          <a:lstStyle/>
          <a:p>
            <a:r>
              <a:rPr lang="fr-FR" dirty="0"/>
              <a:t>SQL : a </a:t>
            </a:r>
            <a:r>
              <a:rPr lang="fr-FR" dirty="0">
                <a:highlight>
                  <a:srgbClr val="00FF00"/>
                </a:highlight>
              </a:rPr>
              <a:t>set </a:t>
            </a:r>
            <a:r>
              <a:rPr lang="fr-FR" dirty="0"/>
              <a:t>of </a:t>
            </a:r>
            <a:r>
              <a:rPr lang="fr-FR" dirty="0" err="1"/>
              <a:t>rows</a:t>
            </a:r>
            <a:r>
              <a:rPr lang="fr-FR" dirty="0"/>
              <a:t> </a:t>
            </a:r>
            <a:r>
              <a:rPr lang="fr-FR" dirty="0" err="1"/>
              <a:t>within</a:t>
            </a:r>
            <a:r>
              <a:rPr lang="fr-FR" dirty="0"/>
              <a:t> a table</a:t>
            </a:r>
          </a:p>
          <a:p>
            <a:endParaRPr lang="fr-FR" dirty="0"/>
          </a:p>
          <a:p>
            <a:pPr lvl="1"/>
            <a:endParaRPr lang="fr-FR" dirty="0"/>
          </a:p>
          <a:p>
            <a:endParaRPr lang="fr-FR" dirty="0"/>
          </a:p>
          <a:p>
            <a:pPr marL="0" indent="0">
              <a:buNone/>
            </a:pPr>
            <a:r>
              <a:rPr lang="fr-FR" dirty="0"/>
              <a:t> </a:t>
            </a:r>
          </a:p>
          <a:p>
            <a:pPr lvl="1"/>
            <a:endParaRPr lang="fr-FR" dirty="0"/>
          </a:p>
          <a:p>
            <a:endParaRPr lang="fr-FR" dirty="0"/>
          </a:p>
        </p:txBody>
      </p:sp>
      <p:sp>
        <p:nvSpPr>
          <p:cNvPr id="4" name="Espace réservé du pied de page 3">
            <a:extLst>
              <a:ext uri="{FF2B5EF4-FFF2-40B4-BE49-F238E27FC236}">
                <a16:creationId xmlns:a16="http://schemas.microsoft.com/office/drawing/2014/main" id="{7C6D4B81-1A6F-4A91-B7A4-1011B91C48B7}"/>
              </a:ext>
            </a:extLst>
          </p:cNvPr>
          <p:cNvSpPr>
            <a:spLocks noGrp="1"/>
          </p:cNvSpPr>
          <p:nvPr>
            <p:ph type="ftr" sz="quarter" idx="11"/>
          </p:nvPr>
        </p:nvSpPr>
        <p:spPr/>
        <p:txBody>
          <a:bodyPr/>
          <a:lstStyle/>
          <a:p>
            <a:r>
              <a:rPr lang="fr-BE"/>
              <a:t>Copyright Big Data 2018 Pr Serge Miranda, MBDS, Univ de Nice Sophia Antipolis</a:t>
            </a:r>
          </a:p>
        </p:txBody>
      </p:sp>
      <p:graphicFrame>
        <p:nvGraphicFramePr>
          <p:cNvPr id="6" name="Tableau 5">
            <a:extLst>
              <a:ext uri="{FF2B5EF4-FFF2-40B4-BE49-F238E27FC236}">
                <a16:creationId xmlns:a16="http://schemas.microsoft.com/office/drawing/2014/main" id="{703EE3BA-6525-4167-997E-FBDBEAA3FD81}"/>
              </a:ext>
            </a:extLst>
          </p:cNvPr>
          <p:cNvGraphicFramePr>
            <a:graphicFrameLocks noGrp="1"/>
          </p:cNvGraphicFramePr>
          <p:nvPr>
            <p:extLst>
              <p:ext uri="{D42A27DB-BD31-4B8C-83A1-F6EECF244321}">
                <p14:modId xmlns:p14="http://schemas.microsoft.com/office/powerpoint/2010/main" val="825702700"/>
              </p:ext>
            </p:extLst>
          </p:nvPr>
        </p:nvGraphicFramePr>
        <p:xfrm>
          <a:off x="2567608" y="2689860"/>
          <a:ext cx="6096000" cy="1478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031729513"/>
                    </a:ext>
                  </a:extLst>
                </a:gridCol>
                <a:gridCol w="1524000">
                  <a:extLst>
                    <a:ext uri="{9D8B030D-6E8A-4147-A177-3AD203B41FA5}">
                      <a16:colId xmlns:a16="http://schemas.microsoft.com/office/drawing/2014/main" val="2123356776"/>
                    </a:ext>
                  </a:extLst>
                </a:gridCol>
                <a:gridCol w="1524000">
                  <a:extLst>
                    <a:ext uri="{9D8B030D-6E8A-4147-A177-3AD203B41FA5}">
                      <a16:colId xmlns:a16="http://schemas.microsoft.com/office/drawing/2014/main" val="3544376228"/>
                    </a:ext>
                  </a:extLst>
                </a:gridCol>
                <a:gridCol w="1524000">
                  <a:extLst>
                    <a:ext uri="{9D8B030D-6E8A-4147-A177-3AD203B41FA5}">
                      <a16:colId xmlns:a16="http://schemas.microsoft.com/office/drawing/2014/main" val="2639351389"/>
                    </a:ext>
                  </a:extLst>
                </a:gridCol>
              </a:tblGrid>
              <a:tr h="0">
                <a:tc>
                  <a:txBody>
                    <a:bodyPr/>
                    <a:lstStyle/>
                    <a:p>
                      <a:r>
                        <a:rPr lang="fr-FR" dirty="0"/>
                        <a:t>FLIGHT2</a:t>
                      </a:r>
                    </a:p>
                  </a:txBody>
                  <a:tcPr/>
                </a:tc>
                <a:tc>
                  <a:txBody>
                    <a:bodyPr/>
                    <a:lstStyle/>
                    <a:p>
                      <a:r>
                        <a:rPr lang="fr-FR" dirty="0"/>
                        <a:t>F#</a:t>
                      </a:r>
                    </a:p>
                  </a:txBody>
                  <a:tcPr/>
                </a:tc>
                <a:tc>
                  <a:txBody>
                    <a:bodyPr/>
                    <a:lstStyle/>
                    <a:p>
                      <a:r>
                        <a:rPr lang="fr-FR" dirty="0" err="1"/>
                        <a:t>PilotName</a:t>
                      </a:r>
                      <a:endParaRPr lang="fr-FR" dirty="0"/>
                    </a:p>
                  </a:txBody>
                  <a:tcPr/>
                </a:tc>
                <a:tc>
                  <a:txBody>
                    <a:bodyPr/>
                    <a:lstStyle/>
                    <a:p>
                      <a:r>
                        <a:rPr lang="fr-FR" dirty="0" err="1"/>
                        <a:t>PlaneN</a:t>
                      </a:r>
                      <a:endParaRPr lang="fr-FR" dirty="0"/>
                    </a:p>
                  </a:txBody>
                  <a:tcPr/>
                </a:tc>
                <a:extLst>
                  <a:ext uri="{0D108BD9-81ED-4DB2-BD59-A6C34878D82A}">
                    <a16:rowId xmlns:a16="http://schemas.microsoft.com/office/drawing/2014/main" val="1969471307"/>
                  </a:ext>
                </a:extLst>
              </a:tr>
              <a:tr h="370840">
                <a:tc>
                  <a:txBody>
                    <a:bodyPr/>
                    <a:lstStyle/>
                    <a:p>
                      <a:endParaRPr lang="fr-FR"/>
                    </a:p>
                  </a:txBody>
                  <a:tcPr/>
                </a:tc>
                <a:tc>
                  <a:txBody>
                    <a:bodyPr/>
                    <a:lstStyle/>
                    <a:p>
                      <a:r>
                        <a:rPr lang="fr-FR" dirty="0"/>
                        <a:t>AF100</a:t>
                      </a:r>
                    </a:p>
                  </a:txBody>
                  <a:tcPr/>
                </a:tc>
                <a:tc>
                  <a:txBody>
                    <a:bodyPr/>
                    <a:lstStyle/>
                    <a:p>
                      <a:r>
                        <a:rPr lang="fr-FR" dirty="0"/>
                        <a:t>Serge</a:t>
                      </a:r>
                    </a:p>
                  </a:txBody>
                  <a:tcPr/>
                </a:tc>
                <a:tc>
                  <a:txBody>
                    <a:bodyPr/>
                    <a:lstStyle/>
                    <a:p>
                      <a:r>
                        <a:rPr lang="fr-FR" dirty="0"/>
                        <a:t>AirbusA320</a:t>
                      </a:r>
                    </a:p>
                  </a:txBody>
                  <a:tcPr/>
                </a:tc>
                <a:extLst>
                  <a:ext uri="{0D108BD9-81ED-4DB2-BD59-A6C34878D82A}">
                    <a16:rowId xmlns:a16="http://schemas.microsoft.com/office/drawing/2014/main" val="1285072748"/>
                  </a:ext>
                </a:extLst>
              </a:tr>
              <a:tr h="370840">
                <a:tc>
                  <a:txBody>
                    <a:bodyPr/>
                    <a:lstStyle/>
                    <a:p>
                      <a:endParaRPr lang="fr-FR"/>
                    </a:p>
                  </a:txBody>
                  <a:tcPr/>
                </a:tc>
                <a:tc>
                  <a:txBody>
                    <a:bodyPr/>
                    <a:lstStyle/>
                    <a:p>
                      <a:r>
                        <a:rPr lang="fr-FR" dirty="0"/>
                        <a:t>AF101</a:t>
                      </a:r>
                    </a:p>
                  </a:txBody>
                  <a:tcPr/>
                </a:tc>
                <a:tc>
                  <a:txBody>
                    <a:bodyPr/>
                    <a:lstStyle/>
                    <a:p>
                      <a:r>
                        <a:rPr lang="fr-FR" dirty="0"/>
                        <a:t>Peter</a:t>
                      </a:r>
                    </a:p>
                  </a:txBody>
                  <a:tcPr/>
                </a:tc>
                <a:tc>
                  <a:txBody>
                    <a:bodyPr/>
                    <a:lstStyle/>
                    <a:p>
                      <a:r>
                        <a:rPr lang="fr-FR" dirty="0"/>
                        <a:t>B747</a:t>
                      </a:r>
                    </a:p>
                  </a:txBody>
                  <a:tcPr/>
                </a:tc>
                <a:extLst>
                  <a:ext uri="{0D108BD9-81ED-4DB2-BD59-A6C34878D82A}">
                    <a16:rowId xmlns:a16="http://schemas.microsoft.com/office/drawing/2014/main" val="45418120"/>
                  </a:ext>
                </a:extLst>
              </a:tr>
              <a:tr h="370840">
                <a:tc>
                  <a:txBody>
                    <a:bodyPr/>
                    <a:lstStyle/>
                    <a:p>
                      <a:endParaRPr lang="fr-FR"/>
                    </a:p>
                  </a:txBody>
                  <a:tcPr/>
                </a:tc>
                <a:tc>
                  <a:txBody>
                    <a:bodyPr/>
                    <a:lstStyle/>
                    <a:p>
                      <a:r>
                        <a:rPr lang="fr-FR" dirty="0"/>
                        <a:t>AF102</a:t>
                      </a:r>
                    </a:p>
                  </a:txBody>
                  <a:tcPr/>
                </a:tc>
                <a:tc>
                  <a:txBody>
                    <a:bodyPr/>
                    <a:lstStyle/>
                    <a:p>
                      <a:r>
                        <a:rPr lang="fr-FR" dirty="0"/>
                        <a:t>Serge</a:t>
                      </a:r>
                    </a:p>
                  </a:txBody>
                  <a:tcPr/>
                </a:tc>
                <a:tc>
                  <a:txBody>
                    <a:bodyPr/>
                    <a:lstStyle/>
                    <a:p>
                      <a:r>
                        <a:rPr lang="fr-FR" dirty="0"/>
                        <a:t>B747</a:t>
                      </a:r>
                    </a:p>
                  </a:txBody>
                  <a:tcPr/>
                </a:tc>
                <a:extLst>
                  <a:ext uri="{0D108BD9-81ED-4DB2-BD59-A6C34878D82A}">
                    <a16:rowId xmlns:a16="http://schemas.microsoft.com/office/drawing/2014/main" val="2213466586"/>
                  </a:ext>
                </a:extLst>
              </a:tr>
            </a:tbl>
          </a:graphicData>
        </a:graphic>
      </p:graphicFrame>
      <p:sp>
        <p:nvSpPr>
          <p:cNvPr id="7" name="ZoneTexte 6">
            <a:extLst>
              <a:ext uri="{FF2B5EF4-FFF2-40B4-BE49-F238E27FC236}">
                <a16:creationId xmlns:a16="http://schemas.microsoft.com/office/drawing/2014/main" id="{816B2463-9EC2-4A26-9F85-65F61B2A9A3B}"/>
              </a:ext>
            </a:extLst>
          </p:cNvPr>
          <p:cNvSpPr txBox="1"/>
          <p:nvPr/>
        </p:nvSpPr>
        <p:spPr>
          <a:xfrm>
            <a:off x="2639616" y="4581128"/>
            <a:ext cx="6048672" cy="923330"/>
          </a:xfrm>
          <a:prstGeom prst="rect">
            <a:avLst/>
          </a:prstGeom>
          <a:noFill/>
        </p:spPr>
        <p:txBody>
          <a:bodyPr wrap="square" rtlCol="0">
            <a:spAutoFit/>
          </a:bodyPr>
          <a:lstStyle/>
          <a:p>
            <a:r>
              <a:rPr lang="fr-FR" dirty="0"/>
              <a:t>SELECT *</a:t>
            </a:r>
          </a:p>
          <a:p>
            <a:r>
              <a:rPr lang="fr-FR" dirty="0" err="1"/>
              <a:t>From</a:t>
            </a:r>
            <a:r>
              <a:rPr lang="fr-FR" dirty="0"/>
              <a:t> FLIGHT2</a:t>
            </a:r>
          </a:p>
          <a:p>
            <a:r>
              <a:rPr lang="fr-FR" dirty="0"/>
              <a:t>WHERE  </a:t>
            </a:r>
            <a:r>
              <a:rPr lang="fr-FR" dirty="0" err="1"/>
              <a:t>Pilotname</a:t>
            </a:r>
            <a:r>
              <a:rPr lang="fr-FR" dirty="0"/>
              <a:t>=‘Serge’;</a:t>
            </a:r>
          </a:p>
        </p:txBody>
      </p:sp>
    </p:spTree>
    <p:extLst>
      <p:ext uri="{BB962C8B-B14F-4D97-AF65-F5344CB8AC3E}">
        <p14:creationId xmlns:p14="http://schemas.microsoft.com/office/powerpoint/2010/main" val="105902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a:spLocks noGrp="1"/>
          </p:cNvSpPr>
          <p:nvPr>
            <p:ph type="title"/>
          </p:nvPr>
        </p:nvSpPr>
        <p:spPr>
          <a:xfrm>
            <a:off x="3169295" y="1091654"/>
            <a:ext cx="5853413" cy="1138537"/>
          </a:xfrm>
          <a:prstGeom prst="rect">
            <a:avLst/>
          </a:prstGeom>
        </p:spPr>
        <p:txBody>
          <a:bodyPr>
            <a:normAutofit fontScale="90000"/>
          </a:bodyPr>
          <a:lstStyle>
            <a:lvl1pPr defTabSz="461518">
              <a:defRPr sz="6100">
                <a:solidFill>
                  <a:srgbClr val="164F86"/>
                </a:solidFill>
              </a:defRPr>
            </a:lvl1pPr>
          </a:lstStyle>
          <a:p>
            <a:pPr lvl="0">
              <a:defRPr sz="1800">
                <a:solidFill>
                  <a:srgbClr val="000000"/>
                </a:solidFill>
              </a:defRPr>
            </a:pPr>
            <a:r>
              <a:rPr lang="fr-FR" sz="4300" dirty="0"/>
              <a:t> </a:t>
            </a:r>
            <a:r>
              <a:rPr sz="4300" dirty="0"/>
              <a:t> </a:t>
            </a:r>
            <a:r>
              <a:rPr lang="fr-FR" sz="4300" dirty="0"/>
              <a:t>Semi-</a:t>
            </a:r>
            <a:r>
              <a:rPr lang="fr-FR" sz="4300" dirty="0" err="1"/>
              <a:t>structured</a:t>
            </a:r>
            <a:r>
              <a:rPr lang="fr-FR" sz="4300" dirty="0"/>
              <a:t> data: </a:t>
            </a:r>
            <a:br>
              <a:rPr lang="fr-FR" sz="4300" dirty="0"/>
            </a:br>
            <a:r>
              <a:rPr sz="4300" dirty="0"/>
              <a:t>RDF </a:t>
            </a:r>
            <a:r>
              <a:rPr lang="fr-FR" sz="4300" dirty="0"/>
              <a:t> graph (for 1st Row)</a:t>
            </a:r>
            <a:endParaRPr sz="4300" dirty="0"/>
          </a:p>
        </p:txBody>
      </p:sp>
      <p:grpSp>
        <p:nvGrpSpPr>
          <p:cNvPr id="701" name="Group 701"/>
          <p:cNvGrpSpPr/>
          <p:nvPr/>
        </p:nvGrpSpPr>
        <p:grpSpPr>
          <a:xfrm>
            <a:off x="2449598" y="3292809"/>
            <a:ext cx="1494320" cy="991832"/>
            <a:chOff x="-1" y="-1"/>
            <a:chExt cx="2125253" cy="1410605"/>
          </a:xfrm>
        </p:grpSpPr>
        <p:sp>
          <p:nvSpPr>
            <p:cNvPr id="699" name="Shape 699"/>
            <p:cNvSpPr/>
            <p:nvPr/>
          </p:nvSpPr>
          <p:spPr>
            <a:xfrm>
              <a:off x="-1" y="-1"/>
              <a:ext cx="2125253" cy="1410605"/>
            </a:xfrm>
            <a:prstGeom prst="rect">
              <a:avLst/>
            </a:prstGeom>
            <a:blipFill rotWithShape="1">
              <a:blip r:embed="rId2"/>
              <a:srcRect/>
              <a:tile tx="0" ty="0" sx="100000" sy="100000" flip="none" algn="tl"/>
            </a:blipFill>
            <a:ln w="12700" cap="flat">
              <a:noFill/>
              <a:miter lim="400000"/>
            </a:ln>
            <a:effectLst>
              <a:outerShdw blurRad="25400" dist="12700" dir="5400000" rotWithShape="0">
                <a:srgbClr val="000000">
                  <a:alpha val="50000"/>
                </a:srgbClr>
              </a:outerShdw>
            </a:effectLst>
          </p:spPr>
          <p:txBody>
            <a:bodyPr wrap="square" lIns="0" tIns="0" rIns="0" bIns="0" numCol="1" anchor="ctr">
              <a:noAutofit/>
            </a:bodyPr>
            <a:lstStyle/>
            <a:p>
              <a:pPr lvl="0">
                <a:defRPr sz="1800"/>
              </a:pPr>
              <a:endParaRPr/>
            </a:p>
          </p:txBody>
        </p:sp>
        <p:sp>
          <p:nvSpPr>
            <p:cNvPr id="700" name="Shape 700"/>
            <p:cNvSpPr/>
            <p:nvPr/>
          </p:nvSpPr>
          <p:spPr>
            <a:xfrm>
              <a:off x="-1" y="355120"/>
              <a:ext cx="2125252" cy="700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defRPr sz="3800">
                  <a:solidFill>
                    <a:srgbClr val="FFFFFF"/>
                  </a:solidFill>
                </a:defRPr>
              </a:lvl1pPr>
            </a:lstStyle>
            <a:p>
              <a:pPr lvl="0">
                <a:defRPr sz="1800">
                  <a:solidFill>
                    <a:srgbClr val="000000"/>
                  </a:solidFill>
                </a:defRPr>
              </a:pPr>
              <a:r>
                <a:rPr sz="2700"/>
                <a:t>:Serge</a:t>
              </a:r>
            </a:p>
          </p:txBody>
        </p:sp>
      </p:grpSp>
      <p:grpSp>
        <p:nvGrpSpPr>
          <p:cNvPr id="704" name="Group 704"/>
          <p:cNvGrpSpPr/>
          <p:nvPr/>
        </p:nvGrpSpPr>
        <p:grpSpPr>
          <a:xfrm>
            <a:off x="6979990" y="2334861"/>
            <a:ext cx="1494319" cy="991832"/>
            <a:chOff x="-1" y="-1"/>
            <a:chExt cx="2125253" cy="1410605"/>
          </a:xfrm>
        </p:grpSpPr>
        <p:sp>
          <p:nvSpPr>
            <p:cNvPr id="702" name="Shape 702"/>
            <p:cNvSpPr/>
            <p:nvPr/>
          </p:nvSpPr>
          <p:spPr>
            <a:xfrm>
              <a:off x="-1" y="-1"/>
              <a:ext cx="2125253" cy="1410605"/>
            </a:xfrm>
            <a:prstGeom prst="rect">
              <a:avLst/>
            </a:prstGeom>
            <a:blipFill rotWithShape="1">
              <a:blip r:embed="rId2"/>
              <a:srcRect/>
              <a:tile tx="0" ty="0" sx="100000" sy="100000" flip="none" algn="tl"/>
            </a:blipFill>
            <a:ln w="12700" cap="flat">
              <a:noFill/>
              <a:miter lim="400000"/>
            </a:ln>
            <a:effectLst>
              <a:outerShdw blurRad="25400" dist="12700" dir="5400000" rotWithShape="0">
                <a:srgbClr val="000000">
                  <a:alpha val="50000"/>
                </a:srgbClr>
              </a:outerShdw>
            </a:effectLst>
          </p:spPr>
          <p:txBody>
            <a:bodyPr wrap="square" lIns="0" tIns="0" rIns="0" bIns="0" numCol="1" anchor="ctr">
              <a:noAutofit/>
            </a:bodyPr>
            <a:lstStyle/>
            <a:p>
              <a:pPr lvl="0">
                <a:defRPr sz="1800"/>
              </a:pPr>
              <a:endParaRPr/>
            </a:p>
          </p:txBody>
        </p:sp>
        <p:sp>
          <p:nvSpPr>
            <p:cNvPr id="703" name="Shape 703"/>
            <p:cNvSpPr/>
            <p:nvPr/>
          </p:nvSpPr>
          <p:spPr>
            <a:xfrm>
              <a:off x="-1" y="355120"/>
              <a:ext cx="2125252" cy="700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defRPr sz="3800">
                  <a:solidFill>
                    <a:srgbClr val="FFFFFF"/>
                  </a:solidFill>
                </a:defRPr>
              </a:lvl1pPr>
            </a:lstStyle>
            <a:p>
              <a:pPr lvl="0">
                <a:defRPr sz="1800">
                  <a:solidFill>
                    <a:srgbClr val="000000"/>
                  </a:solidFill>
                </a:defRPr>
              </a:pPr>
              <a:r>
                <a:rPr sz="2700"/>
                <a:t>:AF100</a:t>
              </a:r>
            </a:p>
          </p:txBody>
        </p:sp>
      </p:grpSp>
      <p:grpSp>
        <p:nvGrpSpPr>
          <p:cNvPr id="707" name="Group 707"/>
          <p:cNvGrpSpPr/>
          <p:nvPr/>
        </p:nvGrpSpPr>
        <p:grpSpPr>
          <a:xfrm>
            <a:off x="5348840" y="4642679"/>
            <a:ext cx="1494320" cy="991833"/>
            <a:chOff x="-1" y="-1"/>
            <a:chExt cx="2125254" cy="1410606"/>
          </a:xfrm>
        </p:grpSpPr>
        <p:sp>
          <p:nvSpPr>
            <p:cNvPr id="705" name="Shape 705"/>
            <p:cNvSpPr/>
            <p:nvPr/>
          </p:nvSpPr>
          <p:spPr>
            <a:xfrm>
              <a:off x="-1" y="-1"/>
              <a:ext cx="2125254" cy="1410606"/>
            </a:xfrm>
            <a:prstGeom prst="rect">
              <a:avLst/>
            </a:prstGeom>
            <a:blipFill rotWithShape="1">
              <a:blip r:embed="rId2"/>
              <a:srcRect/>
              <a:tile tx="0" ty="0" sx="100000" sy="100000" flip="none" algn="tl"/>
            </a:blipFill>
            <a:ln w="12700" cap="flat">
              <a:noFill/>
              <a:miter lim="400000"/>
            </a:ln>
            <a:effectLst>
              <a:outerShdw blurRad="25400" dist="12700" dir="5400000" rotWithShape="0">
                <a:srgbClr val="000000">
                  <a:alpha val="50000"/>
                </a:srgbClr>
              </a:outerShdw>
            </a:effectLst>
          </p:spPr>
          <p:txBody>
            <a:bodyPr wrap="square" lIns="0" tIns="0" rIns="0" bIns="0" numCol="1" anchor="ctr">
              <a:noAutofit/>
            </a:bodyPr>
            <a:lstStyle/>
            <a:p>
              <a:pPr lvl="0">
                <a:defRPr sz="1800"/>
              </a:pPr>
              <a:endParaRPr/>
            </a:p>
          </p:txBody>
        </p:sp>
        <p:sp>
          <p:nvSpPr>
            <p:cNvPr id="706" name="Shape 706"/>
            <p:cNvSpPr/>
            <p:nvPr/>
          </p:nvSpPr>
          <p:spPr>
            <a:xfrm>
              <a:off x="-1" y="322107"/>
              <a:ext cx="2125253" cy="5471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defRPr sz="3800">
                  <a:solidFill>
                    <a:srgbClr val="FFFFFF"/>
                  </a:solidFill>
                </a:defRPr>
              </a:lvl1pPr>
            </a:lstStyle>
            <a:p>
              <a:pPr lvl="0">
                <a:defRPr sz="1800">
                  <a:solidFill>
                    <a:srgbClr val="000000"/>
                  </a:solidFill>
                </a:defRPr>
              </a:pPr>
              <a:r>
                <a:rPr sz="2000" dirty="0"/>
                <a:t>AIRBUSA320</a:t>
              </a:r>
            </a:p>
          </p:txBody>
        </p:sp>
      </p:grpSp>
      <p:sp>
        <p:nvSpPr>
          <p:cNvPr id="711" name="Shape 711"/>
          <p:cNvSpPr/>
          <p:nvPr/>
        </p:nvSpPr>
        <p:spPr>
          <a:xfrm flipV="1">
            <a:off x="3804868" y="2722031"/>
            <a:ext cx="3162758" cy="549987"/>
          </a:xfrm>
          <a:prstGeom prst="line">
            <a:avLst/>
          </a:prstGeom>
          <a:ln w="12700">
            <a:solidFill/>
            <a:miter lim="400000"/>
            <a:tailEnd type="triangle"/>
          </a:ln>
        </p:spPr>
        <p:txBody>
          <a:bodyPr lIns="0" tIns="0" rIns="0" bIns="0"/>
          <a:lstStyle/>
          <a:p>
            <a:pPr defTabSz="321457">
              <a:defRPr sz="1200">
                <a:latin typeface="+mn-lt"/>
                <a:ea typeface="+mn-ea"/>
                <a:cs typeface="+mn-cs"/>
                <a:sym typeface="Helvetica"/>
              </a:defRPr>
            </a:pPr>
            <a:endParaRPr sz="1200"/>
          </a:p>
        </p:txBody>
      </p:sp>
      <p:sp>
        <p:nvSpPr>
          <p:cNvPr id="712" name="Shape 712"/>
          <p:cNvSpPr/>
          <p:nvPr/>
        </p:nvSpPr>
        <p:spPr>
          <a:xfrm>
            <a:off x="3664607" y="4304956"/>
            <a:ext cx="1624049" cy="987980"/>
          </a:xfrm>
          <a:prstGeom prst="line">
            <a:avLst/>
          </a:prstGeom>
          <a:ln w="12700">
            <a:solidFill/>
            <a:miter lim="400000"/>
            <a:tailEnd type="triangle"/>
          </a:ln>
        </p:spPr>
        <p:txBody>
          <a:bodyPr lIns="0" tIns="0" rIns="0" bIns="0"/>
          <a:lstStyle/>
          <a:p>
            <a:pPr defTabSz="321457">
              <a:defRPr sz="1200">
                <a:latin typeface="+mn-lt"/>
                <a:ea typeface="+mn-ea"/>
                <a:cs typeface="+mn-cs"/>
                <a:sym typeface="Helvetica"/>
              </a:defRPr>
            </a:pPr>
            <a:endParaRPr sz="1200"/>
          </a:p>
        </p:txBody>
      </p:sp>
      <p:sp>
        <p:nvSpPr>
          <p:cNvPr id="713" name="Shape 713"/>
          <p:cNvSpPr/>
          <p:nvPr/>
        </p:nvSpPr>
        <p:spPr>
          <a:xfrm flipV="1">
            <a:off x="6457824" y="3431364"/>
            <a:ext cx="958480" cy="1135718"/>
          </a:xfrm>
          <a:prstGeom prst="line">
            <a:avLst/>
          </a:prstGeom>
          <a:ln w="12700">
            <a:solidFill/>
            <a:miter lim="400000"/>
            <a:tailEnd type="triangle"/>
          </a:ln>
        </p:spPr>
        <p:txBody>
          <a:bodyPr lIns="0" tIns="0" rIns="0" bIns="0"/>
          <a:lstStyle/>
          <a:p>
            <a:pPr defTabSz="321457">
              <a:defRPr sz="1200">
                <a:latin typeface="+mn-lt"/>
                <a:ea typeface="+mn-ea"/>
                <a:cs typeface="+mn-cs"/>
                <a:sym typeface="Helvetica"/>
              </a:defRPr>
            </a:pPr>
            <a:endParaRPr sz="1200"/>
          </a:p>
        </p:txBody>
      </p:sp>
      <p:sp>
        <p:nvSpPr>
          <p:cNvPr id="716" name="Shape 716"/>
          <p:cNvSpPr/>
          <p:nvPr/>
        </p:nvSpPr>
        <p:spPr>
          <a:xfrm>
            <a:off x="5234374" y="4050888"/>
            <a:ext cx="1435439" cy="346487"/>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700"/>
            </a:lvl1pPr>
          </a:lstStyle>
          <a:p>
            <a:pPr lvl="0">
              <a:defRPr sz="1800"/>
            </a:pPr>
            <a:r>
              <a:rPr sz="1900" dirty="0"/>
              <a:t>:</a:t>
            </a:r>
            <a:r>
              <a:rPr lang="fr-FR" sz="1900" dirty="0" err="1"/>
              <a:t>isusedinflight</a:t>
            </a:r>
            <a:endParaRPr sz="1900" dirty="0"/>
          </a:p>
        </p:txBody>
      </p:sp>
      <p:sp>
        <p:nvSpPr>
          <p:cNvPr id="717" name="Shape 717"/>
          <p:cNvSpPr/>
          <p:nvPr/>
        </p:nvSpPr>
        <p:spPr>
          <a:xfrm>
            <a:off x="4239552" y="2569406"/>
            <a:ext cx="1243977" cy="377265"/>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p>
            <a:pPr lvl="0">
              <a:defRPr sz="1800"/>
            </a:pPr>
            <a:r>
              <a:rPr sz="2100" dirty="0"/>
              <a:t>:</a:t>
            </a:r>
            <a:r>
              <a:rPr lang="fr-FR" sz="1900" dirty="0" err="1"/>
              <a:t>insureflight</a:t>
            </a:r>
            <a:endParaRPr sz="1900" dirty="0"/>
          </a:p>
        </p:txBody>
      </p:sp>
      <p:sp>
        <p:nvSpPr>
          <p:cNvPr id="718" name="Shape 718"/>
          <p:cNvSpPr/>
          <p:nvPr/>
        </p:nvSpPr>
        <p:spPr>
          <a:xfrm>
            <a:off x="3178713" y="4965352"/>
            <a:ext cx="1265200" cy="346487"/>
          </a:xfrm>
          <a:prstGeom prst="rect">
            <a:avLst/>
          </a:prstGeom>
          <a:ln w="12700">
            <a:miter lim="400000"/>
          </a:ln>
          <a:extLst>
            <a:ext uri="{C572A759-6A51-4108-AA02-DFA0A04FC94B}">
              <ma14:wrappingTextBoxFlag xmlns:ma14="http://schemas.microsoft.com/office/mac/drawingml/2011/main" xmlns="" val="1"/>
            </a:ext>
          </a:extLst>
        </p:spPr>
        <p:txBody>
          <a:bodyPr wrap="none" lIns="26788" tIns="26788" rIns="26788" bIns="26788" anchor="ctr">
            <a:spAutoFit/>
          </a:bodyPr>
          <a:lstStyle>
            <a:lvl1pPr>
              <a:defRPr sz="2700"/>
            </a:lvl1pPr>
          </a:lstStyle>
          <a:p>
            <a:pPr lvl="0">
              <a:defRPr sz="1800"/>
            </a:pPr>
            <a:r>
              <a:rPr sz="1900" dirty="0"/>
              <a:t>:</a:t>
            </a:r>
            <a:r>
              <a:rPr lang="fr-FR" sz="1900" dirty="0" err="1"/>
              <a:t>drivesplane</a:t>
            </a:r>
            <a:endParaRPr sz="1900" dirty="0"/>
          </a:p>
        </p:txBody>
      </p:sp>
    </p:spTree>
    <p:extLst>
      <p:ext uri="{BB962C8B-B14F-4D97-AF65-F5344CB8AC3E}">
        <p14:creationId xmlns:p14="http://schemas.microsoft.com/office/powerpoint/2010/main" val="10530197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DE370C-B32C-4654-8A18-8C0A7A2740F3}"/>
              </a:ext>
            </a:extLst>
          </p:cNvPr>
          <p:cNvSpPr>
            <a:spLocks noGrp="1"/>
          </p:cNvSpPr>
          <p:nvPr>
            <p:ph type="title"/>
          </p:nvPr>
        </p:nvSpPr>
        <p:spPr/>
        <p:txBody>
          <a:bodyPr/>
          <a:lstStyle/>
          <a:p>
            <a:r>
              <a:rPr lang="fr-FR" dirty="0"/>
              <a:t>NoSQL (graphs)</a:t>
            </a:r>
          </a:p>
        </p:txBody>
      </p:sp>
      <p:sp>
        <p:nvSpPr>
          <p:cNvPr id="4" name="Ellipse 3">
            <a:extLst>
              <a:ext uri="{FF2B5EF4-FFF2-40B4-BE49-F238E27FC236}">
                <a16:creationId xmlns:a16="http://schemas.microsoft.com/office/drawing/2014/main" id="{55B974C5-5D9E-433A-BB1A-C4E1ABA078DA}"/>
              </a:ext>
            </a:extLst>
          </p:cNvPr>
          <p:cNvSpPr/>
          <p:nvPr/>
        </p:nvSpPr>
        <p:spPr>
          <a:xfrm>
            <a:off x="3287688" y="2924944"/>
            <a:ext cx="624879" cy="4280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 name="Ellipse 4">
            <a:extLst>
              <a:ext uri="{FF2B5EF4-FFF2-40B4-BE49-F238E27FC236}">
                <a16:creationId xmlns:a16="http://schemas.microsoft.com/office/drawing/2014/main" id="{5182D394-26E8-4357-8035-900E24F158F5}"/>
              </a:ext>
            </a:extLst>
          </p:cNvPr>
          <p:cNvSpPr/>
          <p:nvPr/>
        </p:nvSpPr>
        <p:spPr>
          <a:xfrm>
            <a:off x="5663952" y="4059561"/>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6" name="Ellipse 5">
            <a:extLst>
              <a:ext uri="{FF2B5EF4-FFF2-40B4-BE49-F238E27FC236}">
                <a16:creationId xmlns:a16="http://schemas.microsoft.com/office/drawing/2014/main" id="{60F09F7F-AD67-4295-BFDB-44F410DB69FC}"/>
              </a:ext>
            </a:extLst>
          </p:cNvPr>
          <p:cNvSpPr/>
          <p:nvPr/>
        </p:nvSpPr>
        <p:spPr>
          <a:xfrm>
            <a:off x="3287688" y="4199604"/>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7" name="Ellipse 6">
            <a:extLst>
              <a:ext uri="{FF2B5EF4-FFF2-40B4-BE49-F238E27FC236}">
                <a16:creationId xmlns:a16="http://schemas.microsoft.com/office/drawing/2014/main" id="{A23C4599-F1BB-422B-8191-40A19604F31B}"/>
              </a:ext>
            </a:extLst>
          </p:cNvPr>
          <p:cNvSpPr/>
          <p:nvPr/>
        </p:nvSpPr>
        <p:spPr>
          <a:xfrm>
            <a:off x="7311752" y="2869704"/>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Ellipse 7">
            <a:extLst>
              <a:ext uri="{FF2B5EF4-FFF2-40B4-BE49-F238E27FC236}">
                <a16:creationId xmlns:a16="http://schemas.microsoft.com/office/drawing/2014/main" id="{57CD59AE-ACF3-49CF-8447-6830CE74C48D}"/>
              </a:ext>
            </a:extLst>
          </p:cNvPr>
          <p:cNvSpPr/>
          <p:nvPr/>
        </p:nvSpPr>
        <p:spPr>
          <a:xfrm>
            <a:off x="5519936" y="2899800"/>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9" name="ZoneTexte 8">
            <a:extLst>
              <a:ext uri="{FF2B5EF4-FFF2-40B4-BE49-F238E27FC236}">
                <a16:creationId xmlns:a16="http://schemas.microsoft.com/office/drawing/2014/main" id="{6D52AA47-81CA-4242-8B7A-59945982E37A}"/>
              </a:ext>
            </a:extLst>
          </p:cNvPr>
          <p:cNvSpPr txBox="1"/>
          <p:nvPr/>
        </p:nvSpPr>
        <p:spPr>
          <a:xfrm>
            <a:off x="2639616" y="2489080"/>
            <a:ext cx="1584176" cy="369332"/>
          </a:xfrm>
          <a:prstGeom prst="rect">
            <a:avLst/>
          </a:prstGeom>
          <a:noFill/>
        </p:spPr>
        <p:txBody>
          <a:bodyPr wrap="square" rtlCol="0">
            <a:spAutoFit/>
          </a:bodyPr>
          <a:lstStyle/>
          <a:p>
            <a:r>
              <a:rPr lang="fr-FR" dirty="0">
                <a:highlight>
                  <a:srgbClr val="FFFF00"/>
                </a:highlight>
              </a:rPr>
              <a:t>Serge</a:t>
            </a:r>
          </a:p>
        </p:txBody>
      </p:sp>
      <p:sp>
        <p:nvSpPr>
          <p:cNvPr id="10" name="ZoneTexte 9">
            <a:extLst>
              <a:ext uri="{FF2B5EF4-FFF2-40B4-BE49-F238E27FC236}">
                <a16:creationId xmlns:a16="http://schemas.microsoft.com/office/drawing/2014/main" id="{2F63C0F4-C612-4301-95BF-F5471C26BDC9}"/>
              </a:ext>
            </a:extLst>
          </p:cNvPr>
          <p:cNvSpPr txBox="1"/>
          <p:nvPr/>
        </p:nvSpPr>
        <p:spPr>
          <a:xfrm>
            <a:off x="5303912" y="2564904"/>
            <a:ext cx="792088" cy="369332"/>
          </a:xfrm>
          <a:prstGeom prst="rect">
            <a:avLst/>
          </a:prstGeom>
          <a:noFill/>
        </p:spPr>
        <p:txBody>
          <a:bodyPr wrap="square" rtlCol="0">
            <a:spAutoFit/>
          </a:bodyPr>
          <a:lstStyle/>
          <a:p>
            <a:r>
              <a:rPr lang="fr-FR" dirty="0"/>
              <a:t>AF100</a:t>
            </a:r>
          </a:p>
        </p:txBody>
      </p:sp>
      <p:sp>
        <p:nvSpPr>
          <p:cNvPr id="11" name="ZoneTexte 10">
            <a:extLst>
              <a:ext uri="{FF2B5EF4-FFF2-40B4-BE49-F238E27FC236}">
                <a16:creationId xmlns:a16="http://schemas.microsoft.com/office/drawing/2014/main" id="{6BD279B3-D3BA-4F94-90A2-4FA683964F82}"/>
              </a:ext>
            </a:extLst>
          </p:cNvPr>
          <p:cNvSpPr txBox="1"/>
          <p:nvPr/>
        </p:nvSpPr>
        <p:spPr>
          <a:xfrm>
            <a:off x="7536160" y="2564904"/>
            <a:ext cx="1224136" cy="369332"/>
          </a:xfrm>
          <a:prstGeom prst="rect">
            <a:avLst/>
          </a:prstGeom>
          <a:noFill/>
        </p:spPr>
        <p:txBody>
          <a:bodyPr wrap="square" rtlCol="0">
            <a:spAutoFit/>
          </a:bodyPr>
          <a:lstStyle/>
          <a:p>
            <a:r>
              <a:rPr lang="fr-FR" dirty="0"/>
              <a:t>AF102</a:t>
            </a:r>
          </a:p>
        </p:txBody>
      </p:sp>
      <p:sp>
        <p:nvSpPr>
          <p:cNvPr id="12" name="ZoneTexte 11">
            <a:extLst>
              <a:ext uri="{FF2B5EF4-FFF2-40B4-BE49-F238E27FC236}">
                <a16:creationId xmlns:a16="http://schemas.microsoft.com/office/drawing/2014/main" id="{5BC8945D-A167-43A8-9A55-4802C2FEB294}"/>
              </a:ext>
            </a:extLst>
          </p:cNvPr>
          <p:cNvSpPr txBox="1"/>
          <p:nvPr/>
        </p:nvSpPr>
        <p:spPr>
          <a:xfrm>
            <a:off x="2783632" y="3717032"/>
            <a:ext cx="864096" cy="369332"/>
          </a:xfrm>
          <a:prstGeom prst="rect">
            <a:avLst/>
          </a:prstGeom>
          <a:noFill/>
        </p:spPr>
        <p:txBody>
          <a:bodyPr wrap="square" rtlCol="0">
            <a:spAutoFit/>
          </a:bodyPr>
          <a:lstStyle/>
          <a:p>
            <a:r>
              <a:rPr lang="fr-FR" dirty="0"/>
              <a:t>A320</a:t>
            </a:r>
          </a:p>
        </p:txBody>
      </p:sp>
      <p:sp>
        <p:nvSpPr>
          <p:cNvPr id="13" name="ZoneTexte 12">
            <a:extLst>
              <a:ext uri="{FF2B5EF4-FFF2-40B4-BE49-F238E27FC236}">
                <a16:creationId xmlns:a16="http://schemas.microsoft.com/office/drawing/2014/main" id="{3F1F007B-E99A-453B-9F8A-9D4C8092E15D}"/>
              </a:ext>
            </a:extLst>
          </p:cNvPr>
          <p:cNvSpPr txBox="1"/>
          <p:nvPr/>
        </p:nvSpPr>
        <p:spPr>
          <a:xfrm>
            <a:off x="5447928" y="3810121"/>
            <a:ext cx="792088" cy="369332"/>
          </a:xfrm>
          <a:prstGeom prst="rect">
            <a:avLst/>
          </a:prstGeom>
          <a:noFill/>
        </p:spPr>
        <p:txBody>
          <a:bodyPr wrap="square" rtlCol="0">
            <a:spAutoFit/>
          </a:bodyPr>
          <a:lstStyle/>
          <a:p>
            <a:r>
              <a:rPr lang="fr-FR" dirty="0"/>
              <a:t>B747</a:t>
            </a:r>
          </a:p>
        </p:txBody>
      </p:sp>
      <p:sp>
        <p:nvSpPr>
          <p:cNvPr id="14" name="Ellipse 13">
            <a:extLst>
              <a:ext uri="{FF2B5EF4-FFF2-40B4-BE49-F238E27FC236}">
                <a16:creationId xmlns:a16="http://schemas.microsoft.com/office/drawing/2014/main" id="{855CD92D-ADA9-49E8-B6AD-CA28EB31B2AF}"/>
              </a:ext>
            </a:extLst>
          </p:cNvPr>
          <p:cNvSpPr/>
          <p:nvPr/>
        </p:nvSpPr>
        <p:spPr>
          <a:xfrm>
            <a:off x="3336503" y="5474264"/>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5" name="ZoneTexte 14">
            <a:extLst>
              <a:ext uri="{FF2B5EF4-FFF2-40B4-BE49-F238E27FC236}">
                <a16:creationId xmlns:a16="http://schemas.microsoft.com/office/drawing/2014/main" id="{36842643-FF71-4727-B4DA-4CF8B02D2485}"/>
              </a:ext>
            </a:extLst>
          </p:cNvPr>
          <p:cNvSpPr txBox="1"/>
          <p:nvPr/>
        </p:nvSpPr>
        <p:spPr>
          <a:xfrm>
            <a:off x="2641185" y="5180240"/>
            <a:ext cx="961727" cy="369332"/>
          </a:xfrm>
          <a:prstGeom prst="rect">
            <a:avLst/>
          </a:prstGeom>
          <a:noFill/>
        </p:spPr>
        <p:txBody>
          <a:bodyPr wrap="square" rtlCol="0">
            <a:spAutoFit/>
          </a:bodyPr>
          <a:lstStyle/>
          <a:p>
            <a:r>
              <a:rPr lang="fr-FR" dirty="0">
                <a:highlight>
                  <a:srgbClr val="00FF00"/>
                </a:highlight>
              </a:rPr>
              <a:t>Peter</a:t>
            </a:r>
          </a:p>
        </p:txBody>
      </p:sp>
      <p:sp>
        <p:nvSpPr>
          <p:cNvPr id="16" name="Ellipse 15">
            <a:extLst>
              <a:ext uri="{FF2B5EF4-FFF2-40B4-BE49-F238E27FC236}">
                <a16:creationId xmlns:a16="http://schemas.microsoft.com/office/drawing/2014/main" id="{36ECAA28-CC31-48E5-859D-6720A87DE806}"/>
              </a:ext>
            </a:extLst>
          </p:cNvPr>
          <p:cNvSpPr/>
          <p:nvPr/>
        </p:nvSpPr>
        <p:spPr>
          <a:xfrm>
            <a:off x="5601340" y="5364906"/>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7" name="ZoneTexte 16">
            <a:extLst>
              <a:ext uri="{FF2B5EF4-FFF2-40B4-BE49-F238E27FC236}">
                <a16:creationId xmlns:a16="http://schemas.microsoft.com/office/drawing/2014/main" id="{AA5FE5D1-3541-4930-ACEC-AEE85F327464}"/>
              </a:ext>
            </a:extLst>
          </p:cNvPr>
          <p:cNvSpPr txBox="1"/>
          <p:nvPr/>
        </p:nvSpPr>
        <p:spPr>
          <a:xfrm>
            <a:off x="5231904" y="5021078"/>
            <a:ext cx="936104" cy="354071"/>
          </a:xfrm>
          <a:prstGeom prst="rect">
            <a:avLst/>
          </a:prstGeom>
          <a:noFill/>
        </p:spPr>
        <p:txBody>
          <a:bodyPr wrap="square" rtlCol="0">
            <a:spAutoFit/>
          </a:bodyPr>
          <a:lstStyle/>
          <a:p>
            <a:r>
              <a:rPr lang="fr-FR" sz="1701" dirty="0"/>
              <a:t>AF101</a:t>
            </a:r>
          </a:p>
        </p:txBody>
      </p:sp>
      <p:cxnSp>
        <p:nvCxnSpPr>
          <p:cNvPr id="28" name="Connecteur : en arc 27">
            <a:extLst>
              <a:ext uri="{FF2B5EF4-FFF2-40B4-BE49-F238E27FC236}">
                <a16:creationId xmlns:a16="http://schemas.microsoft.com/office/drawing/2014/main" id="{69B072EF-D0B5-4ACE-B11F-8B5A694E0F0D}"/>
              </a:ext>
            </a:extLst>
          </p:cNvPr>
          <p:cNvCxnSpPr>
            <a:cxnSpLocks/>
          </p:cNvCxnSpPr>
          <p:nvPr/>
        </p:nvCxnSpPr>
        <p:spPr>
          <a:xfrm rot="16200000" flipH="1">
            <a:off x="4576450" y="1933738"/>
            <a:ext cx="27583" cy="2028579"/>
          </a:xfrm>
          <a:prstGeom prst="curvedConnector3">
            <a:avLst>
              <a:gd name="adj1" fmla="val -919929"/>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53" name="Connecteur : en arc 52">
            <a:extLst>
              <a:ext uri="{FF2B5EF4-FFF2-40B4-BE49-F238E27FC236}">
                <a16:creationId xmlns:a16="http://schemas.microsoft.com/office/drawing/2014/main" id="{3FCFB7B9-C5D3-47D3-B080-D70B9A886D9B}"/>
              </a:ext>
            </a:extLst>
          </p:cNvPr>
          <p:cNvCxnSpPr>
            <a:cxnSpLocks/>
            <a:stCxn id="6" idx="2"/>
            <a:endCxn id="4" idx="2"/>
          </p:cNvCxnSpPr>
          <p:nvPr/>
        </p:nvCxnSpPr>
        <p:spPr>
          <a:xfrm rot="10800000">
            <a:off x="3287688" y="3138982"/>
            <a:ext cx="12700" cy="1240642"/>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lipse 21">
            <a:extLst>
              <a:ext uri="{FF2B5EF4-FFF2-40B4-BE49-F238E27FC236}">
                <a16:creationId xmlns:a16="http://schemas.microsoft.com/office/drawing/2014/main" id="{1997CF55-433D-4C83-BFE6-CE8646B0F6F9}"/>
              </a:ext>
            </a:extLst>
          </p:cNvPr>
          <p:cNvSpPr/>
          <p:nvPr/>
        </p:nvSpPr>
        <p:spPr>
          <a:xfrm>
            <a:off x="9550815" y="5158011"/>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3" name="Ellipse 22">
            <a:extLst>
              <a:ext uri="{FF2B5EF4-FFF2-40B4-BE49-F238E27FC236}">
                <a16:creationId xmlns:a16="http://schemas.microsoft.com/office/drawing/2014/main" id="{42C281FD-3BDF-467C-9DA7-25C87917CC83}"/>
              </a:ext>
            </a:extLst>
          </p:cNvPr>
          <p:cNvSpPr/>
          <p:nvPr/>
        </p:nvSpPr>
        <p:spPr>
          <a:xfrm>
            <a:off x="7311752" y="4086364"/>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4" name="Ellipse 23">
            <a:extLst>
              <a:ext uri="{FF2B5EF4-FFF2-40B4-BE49-F238E27FC236}">
                <a16:creationId xmlns:a16="http://schemas.microsoft.com/office/drawing/2014/main" id="{4684D3E2-CEC4-4753-B90E-89476EBF8432}"/>
              </a:ext>
            </a:extLst>
          </p:cNvPr>
          <p:cNvSpPr/>
          <p:nvPr/>
        </p:nvSpPr>
        <p:spPr>
          <a:xfrm>
            <a:off x="9480376" y="2899800"/>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5" name="Ellipse 24">
            <a:extLst>
              <a:ext uri="{FF2B5EF4-FFF2-40B4-BE49-F238E27FC236}">
                <a16:creationId xmlns:a16="http://schemas.microsoft.com/office/drawing/2014/main" id="{C83222DE-04F5-4FDE-A762-6B58AA143418}"/>
              </a:ext>
            </a:extLst>
          </p:cNvPr>
          <p:cNvSpPr/>
          <p:nvPr/>
        </p:nvSpPr>
        <p:spPr>
          <a:xfrm>
            <a:off x="10759752" y="4086364"/>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34" name="Connecteur : en arc 33">
            <a:extLst>
              <a:ext uri="{FF2B5EF4-FFF2-40B4-BE49-F238E27FC236}">
                <a16:creationId xmlns:a16="http://schemas.microsoft.com/office/drawing/2014/main" id="{4CDD594E-DC3C-4A66-9AD4-51CF1B9A6FA5}"/>
              </a:ext>
            </a:extLst>
          </p:cNvPr>
          <p:cNvCxnSpPr>
            <a:cxnSpLocks/>
            <a:stCxn id="6" idx="6"/>
            <a:endCxn id="4" idx="6"/>
          </p:cNvCxnSpPr>
          <p:nvPr/>
        </p:nvCxnSpPr>
        <p:spPr>
          <a:xfrm flipV="1">
            <a:off x="3863752" y="3138982"/>
            <a:ext cx="48815" cy="1240642"/>
          </a:xfrm>
          <a:prstGeom prst="curvedConnector3">
            <a:avLst>
              <a:gd name="adj1" fmla="val 5682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Connecteur : en arc 37">
            <a:extLst>
              <a:ext uri="{FF2B5EF4-FFF2-40B4-BE49-F238E27FC236}">
                <a16:creationId xmlns:a16="http://schemas.microsoft.com/office/drawing/2014/main" id="{76503336-A44F-4029-A2FB-17B49736960F}"/>
              </a:ext>
            </a:extLst>
          </p:cNvPr>
          <p:cNvCxnSpPr>
            <a:stCxn id="4" idx="0"/>
            <a:endCxn id="7" idx="0"/>
          </p:cNvCxnSpPr>
          <p:nvPr/>
        </p:nvCxnSpPr>
        <p:spPr>
          <a:xfrm rot="5400000" flipH="1" flipV="1">
            <a:off x="5572336" y="897496"/>
            <a:ext cx="55240" cy="3999656"/>
          </a:xfrm>
          <a:prstGeom prst="curvedConnector3">
            <a:avLst>
              <a:gd name="adj1" fmla="val 13414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 en arc 41">
            <a:extLst>
              <a:ext uri="{FF2B5EF4-FFF2-40B4-BE49-F238E27FC236}">
                <a16:creationId xmlns:a16="http://schemas.microsoft.com/office/drawing/2014/main" id="{71DF4A90-C33B-487C-B17F-D44AC184D1A7}"/>
              </a:ext>
            </a:extLst>
          </p:cNvPr>
          <p:cNvCxnSpPr>
            <a:stCxn id="4" idx="5"/>
            <a:endCxn id="8" idx="3"/>
          </p:cNvCxnSpPr>
          <p:nvPr/>
        </p:nvCxnSpPr>
        <p:spPr>
          <a:xfrm rot="5400000" flipH="1" flipV="1">
            <a:off x="4671068" y="2357100"/>
            <a:ext cx="83217" cy="1783243"/>
          </a:xfrm>
          <a:prstGeom prst="curvedConnector3">
            <a:avLst>
              <a:gd name="adj1" fmla="val -35003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Connecteur : en arc 43">
            <a:extLst>
              <a:ext uri="{FF2B5EF4-FFF2-40B4-BE49-F238E27FC236}">
                <a16:creationId xmlns:a16="http://schemas.microsoft.com/office/drawing/2014/main" id="{8380C676-341C-40CA-A9A6-AA92A9FAD21A}"/>
              </a:ext>
            </a:extLst>
          </p:cNvPr>
          <p:cNvCxnSpPr>
            <a:cxnSpLocks/>
            <a:stCxn id="7" idx="4"/>
            <a:endCxn id="4" idx="4"/>
          </p:cNvCxnSpPr>
          <p:nvPr/>
        </p:nvCxnSpPr>
        <p:spPr>
          <a:xfrm rot="5400000">
            <a:off x="5538318" y="1291554"/>
            <a:ext cx="123276" cy="3999656"/>
          </a:xfrm>
          <a:prstGeom prst="curvedConnector3">
            <a:avLst>
              <a:gd name="adj1" fmla="val 285438"/>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0" name="Connecteur : en arc 59">
            <a:extLst>
              <a:ext uri="{FF2B5EF4-FFF2-40B4-BE49-F238E27FC236}">
                <a16:creationId xmlns:a16="http://schemas.microsoft.com/office/drawing/2014/main" id="{3D9FA10C-85F5-4936-8FA6-A87551D2B409}"/>
              </a:ext>
            </a:extLst>
          </p:cNvPr>
          <p:cNvCxnSpPr>
            <a:cxnSpLocks/>
          </p:cNvCxnSpPr>
          <p:nvPr/>
        </p:nvCxnSpPr>
        <p:spPr>
          <a:xfrm rot="16200000" flipH="1">
            <a:off x="4698884" y="4443829"/>
            <a:ext cx="27583" cy="2028579"/>
          </a:xfrm>
          <a:prstGeom prst="curvedConnector3">
            <a:avLst>
              <a:gd name="adj1" fmla="val -919929"/>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61" name="Connecteur : en arc 60">
            <a:extLst>
              <a:ext uri="{FF2B5EF4-FFF2-40B4-BE49-F238E27FC236}">
                <a16:creationId xmlns:a16="http://schemas.microsoft.com/office/drawing/2014/main" id="{105AF583-34B2-47C8-8CBB-20CEC3809244}"/>
              </a:ext>
            </a:extLst>
          </p:cNvPr>
          <p:cNvCxnSpPr>
            <a:cxnSpLocks/>
            <a:stCxn id="14" idx="0"/>
          </p:cNvCxnSpPr>
          <p:nvPr/>
        </p:nvCxnSpPr>
        <p:spPr>
          <a:xfrm rot="5400000" flipH="1" flipV="1">
            <a:off x="4016713" y="3827026"/>
            <a:ext cx="1255061" cy="2039416"/>
          </a:xfrm>
          <a:prstGeom prst="curvedConnector2">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64" name="Connecteur : en arc 63">
            <a:extLst>
              <a:ext uri="{FF2B5EF4-FFF2-40B4-BE49-F238E27FC236}">
                <a16:creationId xmlns:a16="http://schemas.microsoft.com/office/drawing/2014/main" id="{06B73227-C9BA-4FD1-A42A-6F89FED1C73A}"/>
              </a:ext>
            </a:extLst>
          </p:cNvPr>
          <p:cNvCxnSpPr/>
          <p:nvPr/>
        </p:nvCxnSpPr>
        <p:spPr>
          <a:xfrm rot="5400000" flipH="1" flipV="1">
            <a:off x="4762580" y="4762662"/>
            <a:ext cx="83217" cy="1783243"/>
          </a:xfrm>
          <a:prstGeom prst="curvedConnector3">
            <a:avLst>
              <a:gd name="adj1" fmla="val -35003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Connecteur : en arc 64">
            <a:extLst>
              <a:ext uri="{FF2B5EF4-FFF2-40B4-BE49-F238E27FC236}">
                <a16:creationId xmlns:a16="http://schemas.microsoft.com/office/drawing/2014/main" id="{C4EF563C-3DC5-414D-9760-3ABA6529EA4C}"/>
              </a:ext>
            </a:extLst>
          </p:cNvPr>
          <p:cNvCxnSpPr>
            <a:cxnSpLocks/>
            <a:stCxn id="5" idx="5"/>
          </p:cNvCxnSpPr>
          <p:nvPr/>
        </p:nvCxnSpPr>
        <p:spPr>
          <a:xfrm rot="5400000">
            <a:off x="4385281" y="3720934"/>
            <a:ext cx="1124432" cy="2416312"/>
          </a:xfrm>
          <a:prstGeom prst="curvedConnector2">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9" name="Connecteur : en arc 68">
            <a:extLst>
              <a:ext uri="{FF2B5EF4-FFF2-40B4-BE49-F238E27FC236}">
                <a16:creationId xmlns:a16="http://schemas.microsoft.com/office/drawing/2014/main" id="{0928237C-5181-46A6-922C-2CE88B3E1FA6}"/>
              </a:ext>
            </a:extLst>
          </p:cNvPr>
          <p:cNvCxnSpPr>
            <a:cxnSpLocks/>
            <a:stCxn id="7" idx="5"/>
          </p:cNvCxnSpPr>
          <p:nvPr/>
        </p:nvCxnSpPr>
        <p:spPr>
          <a:xfrm rot="5400000">
            <a:off x="6526460" y="2962586"/>
            <a:ext cx="1062563" cy="1491425"/>
          </a:xfrm>
          <a:prstGeom prst="curvedConnector2">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2" name="Connecteur : en arc 71">
            <a:extLst>
              <a:ext uri="{FF2B5EF4-FFF2-40B4-BE49-F238E27FC236}">
                <a16:creationId xmlns:a16="http://schemas.microsoft.com/office/drawing/2014/main" id="{0E9A6775-FCFE-469A-8A07-33FF8A47DC70}"/>
              </a:ext>
            </a:extLst>
          </p:cNvPr>
          <p:cNvCxnSpPr>
            <a:cxnSpLocks/>
            <a:stCxn id="7" idx="2"/>
            <a:endCxn id="5" idx="6"/>
          </p:cNvCxnSpPr>
          <p:nvPr/>
        </p:nvCxnSpPr>
        <p:spPr>
          <a:xfrm rot="10800000" flipV="1">
            <a:off x="6240016" y="3049723"/>
            <a:ext cx="1071736" cy="1189857"/>
          </a:xfrm>
          <a:prstGeom prst="curvedConnector3">
            <a:avLst>
              <a:gd name="adj1" fmla="val 9266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Connecteur : en arc 77">
            <a:extLst>
              <a:ext uri="{FF2B5EF4-FFF2-40B4-BE49-F238E27FC236}">
                <a16:creationId xmlns:a16="http://schemas.microsoft.com/office/drawing/2014/main" id="{59B1E159-6FFC-47EE-8C3E-990D1304FF0C}"/>
              </a:ext>
            </a:extLst>
          </p:cNvPr>
          <p:cNvCxnSpPr>
            <a:cxnSpLocks/>
            <a:endCxn id="23" idx="1"/>
          </p:cNvCxnSpPr>
          <p:nvPr/>
        </p:nvCxnSpPr>
        <p:spPr>
          <a:xfrm flipV="1">
            <a:off x="6053819" y="4139091"/>
            <a:ext cx="1342296" cy="66054"/>
          </a:xfrm>
          <a:prstGeom prst="curvedConnector4">
            <a:avLst>
              <a:gd name="adj1" fmla="val 32259"/>
              <a:gd name="adj2" fmla="val 525905"/>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9" name="Connecteur : en arc 78">
            <a:extLst>
              <a:ext uri="{FF2B5EF4-FFF2-40B4-BE49-F238E27FC236}">
                <a16:creationId xmlns:a16="http://schemas.microsoft.com/office/drawing/2014/main" id="{028DBB56-3017-487C-BA23-B75034127E69}"/>
              </a:ext>
            </a:extLst>
          </p:cNvPr>
          <p:cNvCxnSpPr>
            <a:cxnSpLocks/>
            <a:stCxn id="23" idx="0"/>
            <a:endCxn id="24" idx="2"/>
          </p:cNvCxnSpPr>
          <p:nvPr/>
        </p:nvCxnSpPr>
        <p:spPr>
          <a:xfrm rot="5400000" flipH="1" flipV="1">
            <a:off x="8036808" y="2642796"/>
            <a:ext cx="1006544" cy="1880592"/>
          </a:xfrm>
          <a:prstGeom prst="curvedConnector2">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0" name="Connecteur : en arc 79">
            <a:extLst>
              <a:ext uri="{FF2B5EF4-FFF2-40B4-BE49-F238E27FC236}">
                <a16:creationId xmlns:a16="http://schemas.microsoft.com/office/drawing/2014/main" id="{DC66DE37-2D7C-4331-8066-583FD9D9D15B}"/>
              </a:ext>
            </a:extLst>
          </p:cNvPr>
          <p:cNvCxnSpPr>
            <a:cxnSpLocks/>
            <a:endCxn id="25" idx="7"/>
          </p:cNvCxnSpPr>
          <p:nvPr/>
        </p:nvCxnSpPr>
        <p:spPr>
          <a:xfrm>
            <a:off x="9838847" y="3022140"/>
            <a:ext cx="1412606" cy="1116951"/>
          </a:xfrm>
          <a:prstGeom prst="curvedConnector2">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8" name="Connecteur : en arc 87">
            <a:extLst>
              <a:ext uri="{FF2B5EF4-FFF2-40B4-BE49-F238E27FC236}">
                <a16:creationId xmlns:a16="http://schemas.microsoft.com/office/drawing/2014/main" id="{5D6A0C4A-1245-4A3A-B214-AD6C280113A3}"/>
              </a:ext>
            </a:extLst>
          </p:cNvPr>
          <p:cNvCxnSpPr>
            <a:cxnSpLocks/>
            <a:stCxn id="24" idx="4"/>
            <a:endCxn id="22" idx="7"/>
          </p:cNvCxnSpPr>
          <p:nvPr/>
        </p:nvCxnSpPr>
        <p:spPr>
          <a:xfrm rot="16200000" flipH="1">
            <a:off x="8930013" y="4098235"/>
            <a:ext cx="1950898" cy="274108"/>
          </a:xfrm>
          <a:prstGeom prst="curvedConnector3">
            <a:avLst>
              <a:gd name="adj1" fmla="val 38617"/>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9" name="Connecteur : en arc 88">
            <a:extLst>
              <a:ext uri="{FF2B5EF4-FFF2-40B4-BE49-F238E27FC236}">
                <a16:creationId xmlns:a16="http://schemas.microsoft.com/office/drawing/2014/main" id="{8818F57E-80B3-4C37-B80A-74AB1C134D81}"/>
              </a:ext>
            </a:extLst>
          </p:cNvPr>
          <p:cNvCxnSpPr>
            <a:cxnSpLocks/>
            <a:stCxn id="23" idx="6"/>
            <a:endCxn id="22" idx="0"/>
          </p:cNvCxnSpPr>
          <p:nvPr/>
        </p:nvCxnSpPr>
        <p:spPr>
          <a:xfrm>
            <a:off x="7887816" y="4266384"/>
            <a:ext cx="1951031" cy="891627"/>
          </a:xfrm>
          <a:prstGeom prst="curvedConnector2">
            <a:avLst/>
          </a:prstGeom>
          <a:ln w="19050">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01" name="Connecteur : en arc 100">
            <a:extLst>
              <a:ext uri="{FF2B5EF4-FFF2-40B4-BE49-F238E27FC236}">
                <a16:creationId xmlns:a16="http://schemas.microsoft.com/office/drawing/2014/main" id="{BC4A9892-BB25-4750-817B-24440E157700}"/>
              </a:ext>
            </a:extLst>
          </p:cNvPr>
          <p:cNvCxnSpPr>
            <a:cxnSpLocks/>
            <a:endCxn id="22" idx="1"/>
          </p:cNvCxnSpPr>
          <p:nvPr/>
        </p:nvCxnSpPr>
        <p:spPr>
          <a:xfrm rot="16200000" flipH="1">
            <a:off x="8654399" y="4229959"/>
            <a:ext cx="1946358" cy="15200"/>
          </a:xfrm>
          <a:prstGeom prst="curved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Connecteur : en arc 102">
            <a:extLst>
              <a:ext uri="{FF2B5EF4-FFF2-40B4-BE49-F238E27FC236}">
                <a16:creationId xmlns:a16="http://schemas.microsoft.com/office/drawing/2014/main" id="{5DEA5EF9-4E9D-4C91-B255-B864CB28FEED}"/>
              </a:ext>
            </a:extLst>
          </p:cNvPr>
          <p:cNvCxnSpPr>
            <a:cxnSpLocks/>
            <a:endCxn id="23" idx="4"/>
          </p:cNvCxnSpPr>
          <p:nvPr/>
        </p:nvCxnSpPr>
        <p:spPr>
          <a:xfrm rot="10800000">
            <a:off x="7599785" y="4446404"/>
            <a:ext cx="2235325" cy="1052072"/>
          </a:xfrm>
          <a:prstGeom prst="curvedConnector2">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onnecteur : en arc 104">
            <a:extLst>
              <a:ext uri="{FF2B5EF4-FFF2-40B4-BE49-F238E27FC236}">
                <a16:creationId xmlns:a16="http://schemas.microsoft.com/office/drawing/2014/main" id="{A35542CA-B922-4D3A-92E2-7D08DE6A3A49}"/>
              </a:ext>
            </a:extLst>
          </p:cNvPr>
          <p:cNvCxnSpPr>
            <a:cxnSpLocks/>
            <a:stCxn id="25" idx="2"/>
            <a:endCxn id="24" idx="5"/>
          </p:cNvCxnSpPr>
          <p:nvPr/>
        </p:nvCxnSpPr>
        <p:spPr>
          <a:xfrm rot="10800000">
            <a:off x="9972078" y="3207114"/>
            <a:ext cx="787675" cy="1059271"/>
          </a:xfrm>
          <a:prstGeom prst="curvedConnector2">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17515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DCF49-E7E7-47DC-B624-1552CC15CF7A}"/>
              </a:ext>
            </a:extLst>
          </p:cNvPr>
          <p:cNvSpPr>
            <a:spLocks noGrp="1"/>
          </p:cNvSpPr>
          <p:nvPr>
            <p:ph type="title"/>
          </p:nvPr>
        </p:nvSpPr>
        <p:spPr/>
        <p:txBody>
          <a:bodyPr/>
          <a:lstStyle/>
          <a:p>
            <a:r>
              <a:rPr lang="fr-FR" dirty="0"/>
              <a:t>NewSQL (matrix)</a:t>
            </a:r>
          </a:p>
        </p:txBody>
      </p:sp>
      <p:sp>
        <p:nvSpPr>
          <p:cNvPr id="3" name="Espace réservé du contenu 2">
            <a:extLst>
              <a:ext uri="{FF2B5EF4-FFF2-40B4-BE49-F238E27FC236}">
                <a16:creationId xmlns:a16="http://schemas.microsoft.com/office/drawing/2014/main" id="{192AFD6F-0FEF-4C0B-8493-30F4F5F3F928}"/>
              </a:ext>
            </a:extLst>
          </p:cNvPr>
          <p:cNvSpPr>
            <a:spLocks noGrp="1"/>
          </p:cNvSpPr>
          <p:nvPr>
            <p:ph idx="1"/>
          </p:nvPr>
        </p:nvSpPr>
        <p:spPr/>
        <p:txBody>
          <a:bodyPr/>
          <a:lstStyle/>
          <a:p>
            <a:pPr marL="0" indent="0">
              <a:buNone/>
            </a:pPr>
            <a:r>
              <a:rPr lang="fr-FR" dirty="0"/>
              <a:t>	</a:t>
            </a:r>
          </a:p>
          <a:p>
            <a:pPr marL="0" indent="0">
              <a:buNone/>
            </a:pPr>
            <a:r>
              <a:rPr lang="fr-FR" dirty="0"/>
              <a:t>	AF100</a:t>
            </a:r>
          </a:p>
          <a:p>
            <a:pPr marL="0" indent="0">
              <a:buNone/>
            </a:pPr>
            <a:r>
              <a:rPr lang="fr-FR" dirty="0"/>
              <a:t>	AF101</a:t>
            </a:r>
          </a:p>
          <a:p>
            <a:pPr marL="0" indent="0">
              <a:buNone/>
            </a:pPr>
            <a:endParaRPr lang="fr-FR" dirty="0"/>
          </a:p>
          <a:p>
            <a:pPr marL="0" indent="0">
              <a:buNone/>
            </a:pPr>
            <a:r>
              <a:rPr lang="fr-FR" dirty="0"/>
              <a:t>	AF102</a:t>
            </a:r>
          </a:p>
        </p:txBody>
      </p:sp>
      <p:sp>
        <p:nvSpPr>
          <p:cNvPr id="4" name="Espace réservé du pied de page 3">
            <a:extLst>
              <a:ext uri="{FF2B5EF4-FFF2-40B4-BE49-F238E27FC236}">
                <a16:creationId xmlns:a16="http://schemas.microsoft.com/office/drawing/2014/main" id="{7806E853-8EAE-4671-A629-44A9FE0AAA5E}"/>
              </a:ext>
            </a:extLst>
          </p:cNvPr>
          <p:cNvSpPr>
            <a:spLocks noGrp="1"/>
          </p:cNvSpPr>
          <p:nvPr>
            <p:ph type="ftr" sz="quarter" idx="11"/>
          </p:nvPr>
        </p:nvSpPr>
        <p:spPr/>
        <p:txBody>
          <a:bodyPr/>
          <a:lstStyle/>
          <a:p>
            <a:r>
              <a:rPr lang="fr-BE"/>
              <a:t>Copyright Big Data 2018 Pr Serge Miranda, MBDS, Univ de Nice Sophia Antipolis</a:t>
            </a:r>
          </a:p>
        </p:txBody>
      </p:sp>
      <p:sp>
        <p:nvSpPr>
          <p:cNvPr id="5" name="Rectangle 4">
            <a:extLst>
              <a:ext uri="{FF2B5EF4-FFF2-40B4-BE49-F238E27FC236}">
                <a16:creationId xmlns:a16="http://schemas.microsoft.com/office/drawing/2014/main" id="{926452FB-6101-4B1A-8DA7-D2669D8159F6}"/>
              </a:ext>
            </a:extLst>
          </p:cNvPr>
          <p:cNvSpPr/>
          <p:nvPr/>
        </p:nvSpPr>
        <p:spPr>
          <a:xfrm>
            <a:off x="2855640" y="1988840"/>
            <a:ext cx="4176464"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6" name="Rectangle 5">
            <a:extLst>
              <a:ext uri="{FF2B5EF4-FFF2-40B4-BE49-F238E27FC236}">
                <a16:creationId xmlns:a16="http://schemas.microsoft.com/office/drawing/2014/main" id="{EB0F9F73-72A2-4EA4-B5F5-3FDD9B766D1F}"/>
              </a:ext>
            </a:extLst>
          </p:cNvPr>
          <p:cNvSpPr/>
          <p:nvPr/>
        </p:nvSpPr>
        <p:spPr>
          <a:xfrm>
            <a:off x="7543800" y="1988840"/>
            <a:ext cx="568424"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7" name="Rectangle 6">
            <a:extLst>
              <a:ext uri="{FF2B5EF4-FFF2-40B4-BE49-F238E27FC236}">
                <a16:creationId xmlns:a16="http://schemas.microsoft.com/office/drawing/2014/main" id="{300266D8-6DA2-48E9-AA72-4233926D2F39}"/>
              </a:ext>
            </a:extLst>
          </p:cNvPr>
          <p:cNvSpPr/>
          <p:nvPr/>
        </p:nvSpPr>
        <p:spPr>
          <a:xfrm>
            <a:off x="8904312" y="1988840"/>
            <a:ext cx="568424"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ZoneTexte 7">
            <a:extLst>
              <a:ext uri="{FF2B5EF4-FFF2-40B4-BE49-F238E27FC236}">
                <a16:creationId xmlns:a16="http://schemas.microsoft.com/office/drawing/2014/main" id="{2D7CBB2E-6E57-4BCF-995C-F3D92438389A}"/>
              </a:ext>
            </a:extLst>
          </p:cNvPr>
          <p:cNvSpPr txBox="1"/>
          <p:nvPr/>
        </p:nvSpPr>
        <p:spPr>
          <a:xfrm>
            <a:off x="3503712" y="1484784"/>
            <a:ext cx="1296144" cy="369332"/>
          </a:xfrm>
          <a:prstGeom prst="rect">
            <a:avLst/>
          </a:prstGeom>
          <a:noFill/>
        </p:spPr>
        <p:txBody>
          <a:bodyPr wrap="square" rtlCol="0">
            <a:spAutoFit/>
          </a:bodyPr>
          <a:lstStyle/>
          <a:p>
            <a:r>
              <a:rPr lang="fr-FR" dirty="0"/>
              <a:t>MT</a:t>
            </a:r>
          </a:p>
        </p:txBody>
      </p:sp>
      <p:sp>
        <p:nvSpPr>
          <p:cNvPr id="9" name="ZoneTexte 8">
            <a:extLst>
              <a:ext uri="{FF2B5EF4-FFF2-40B4-BE49-F238E27FC236}">
                <a16:creationId xmlns:a16="http://schemas.microsoft.com/office/drawing/2014/main" id="{8764A0D8-8140-43A2-9E08-3A7F34BAB0B0}"/>
              </a:ext>
            </a:extLst>
          </p:cNvPr>
          <p:cNvSpPr txBox="1"/>
          <p:nvPr/>
        </p:nvSpPr>
        <p:spPr>
          <a:xfrm>
            <a:off x="7543800" y="1533054"/>
            <a:ext cx="424408" cy="369332"/>
          </a:xfrm>
          <a:prstGeom prst="rect">
            <a:avLst/>
          </a:prstGeom>
          <a:noFill/>
        </p:spPr>
        <p:txBody>
          <a:bodyPr wrap="square" rtlCol="0">
            <a:spAutoFit/>
          </a:bodyPr>
          <a:lstStyle/>
          <a:p>
            <a:r>
              <a:rPr lang="fr-FR" dirty="0"/>
              <a:t>V</a:t>
            </a:r>
          </a:p>
        </p:txBody>
      </p:sp>
      <p:sp>
        <p:nvSpPr>
          <p:cNvPr id="10" name="ZoneTexte 9">
            <a:extLst>
              <a:ext uri="{FF2B5EF4-FFF2-40B4-BE49-F238E27FC236}">
                <a16:creationId xmlns:a16="http://schemas.microsoft.com/office/drawing/2014/main" id="{CFF7F443-5D64-40E2-9001-5542CC29D3B8}"/>
              </a:ext>
            </a:extLst>
          </p:cNvPr>
          <p:cNvSpPr txBox="1"/>
          <p:nvPr/>
        </p:nvSpPr>
        <p:spPr>
          <a:xfrm>
            <a:off x="8839944" y="1504092"/>
            <a:ext cx="632792" cy="369332"/>
          </a:xfrm>
          <a:prstGeom prst="rect">
            <a:avLst/>
          </a:prstGeom>
          <a:noFill/>
        </p:spPr>
        <p:txBody>
          <a:bodyPr wrap="square" rtlCol="0">
            <a:spAutoFit/>
          </a:bodyPr>
          <a:lstStyle/>
          <a:p>
            <a:r>
              <a:rPr lang="fr-FR" dirty="0"/>
              <a:t>MTV</a:t>
            </a:r>
          </a:p>
        </p:txBody>
      </p:sp>
      <p:sp>
        <p:nvSpPr>
          <p:cNvPr id="11" name="ZoneTexte 10">
            <a:extLst>
              <a:ext uri="{FF2B5EF4-FFF2-40B4-BE49-F238E27FC236}">
                <a16:creationId xmlns:a16="http://schemas.microsoft.com/office/drawing/2014/main" id="{A0330391-E563-48C7-B12E-7B07EB86C400}"/>
              </a:ext>
            </a:extLst>
          </p:cNvPr>
          <p:cNvSpPr txBox="1"/>
          <p:nvPr/>
        </p:nvSpPr>
        <p:spPr>
          <a:xfrm>
            <a:off x="3503712" y="4702629"/>
            <a:ext cx="3302037" cy="369332"/>
          </a:xfrm>
          <a:prstGeom prst="rect">
            <a:avLst/>
          </a:prstGeom>
          <a:noFill/>
        </p:spPr>
        <p:txBody>
          <a:bodyPr wrap="square" rtlCol="0">
            <a:spAutoFit/>
          </a:bodyPr>
          <a:lstStyle/>
          <a:p>
            <a:r>
              <a:rPr lang="fr-FR" b="1" dirty="0">
                <a:highlight>
                  <a:srgbClr val="FFFF00"/>
                </a:highlight>
              </a:rPr>
              <a:t>Serge</a:t>
            </a:r>
            <a:r>
              <a:rPr lang="fr-FR" dirty="0"/>
              <a:t>		</a:t>
            </a:r>
            <a:r>
              <a:rPr lang="fr-FR" dirty="0">
                <a:highlight>
                  <a:srgbClr val="00FF00"/>
                </a:highlight>
              </a:rPr>
              <a:t>Peter</a:t>
            </a:r>
          </a:p>
        </p:txBody>
      </p:sp>
      <p:sp>
        <p:nvSpPr>
          <p:cNvPr id="13" name="Ellipse 12">
            <a:extLst>
              <a:ext uri="{FF2B5EF4-FFF2-40B4-BE49-F238E27FC236}">
                <a16:creationId xmlns:a16="http://schemas.microsoft.com/office/drawing/2014/main" id="{27B6336F-ABBF-4558-B594-72F095CCA38A}"/>
              </a:ext>
            </a:extLst>
          </p:cNvPr>
          <p:cNvSpPr/>
          <p:nvPr/>
        </p:nvSpPr>
        <p:spPr>
          <a:xfrm>
            <a:off x="3503712" y="2455817"/>
            <a:ext cx="389019" cy="19594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AD7751A2-5746-4780-BEA6-AD1836BD8454}"/>
              </a:ext>
            </a:extLst>
          </p:cNvPr>
          <p:cNvSpPr/>
          <p:nvPr/>
        </p:nvSpPr>
        <p:spPr>
          <a:xfrm>
            <a:off x="3656111" y="3833950"/>
            <a:ext cx="389019" cy="19594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141E3B8-FDEE-4B1A-BD2B-DBCD8684ABA3}"/>
              </a:ext>
            </a:extLst>
          </p:cNvPr>
          <p:cNvSpPr/>
          <p:nvPr/>
        </p:nvSpPr>
        <p:spPr>
          <a:xfrm>
            <a:off x="5273717" y="3046166"/>
            <a:ext cx="389019" cy="195943"/>
          </a:xfrm>
          <a:prstGeom prst="ellipse">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FF00"/>
              </a:highlight>
            </a:endParaRPr>
          </a:p>
        </p:txBody>
      </p:sp>
      <p:sp>
        <p:nvSpPr>
          <p:cNvPr id="18" name="Ellipse 17">
            <a:extLst>
              <a:ext uri="{FF2B5EF4-FFF2-40B4-BE49-F238E27FC236}">
                <a16:creationId xmlns:a16="http://schemas.microsoft.com/office/drawing/2014/main" id="{2B6C2D3D-39E2-452D-861D-581C1DEF4D76}"/>
              </a:ext>
            </a:extLst>
          </p:cNvPr>
          <p:cNvSpPr/>
          <p:nvPr/>
        </p:nvSpPr>
        <p:spPr>
          <a:xfrm>
            <a:off x="7629682" y="3331028"/>
            <a:ext cx="389019" cy="19594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1435747C-B4C1-4F1F-B5C0-F6CBC838F374}"/>
              </a:ext>
            </a:extLst>
          </p:cNvPr>
          <p:cNvSpPr/>
          <p:nvPr/>
        </p:nvSpPr>
        <p:spPr>
          <a:xfrm>
            <a:off x="9066298" y="3744486"/>
            <a:ext cx="389019" cy="19594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08F6ADD5-75E7-45D9-B77E-7B0F123AA548}"/>
              </a:ext>
            </a:extLst>
          </p:cNvPr>
          <p:cNvSpPr/>
          <p:nvPr/>
        </p:nvSpPr>
        <p:spPr>
          <a:xfrm>
            <a:off x="8994014" y="2459457"/>
            <a:ext cx="389019" cy="195943"/>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916E6D46-0236-47EB-9691-D798C6E27C8D}"/>
              </a:ext>
            </a:extLst>
          </p:cNvPr>
          <p:cNvSpPr/>
          <p:nvPr/>
        </p:nvSpPr>
        <p:spPr>
          <a:xfrm>
            <a:off x="6106140" y="3373446"/>
            <a:ext cx="389019" cy="195943"/>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22D2F3CF-2E3C-46C0-8037-E453784974B8}"/>
              </a:ext>
            </a:extLst>
          </p:cNvPr>
          <p:cNvSpPr/>
          <p:nvPr/>
        </p:nvSpPr>
        <p:spPr>
          <a:xfrm>
            <a:off x="4512512" y="3401684"/>
            <a:ext cx="389019" cy="195943"/>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9C2F6802-BC8C-473C-A019-2CE4562ABEEC}"/>
              </a:ext>
            </a:extLst>
          </p:cNvPr>
          <p:cNvSpPr/>
          <p:nvPr/>
        </p:nvSpPr>
        <p:spPr>
          <a:xfrm>
            <a:off x="3100548" y="3425697"/>
            <a:ext cx="389019" cy="195943"/>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84640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Mathematical</a:t>
            </a:r>
            <a:r>
              <a:rPr lang="fr-FR" dirty="0"/>
              <a:t> bridge over SQL, NO SQL and NEWSQL</a:t>
            </a:r>
          </a:p>
        </p:txBody>
      </p:sp>
      <p:sp>
        <p:nvSpPr>
          <p:cNvPr id="3" name="Espace réservé du contenu 2"/>
          <p:cNvSpPr>
            <a:spLocks noGrp="1"/>
          </p:cNvSpPr>
          <p:nvPr>
            <p:ph idx="1"/>
          </p:nvPr>
        </p:nvSpPr>
        <p:spPr>
          <a:xfrm>
            <a:off x="1981200" y="1628801"/>
            <a:ext cx="8229600" cy="4525963"/>
          </a:xfrm>
        </p:spPr>
        <p:txBody>
          <a:bodyPr>
            <a:normAutofit fontScale="85000" lnSpcReduction="20000"/>
          </a:bodyPr>
          <a:lstStyle/>
          <a:p>
            <a:pPr marL="0" indent="0">
              <a:buNone/>
            </a:pPr>
            <a:endParaRPr lang="fr-FR" dirty="0"/>
          </a:p>
          <a:p>
            <a:pPr marL="0" indent="0">
              <a:buNone/>
            </a:pPr>
            <a:r>
              <a:rPr lang="fr-FR" dirty="0">
                <a:solidFill>
                  <a:srgbClr val="FF0000"/>
                </a:solidFill>
              </a:rPr>
              <a:t>Erik </a:t>
            </a:r>
            <a:r>
              <a:rPr lang="fr-FR" dirty="0" err="1">
                <a:solidFill>
                  <a:srgbClr val="FF0000"/>
                </a:solidFill>
              </a:rPr>
              <a:t>Meijer</a:t>
            </a:r>
            <a:r>
              <a:rPr lang="fr-FR" dirty="0">
                <a:solidFill>
                  <a:srgbClr val="FF0000"/>
                </a:solidFill>
              </a:rPr>
              <a:t>, Partner Architect, Microsoft, CACM 2011</a:t>
            </a:r>
          </a:p>
          <a:p>
            <a:pPr marL="0" indent="0">
              <a:buNone/>
            </a:pPr>
            <a:r>
              <a:rPr lang="fr-FR" dirty="0"/>
              <a:t>“</a:t>
            </a:r>
            <a:r>
              <a:rPr lang="fr-FR" i="1" dirty="0"/>
              <a:t> …the </a:t>
            </a:r>
            <a:r>
              <a:rPr lang="fr-FR" i="1" dirty="0" err="1"/>
              <a:t>industry</a:t>
            </a:r>
            <a:r>
              <a:rPr lang="fr-FR" i="1" dirty="0"/>
              <a:t> </a:t>
            </a:r>
            <a:r>
              <a:rPr lang="fr-FR" i="1" dirty="0" err="1">
                <a:highlight>
                  <a:srgbClr val="FFFF00"/>
                </a:highlight>
              </a:rPr>
              <a:t>needs</a:t>
            </a:r>
            <a:r>
              <a:rPr lang="fr-FR" i="1" dirty="0">
                <a:highlight>
                  <a:srgbClr val="FFFF00"/>
                </a:highlight>
              </a:rPr>
              <a:t> </a:t>
            </a:r>
            <a:r>
              <a:rPr lang="fr-FR" b="1" i="1" dirty="0">
                <a:highlight>
                  <a:srgbClr val="FFFF00"/>
                </a:highlight>
              </a:rPr>
              <a:t>a </a:t>
            </a:r>
            <a:r>
              <a:rPr lang="fr-FR" b="1" i="1" dirty="0" err="1">
                <a:highlight>
                  <a:srgbClr val="FFFF00"/>
                </a:highlight>
              </a:rPr>
              <a:t>common</a:t>
            </a:r>
            <a:r>
              <a:rPr lang="fr-FR" b="1" i="1" dirty="0">
                <a:highlight>
                  <a:srgbClr val="FFFF00"/>
                </a:highlight>
              </a:rPr>
              <a:t> </a:t>
            </a:r>
            <a:r>
              <a:rPr lang="fr-FR" b="1" i="1" dirty="0" err="1">
                <a:highlight>
                  <a:srgbClr val="FFFF00"/>
                </a:highlight>
              </a:rPr>
              <a:t>query</a:t>
            </a:r>
            <a:r>
              <a:rPr lang="fr-FR" b="1" i="1" dirty="0">
                <a:highlight>
                  <a:srgbClr val="FFFF00"/>
                </a:highlight>
              </a:rPr>
              <a:t> </a:t>
            </a:r>
            <a:r>
              <a:rPr lang="fr-FR" b="1" i="1" dirty="0" err="1">
                <a:highlight>
                  <a:srgbClr val="FFFF00"/>
                </a:highlight>
              </a:rPr>
              <a:t>language</a:t>
            </a:r>
            <a:r>
              <a:rPr lang="fr-FR" b="1" i="1" dirty="0">
                <a:highlight>
                  <a:srgbClr val="FFFF00"/>
                </a:highlight>
              </a:rPr>
              <a:t> and data model to </a:t>
            </a:r>
            <a:r>
              <a:rPr lang="fr-FR" b="1" i="1" dirty="0" err="1">
                <a:highlight>
                  <a:srgbClr val="FFFF00"/>
                </a:highlight>
              </a:rPr>
              <a:t>feed</a:t>
            </a:r>
            <a:r>
              <a:rPr lang="fr-FR" b="1" i="1" dirty="0">
                <a:highlight>
                  <a:srgbClr val="FFFF00"/>
                </a:highlight>
              </a:rPr>
              <a:t> the </a:t>
            </a:r>
            <a:r>
              <a:rPr lang="fr-FR" b="1" i="1" dirty="0" err="1">
                <a:highlight>
                  <a:srgbClr val="FFFF00"/>
                </a:highlight>
              </a:rPr>
              <a:t>ecosystem</a:t>
            </a:r>
            <a:r>
              <a:rPr lang="fr-FR" b="1" i="1" dirty="0">
                <a:highlight>
                  <a:srgbClr val="FFFF00"/>
                </a:highlight>
              </a:rPr>
              <a:t> for key-value stores</a:t>
            </a:r>
            <a:r>
              <a:rPr lang="fr-FR" i="1" dirty="0">
                <a:highlight>
                  <a:srgbClr val="FFFF00"/>
                </a:highlight>
              </a:rPr>
              <a:t>. </a:t>
            </a:r>
            <a:r>
              <a:rPr lang="fr-FR" i="1" dirty="0"/>
              <a:t>The </a:t>
            </a:r>
            <a:r>
              <a:rPr lang="fr-FR" i="1" dirty="0" err="1"/>
              <a:t>UnQL</a:t>
            </a:r>
            <a:r>
              <a:rPr lang="fr-FR" i="1" dirty="0"/>
              <a:t> </a:t>
            </a:r>
            <a:r>
              <a:rPr lang="fr-FR" i="1" dirty="0" err="1"/>
              <a:t>language</a:t>
            </a:r>
            <a:r>
              <a:rPr lang="fr-FR" i="1" dirty="0"/>
              <a:t> </a:t>
            </a:r>
            <a:r>
              <a:rPr lang="fr-FR" i="1" dirty="0" err="1"/>
              <a:t>presents</a:t>
            </a:r>
            <a:r>
              <a:rPr lang="fr-FR" i="1" dirty="0"/>
              <a:t> an important </a:t>
            </a:r>
            <a:r>
              <a:rPr lang="fr-FR" i="1" dirty="0" err="1"/>
              <a:t>practical</a:t>
            </a:r>
            <a:r>
              <a:rPr lang="fr-FR" i="1" dirty="0"/>
              <a:t> </a:t>
            </a:r>
            <a:r>
              <a:rPr lang="fr-FR" i="1" dirty="0" err="1"/>
              <a:t>next</a:t>
            </a:r>
            <a:r>
              <a:rPr lang="fr-FR" i="1" dirty="0"/>
              <a:t> </a:t>
            </a:r>
            <a:r>
              <a:rPr lang="fr-FR" i="1" dirty="0" err="1"/>
              <a:t>step</a:t>
            </a:r>
            <a:r>
              <a:rPr lang="fr-FR" i="1" dirty="0"/>
              <a:t> in </a:t>
            </a:r>
            <a:r>
              <a:rPr lang="fr-FR" i="1" dirty="0" err="1"/>
              <a:t>this</a:t>
            </a:r>
            <a:r>
              <a:rPr lang="fr-FR" i="1" dirty="0"/>
              <a:t> </a:t>
            </a:r>
            <a:r>
              <a:rPr lang="fr-FR" i="1" dirty="0" err="1"/>
              <a:t>process</a:t>
            </a:r>
            <a:r>
              <a:rPr lang="fr-FR" i="1" dirty="0"/>
              <a:t>. </a:t>
            </a:r>
            <a:r>
              <a:rPr lang="fr-FR" i="1" dirty="0" err="1"/>
              <a:t>We</a:t>
            </a:r>
            <a:r>
              <a:rPr lang="fr-FR" i="1" dirty="0"/>
              <a:t> are </a:t>
            </a:r>
            <a:r>
              <a:rPr lang="fr-FR" i="1" dirty="0" err="1"/>
              <a:t>looking</a:t>
            </a:r>
            <a:r>
              <a:rPr lang="fr-FR" i="1" dirty="0"/>
              <a:t> </a:t>
            </a:r>
            <a:r>
              <a:rPr lang="fr-FR" i="1" dirty="0" err="1"/>
              <a:t>forward</a:t>
            </a:r>
            <a:r>
              <a:rPr lang="fr-FR" i="1" dirty="0"/>
              <a:t> to </a:t>
            </a:r>
            <a:r>
              <a:rPr lang="fr-FR" i="1" dirty="0" err="1"/>
              <a:t>working</a:t>
            </a:r>
            <a:r>
              <a:rPr lang="fr-FR" i="1" dirty="0"/>
              <a:t> </a:t>
            </a:r>
            <a:r>
              <a:rPr lang="fr-FR" i="1" dirty="0" err="1"/>
              <a:t>with</a:t>
            </a:r>
            <a:r>
              <a:rPr lang="fr-FR" i="1" dirty="0"/>
              <a:t> </a:t>
            </a:r>
            <a:r>
              <a:rPr lang="fr-FR" i="1" dirty="0" err="1"/>
              <a:t>Couchbase</a:t>
            </a:r>
            <a:r>
              <a:rPr lang="fr-FR" i="1" dirty="0"/>
              <a:t> and </a:t>
            </a:r>
            <a:r>
              <a:rPr lang="fr-FR" i="1" dirty="0" err="1"/>
              <a:t>other</a:t>
            </a:r>
            <a:r>
              <a:rPr lang="fr-FR" i="1" dirty="0"/>
              <a:t> </a:t>
            </a:r>
            <a:r>
              <a:rPr lang="fr-FR" i="1" dirty="0" err="1"/>
              <a:t>industry</a:t>
            </a:r>
            <a:r>
              <a:rPr lang="fr-FR" i="1" dirty="0"/>
              <a:t> leaders in the NoSQL </a:t>
            </a:r>
            <a:r>
              <a:rPr lang="fr-FR" i="1" dirty="0" err="1"/>
              <a:t>space</a:t>
            </a:r>
            <a:r>
              <a:rPr lang="fr-FR" i="1" dirty="0"/>
              <a:t> on </a:t>
            </a:r>
            <a:r>
              <a:rPr lang="fr-FR" i="1" dirty="0" err="1"/>
              <a:t>taking</a:t>
            </a:r>
            <a:r>
              <a:rPr lang="fr-FR" i="1" dirty="0"/>
              <a:t> the design to the </a:t>
            </a:r>
            <a:r>
              <a:rPr lang="fr-FR" i="1" dirty="0" err="1"/>
              <a:t>next</a:t>
            </a:r>
            <a:r>
              <a:rPr lang="fr-FR" i="1" dirty="0"/>
              <a:t> </a:t>
            </a:r>
            <a:r>
              <a:rPr lang="fr-FR" i="1" dirty="0" err="1"/>
              <a:t>level</a:t>
            </a:r>
            <a:r>
              <a:rPr lang="fr-FR" i="1" dirty="0"/>
              <a:t>.” (CACM 2011 on </a:t>
            </a:r>
            <a:r>
              <a:rPr lang="fr-FR" i="1" dirty="0" err="1"/>
              <a:t>CoSQL</a:t>
            </a:r>
            <a:r>
              <a:rPr lang="fr-FR" i="1" dirty="0"/>
              <a:t>)</a:t>
            </a:r>
          </a:p>
          <a:p>
            <a:pPr marL="0" indent="0">
              <a:buNone/>
            </a:pPr>
            <a:endParaRPr lang="fr-FR" i="1" dirty="0"/>
          </a:p>
          <a:p>
            <a:pPr marL="0" indent="0">
              <a:buNone/>
            </a:pPr>
            <a:r>
              <a:rPr lang="fr-FR" dirty="0">
                <a:solidFill>
                  <a:srgbClr val="FF0000"/>
                </a:solidFill>
              </a:rPr>
              <a:t>Jeremy </a:t>
            </a:r>
            <a:r>
              <a:rPr lang="fr-FR" dirty="0" err="1">
                <a:solidFill>
                  <a:srgbClr val="FF0000"/>
                </a:solidFill>
              </a:rPr>
              <a:t>Kepner</a:t>
            </a:r>
            <a:r>
              <a:rPr lang="fr-FR" dirty="0">
                <a:solidFill>
                  <a:srgbClr val="FF0000"/>
                </a:solidFill>
              </a:rPr>
              <a:t> (MIT, 2016) </a:t>
            </a:r>
            <a:r>
              <a:rPr lang="fr-FR" dirty="0"/>
              <a:t>  </a:t>
            </a:r>
          </a:p>
          <a:p>
            <a:pPr marL="0" indent="0">
              <a:buNone/>
            </a:pPr>
            <a:r>
              <a:rPr lang="fr-FR" dirty="0"/>
              <a:t>« </a:t>
            </a:r>
            <a:r>
              <a:rPr lang="fr-FR" i="1" dirty="0"/>
              <a:t>An </a:t>
            </a:r>
            <a:r>
              <a:rPr lang="fr-FR" i="1" dirty="0">
                <a:highlight>
                  <a:srgbClr val="FFFF00"/>
                </a:highlight>
              </a:rPr>
              <a:t>effective </a:t>
            </a:r>
            <a:r>
              <a:rPr lang="fr-FR" i="1" dirty="0" err="1">
                <a:highlight>
                  <a:srgbClr val="FFFF00"/>
                </a:highlight>
              </a:rPr>
              <a:t>mathematical</a:t>
            </a:r>
            <a:r>
              <a:rPr lang="fr-FR" i="1" dirty="0">
                <a:highlight>
                  <a:srgbClr val="FFFF00"/>
                </a:highlight>
              </a:rPr>
              <a:t> model </a:t>
            </a:r>
            <a:r>
              <a:rPr lang="fr-FR" i="1" dirty="0" err="1"/>
              <a:t>that</a:t>
            </a:r>
            <a:r>
              <a:rPr lang="fr-FR" i="1" dirty="0"/>
              <a:t> </a:t>
            </a:r>
            <a:r>
              <a:rPr lang="fr-FR" i="1" dirty="0" err="1"/>
              <a:t>encompasses</a:t>
            </a:r>
            <a:r>
              <a:rPr lang="fr-FR" i="1" dirty="0"/>
              <a:t> the concepts of SQL, NoSQL and NewSQL </a:t>
            </a:r>
            <a:r>
              <a:rPr lang="fr-FR" i="1" dirty="0" err="1"/>
              <a:t>would</a:t>
            </a:r>
            <a:r>
              <a:rPr lang="fr-FR" i="1" dirty="0"/>
              <a:t> enable </a:t>
            </a:r>
            <a:r>
              <a:rPr lang="fr-FR" i="1" dirty="0" err="1"/>
              <a:t>their</a:t>
            </a:r>
            <a:r>
              <a:rPr lang="fr-FR" i="1" dirty="0"/>
              <a:t> </a:t>
            </a:r>
            <a:r>
              <a:rPr lang="fr-FR" i="1" dirty="0" err="1">
                <a:highlight>
                  <a:srgbClr val="FFFF00"/>
                </a:highlight>
              </a:rPr>
              <a:t>interoperability</a:t>
            </a:r>
            <a:r>
              <a:rPr lang="fr-FR" dirty="0">
                <a:highlight>
                  <a:srgbClr val="FFFF00"/>
                </a:highlight>
              </a:rPr>
              <a:t> </a:t>
            </a:r>
            <a:r>
              <a:rPr lang="fr-FR" dirty="0"/>
              <a:t>»</a:t>
            </a:r>
            <a:br>
              <a:rPr lang="fr-FR" dirty="0"/>
            </a:br>
            <a:endParaRPr lang="fr-FR" dirty="0"/>
          </a:p>
        </p:txBody>
      </p:sp>
    </p:spTree>
    <p:extLst>
      <p:ext uri="{BB962C8B-B14F-4D97-AF65-F5344CB8AC3E}">
        <p14:creationId xmlns:p14="http://schemas.microsoft.com/office/powerpoint/2010/main" val="142508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29134" y="1143798"/>
            <a:ext cx="8227457" cy="308610"/>
          </a:xfrm>
        </p:spPr>
        <p:txBody>
          <a:bodyPr>
            <a:normAutofit fontScale="90000"/>
          </a:bodyPr>
          <a:lstStyle/>
          <a:p>
            <a:pPr lvl="0"/>
            <a:r>
              <a:rPr lang="en-GB" sz="2700" dirty="0"/>
              <a:t>Big Data is the evolution of computing boundaries </a:t>
            </a:r>
            <a:br>
              <a:rPr lang="en-GB" sz="2700" dirty="0"/>
            </a:br>
            <a:r>
              <a:rPr lang="en-GB" sz="2700" dirty="0"/>
              <a:t>( one </a:t>
            </a:r>
            <a:r>
              <a:rPr lang="en-GB" sz="2700" dirty="0">
                <a:highlight>
                  <a:srgbClr val="FFFF00"/>
                </a:highlight>
              </a:rPr>
              <a:t>Zeta Bytes (ZB)  = 10**21</a:t>
            </a:r>
            <a:r>
              <a:rPr lang="en-GB" sz="2700" dirty="0"/>
              <a:t>; 1000 EXA)</a:t>
            </a:r>
            <a:endParaRPr lang="en-US" sz="2700" dirty="0"/>
          </a:p>
        </p:txBody>
      </p:sp>
      <p:grpSp>
        <p:nvGrpSpPr>
          <p:cNvPr id="59" name="Group 58"/>
          <p:cNvGrpSpPr/>
          <p:nvPr/>
        </p:nvGrpSpPr>
        <p:grpSpPr>
          <a:xfrm>
            <a:off x="4595741" y="1905822"/>
            <a:ext cx="5468957" cy="1280303"/>
            <a:chOff x="3071348" y="1048170"/>
            <a:chExt cx="5470382" cy="1280637"/>
          </a:xfrm>
        </p:grpSpPr>
        <p:grpSp>
          <p:nvGrpSpPr>
            <p:cNvPr id="60" name="Group 59"/>
            <p:cNvGrpSpPr/>
            <p:nvPr/>
          </p:nvGrpSpPr>
          <p:grpSpPr>
            <a:xfrm>
              <a:off x="4257565" y="1048170"/>
              <a:ext cx="4284165" cy="1280637"/>
              <a:chOff x="2" y="381502"/>
              <a:chExt cx="8735311" cy="2505076"/>
            </a:xfrm>
          </p:grpSpPr>
          <p:sp>
            <p:nvSpPr>
              <p:cNvPr id="63" name="Trapezoid 62"/>
              <p:cNvSpPr/>
              <p:nvPr/>
            </p:nvSpPr>
            <p:spPr>
              <a:xfrm rot="16200000">
                <a:off x="2816998" y="-1585955"/>
                <a:ext cx="806000" cy="6439991"/>
              </a:xfrm>
              <a:prstGeom prst="trapezoid">
                <a:avLst>
                  <a:gd name="adj" fmla="val 44856"/>
                </a:avLst>
              </a:prstGeom>
              <a:solidFill>
                <a:srgbClr val="E5E8E8"/>
              </a:solidFill>
              <a:ln w="9525" cap="flat" cmpd="sng" algn="ctr">
                <a:noFill/>
                <a:prstDash val="solid"/>
              </a:ln>
              <a:effectLst/>
            </p:spPr>
            <p:txBody>
              <a:bodyPr rtlCol="0" anchor="ctr"/>
              <a:lstStyle/>
              <a:p>
                <a:pPr algn="ctr" defTabSz="914069">
                  <a:defRPr/>
                </a:pPr>
                <a:endParaRPr lang="en-US" sz="1000" kern="0" dirty="0">
                  <a:solidFill>
                    <a:sysClr val="windowText" lastClr="000000"/>
                  </a:solidFill>
                  <a:latin typeface="HP Simplified"/>
                </a:endParaRPr>
              </a:p>
            </p:txBody>
          </p:sp>
          <p:sp>
            <p:nvSpPr>
              <p:cNvPr id="68" name="Oval 67"/>
              <p:cNvSpPr/>
              <p:nvPr/>
            </p:nvSpPr>
            <p:spPr>
              <a:xfrm>
                <a:off x="532748" y="1547664"/>
                <a:ext cx="172754" cy="172752"/>
              </a:xfrm>
              <a:prstGeom prst="ellipse">
                <a:avLst/>
              </a:prstGeom>
              <a:solidFill>
                <a:srgbClr val="B9B8BB"/>
              </a:solidFill>
              <a:ln w="38100" cap="flat" cmpd="sng" algn="ctr">
                <a:solidFill>
                  <a:sysClr val="window" lastClr="FFFFFF"/>
                </a:solidFill>
                <a:prstDash val="solid"/>
              </a:ln>
              <a:effectLst/>
            </p:spPr>
            <p:txBody>
              <a:bodyPr rtlCol="0" anchor="ctr"/>
              <a:lstStyle/>
              <a:p>
                <a:pPr algn="ctr" defTabSz="914069">
                  <a:defRPr/>
                </a:pPr>
                <a:endParaRPr lang="en-US" sz="1000" kern="0" dirty="0">
                  <a:solidFill>
                    <a:sysClr val="windowText" lastClr="000000"/>
                  </a:solidFill>
                  <a:latin typeface="HP Simplified"/>
                </a:endParaRPr>
              </a:p>
            </p:txBody>
          </p:sp>
          <p:sp>
            <p:nvSpPr>
              <p:cNvPr id="69" name="Oval 68"/>
              <p:cNvSpPr/>
              <p:nvPr/>
            </p:nvSpPr>
            <p:spPr>
              <a:xfrm>
                <a:off x="1692278" y="1477540"/>
                <a:ext cx="313000" cy="313000"/>
              </a:xfrm>
              <a:prstGeom prst="ellipse">
                <a:avLst/>
              </a:prstGeom>
              <a:solidFill>
                <a:sysClr val="window" lastClr="FFFFFF">
                  <a:lumMod val="65000"/>
                </a:sysClr>
              </a:solidFill>
              <a:ln w="38100" cap="flat" cmpd="sng" algn="ctr">
                <a:solidFill>
                  <a:sysClr val="window" lastClr="FFFFFF"/>
                </a:solidFill>
                <a:prstDash val="solid"/>
              </a:ln>
              <a:effectLst/>
            </p:spPr>
            <p:txBody>
              <a:bodyPr rtlCol="0" anchor="ctr"/>
              <a:lstStyle/>
              <a:p>
                <a:pPr algn="ctr" defTabSz="914069">
                  <a:defRPr/>
                </a:pPr>
                <a:endParaRPr lang="en-US" sz="1000" kern="0" dirty="0">
                  <a:solidFill>
                    <a:sysClr val="windowText" lastClr="000000"/>
                  </a:solidFill>
                  <a:latin typeface="HP Simplified"/>
                </a:endParaRPr>
              </a:p>
            </p:txBody>
          </p:sp>
          <p:sp>
            <p:nvSpPr>
              <p:cNvPr id="70" name="Oval 69"/>
              <p:cNvSpPr/>
              <p:nvPr/>
            </p:nvSpPr>
            <p:spPr>
              <a:xfrm>
                <a:off x="6230237" y="381502"/>
                <a:ext cx="2505076" cy="2505076"/>
              </a:xfrm>
              <a:prstGeom prst="ellipse">
                <a:avLst/>
              </a:prstGeom>
              <a:solidFill>
                <a:srgbClr val="0096D6"/>
              </a:solidFill>
              <a:ln w="76200" cap="flat" cmpd="sng" algn="ctr">
                <a:solidFill>
                  <a:sysClr val="window" lastClr="FFFFFF"/>
                </a:solidFill>
                <a:prstDash val="solid"/>
              </a:ln>
              <a:effectLst/>
            </p:spPr>
            <p:txBody>
              <a:bodyPr wrap="none" lIns="0" tIns="182833" rIns="0" bIns="0" rtlCol="0" anchor="ctr"/>
              <a:lstStyle/>
              <a:p>
                <a:pPr algn="ctr" defTabSz="914069">
                  <a:defRPr/>
                </a:pPr>
                <a:r>
                  <a:rPr lang="en-US" sz="3200" b="1" kern="0" dirty="0">
                    <a:solidFill>
                      <a:sysClr val="window" lastClr="FFFFFF"/>
                    </a:solidFill>
                    <a:latin typeface="HP Simplified"/>
                  </a:rPr>
                  <a:t>2020*</a:t>
                </a:r>
                <a:br>
                  <a:rPr lang="en-US" sz="3200" b="1" kern="0" dirty="0">
                    <a:solidFill>
                      <a:sysClr val="window" lastClr="FFFFFF"/>
                    </a:solidFill>
                    <a:latin typeface="HP Simplified"/>
                  </a:rPr>
                </a:br>
                <a:r>
                  <a:rPr lang="en-US" sz="1400" b="1" kern="0" dirty="0">
                    <a:solidFill>
                      <a:sysClr val="window" lastClr="FFFFFF"/>
                    </a:solidFill>
                    <a:latin typeface="HP Simplified"/>
                  </a:rPr>
                  <a:t>40ZB</a:t>
                </a:r>
              </a:p>
            </p:txBody>
          </p:sp>
          <p:sp>
            <p:nvSpPr>
              <p:cNvPr id="82" name="Oval 81"/>
              <p:cNvSpPr/>
              <p:nvPr/>
            </p:nvSpPr>
            <p:spPr>
              <a:xfrm>
                <a:off x="2992054" y="1402174"/>
                <a:ext cx="463732" cy="463732"/>
              </a:xfrm>
              <a:prstGeom prst="ellipse">
                <a:avLst/>
              </a:prstGeom>
              <a:solidFill>
                <a:schemeClr val="accent3"/>
              </a:solidFill>
              <a:ln w="57150" cap="flat" cmpd="sng" algn="ctr">
                <a:solidFill>
                  <a:sysClr val="window" lastClr="FFFFFF"/>
                </a:solidFill>
                <a:prstDash val="solid"/>
              </a:ln>
              <a:effectLst/>
            </p:spPr>
            <p:txBody>
              <a:bodyPr rtlCol="0" anchor="ctr"/>
              <a:lstStyle/>
              <a:p>
                <a:pPr algn="ctr" defTabSz="914069">
                  <a:defRPr/>
                </a:pPr>
                <a:endParaRPr lang="en-US" sz="1000" kern="0" dirty="0">
                  <a:solidFill>
                    <a:sysClr val="windowText" lastClr="000000"/>
                  </a:solidFill>
                  <a:latin typeface="HP Simplified"/>
                </a:endParaRPr>
              </a:p>
            </p:txBody>
          </p:sp>
          <p:sp>
            <p:nvSpPr>
              <p:cNvPr id="83" name="Oval 82"/>
              <p:cNvSpPr/>
              <p:nvPr/>
            </p:nvSpPr>
            <p:spPr>
              <a:xfrm>
                <a:off x="4442562" y="1233591"/>
                <a:ext cx="800898" cy="800898"/>
              </a:xfrm>
              <a:prstGeom prst="ellipse">
                <a:avLst/>
              </a:prstGeom>
              <a:solidFill>
                <a:schemeClr val="accent4"/>
              </a:solidFill>
              <a:ln w="57150" cap="flat" cmpd="sng" algn="ctr">
                <a:solidFill>
                  <a:sysClr val="window" lastClr="FFFFFF"/>
                </a:solidFill>
                <a:prstDash val="solid"/>
              </a:ln>
              <a:effectLst/>
            </p:spPr>
            <p:txBody>
              <a:bodyPr rtlCol="0" anchor="ctr"/>
              <a:lstStyle/>
              <a:p>
                <a:pPr algn="ctr" defTabSz="914069">
                  <a:defRPr/>
                </a:pPr>
                <a:endParaRPr lang="en-US" sz="1000" kern="0" dirty="0">
                  <a:solidFill>
                    <a:sysClr val="windowText" lastClr="000000"/>
                  </a:solidFill>
                  <a:latin typeface="HP Simplified"/>
                </a:endParaRPr>
              </a:p>
            </p:txBody>
          </p:sp>
          <p:sp>
            <p:nvSpPr>
              <p:cNvPr id="84" name="TextBox 83"/>
              <p:cNvSpPr txBox="1"/>
              <p:nvPr/>
            </p:nvSpPr>
            <p:spPr>
              <a:xfrm>
                <a:off x="328611" y="1212057"/>
                <a:ext cx="581026" cy="295275"/>
              </a:xfrm>
              <a:prstGeom prst="rect">
                <a:avLst/>
              </a:prstGeom>
              <a:noFill/>
            </p:spPr>
            <p:txBody>
              <a:bodyPr wrap="none" rtlCol="0">
                <a:noAutofit/>
              </a:bodyPr>
              <a:lstStyle/>
              <a:p>
                <a:pPr algn="ctr" defTabSz="430057">
                  <a:spcAft>
                    <a:spcPts val="400"/>
                  </a:spcAft>
                  <a:buSzPct val="100000"/>
                </a:pPr>
                <a:r>
                  <a:rPr lang="en-US" sz="1100" b="1" dirty="0">
                    <a:solidFill>
                      <a:srgbClr val="000000"/>
                    </a:solidFill>
                    <a:latin typeface="HP Simplified" pitchFamily="34" charset="0"/>
                    <a:cs typeface="HP Simplified" pitchFamily="34" charset="0"/>
                  </a:rPr>
                  <a:t>2005</a:t>
                </a:r>
              </a:p>
            </p:txBody>
          </p:sp>
          <p:sp>
            <p:nvSpPr>
              <p:cNvPr id="85" name="TextBox 84"/>
              <p:cNvSpPr txBox="1"/>
              <p:nvPr/>
            </p:nvSpPr>
            <p:spPr>
              <a:xfrm>
                <a:off x="1563633" y="1153821"/>
                <a:ext cx="581026" cy="295275"/>
              </a:xfrm>
              <a:prstGeom prst="rect">
                <a:avLst/>
              </a:prstGeom>
              <a:noFill/>
            </p:spPr>
            <p:txBody>
              <a:bodyPr wrap="none" rtlCol="0">
                <a:noAutofit/>
              </a:bodyPr>
              <a:lstStyle/>
              <a:p>
                <a:pPr algn="ctr" defTabSz="430057">
                  <a:spcAft>
                    <a:spcPts val="400"/>
                  </a:spcAft>
                  <a:buSzPct val="100000"/>
                </a:pPr>
                <a:r>
                  <a:rPr lang="en-US" sz="1100" b="1" dirty="0">
                    <a:solidFill>
                      <a:srgbClr val="000000"/>
                    </a:solidFill>
                    <a:latin typeface="HP Simplified" pitchFamily="34" charset="0"/>
                    <a:cs typeface="HP Simplified" pitchFamily="34" charset="0"/>
                  </a:rPr>
                  <a:t>2010</a:t>
                </a:r>
              </a:p>
            </p:txBody>
          </p:sp>
          <p:sp>
            <p:nvSpPr>
              <p:cNvPr id="86" name="TextBox 85"/>
              <p:cNvSpPr txBox="1"/>
              <p:nvPr/>
            </p:nvSpPr>
            <p:spPr>
              <a:xfrm>
                <a:off x="2939299" y="1070004"/>
                <a:ext cx="581026" cy="295275"/>
              </a:xfrm>
              <a:prstGeom prst="rect">
                <a:avLst/>
              </a:prstGeom>
              <a:noFill/>
            </p:spPr>
            <p:txBody>
              <a:bodyPr wrap="none" rtlCol="0">
                <a:noAutofit/>
              </a:bodyPr>
              <a:lstStyle/>
              <a:p>
                <a:pPr algn="ctr" defTabSz="430057">
                  <a:spcAft>
                    <a:spcPts val="400"/>
                  </a:spcAft>
                  <a:buSzPct val="100000"/>
                </a:pPr>
                <a:r>
                  <a:rPr lang="en-US" sz="1100" b="1" dirty="0">
                    <a:solidFill>
                      <a:srgbClr val="000000"/>
                    </a:solidFill>
                    <a:latin typeface="HP Simplified" pitchFamily="34" charset="0"/>
                    <a:cs typeface="HP Simplified" pitchFamily="34" charset="0"/>
                  </a:rPr>
                  <a:t>2012</a:t>
                </a:r>
              </a:p>
            </p:txBody>
          </p:sp>
          <p:sp>
            <p:nvSpPr>
              <p:cNvPr id="87" name="TextBox 86"/>
              <p:cNvSpPr txBox="1"/>
              <p:nvPr/>
            </p:nvSpPr>
            <p:spPr>
              <a:xfrm>
                <a:off x="4545688" y="952710"/>
                <a:ext cx="581026" cy="295275"/>
              </a:xfrm>
              <a:prstGeom prst="rect">
                <a:avLst/>
              </a:prstGeom>
              <a:noFill/>
            </p:spPr>
            <p:txBody>
              <a:bodyPr wrap="none" rtlCol="0">
                <a:noAutofit/>
              </a:bodyPr>
              <a:lstStyle/>
              <a:p>
                <a:pPr algn="ctr" defTabSz="430057">
                  <a:spcAft>
                    <a:spcPts val="400"/>
                  </a:spcAft>
                  <a:buSzPct val="100000"/>
                </a:pPr>
                <a:r>
                  <a:rPr lang="en-US" sz="1100" b="1" dirty="0">
                    <a:solidFill>
                      <a:srgbClr val="000000"/>
                    </a:solidFill>
                    <a:latin typeface="HP Simplified" pitchFamily="34" charset="0"/>
                    <a:cs typeface="HP Simplified" pitchFamily="34" charset="0"/>
                  </a:rPr>
                  <a:t>2015</a:t>
                </a:r>
              </a:p>
            </p:txBody>
          </p:sp>
          <p:sp>
            <p:nvSpPr>
              <p:cNvPr id="88" name="Rectangle 87"/>
              <p:cNvSpPr/>
              <p:nvPr/>
            </p:nvSpPr>
            <p:spPr>
              <a:xfrm>
                <a:off x="4467633" y="1991714"/>
                <a:ext cx="1092613" cy="541984"/>
              </a:xfrm>
              <a:prstGeom prst="rect">
                <a:avLst/>
              </a:prstGeom>
            </p:spPr>
            <p:txBody>
              <a:bodyPr wrap="none">
                <a:spAutoFit/>
              </a:bodyPr>
              <a:lstStyle/>
              <a:p>
                <a:pPr defTabSz="914069">
                  <a:defRPr/>
                </a:pPr>
                <a:r>
                  <a:rPr lang="en-US" sz="1200" kern="0" dirty="0">
                    <a:solidFill>
                      <a:sysClr val="windowText" lastClr="000000"/>
                    </a:solidFill>
                    <a:latin typeface="HP Simplified"/>
                  </a:rPr>
                  <a:t>8.5ZB</a:t>
                </a:r>
              </a:p>
            </p:txBody>
          </p:sp>
          <p:sp>
            <p:nvSpPr>
              <p:cNvPr id="89" name="Rectangle 88"/>
              <p:cNvSpPr/>
              <p:nvPr/>
            </p:nvSpPr>
            <p:spPr>
              <a:xfrm>
                <a:off x="2860958" y="1991714"/>
                <a:ext cx="1092613" cy="541984"/>
              </a:xfrm>
              <a:prstGeom prst="rect">
                <a:avLst/>
              </a:prstGeom>
            </p:spPr>
            <p:txBody>
              <a:bodyPr wrap="none">
                <a:spAutoFit/>
              </a:bodyPr>
              <a:lstStyle/>
              <a:p>
                <a:pPr defTabSz="914069">
                  <a:defRPr/>
                </a:pPr>
                <a:r>
                  <a:rPr lang="en-US" sz="1200" kern="0" dirty="0">
                    <a:solidFill>
                      <a:sysClr val="windowText" lastClr="000000"/>
                    </a:solidFill>
                    <a:latin typeface="HP Simplified"/>
                  </a:rPr>
                  <a:t>2.8ZB</a:t>
                </a:r>
              </a:p>
            </p:txBody>
          </p:sp>
          <p:sp>
            <p:nvSpPr>
              <p:cNvPr id="90" name="Rectangle 89"/>
              <p:cNvSpPr/>
              <p:nvPr/>
            </p:nvSpPr>
            <p:spPr>
              <a:xfrm>
                <a:off x="1485292" y="1991714"/>
                <a:ext cx="1092613" cy="541984"/>
              </a:xfrm>
              <a:prstGeom prst="rect">
                <a:avLst/>
              </a:prstGeom>
            </p:spPr>
            <p:txBody>
              <a:bodyPr wrap="none">
                <a:spAutoFit/>
              </a:bodyPr>
              <a:lstStyle/>
              <a:p>
                <a:pPr defTabSz="914069">
                  <a:defRPr/>
                </a:pPr>
                <a:r>
                  <a:rPr lang="en-US" sz="1200" kern="0" dirty="0">
                    <a:solidFill>
                      <a:sysClr val="windowText" lastClr="000000"/>
                    </a:solidFill>
                    <a:latin typeface="HP Simplified"/>
                  </a:rPr>
                  <a:t>1.2ZB</a:t>
                </a:r>
              </a:p>
            </p:txBody>
          </p:sp>
          <p:sp>
            <p:nvSpPr>
              <p:cNvPr id="91" name="Rectangle 90"/>
              <p:cNvSpPr/>
              <p:nvPr/>
            </p:nvSpPr>
            <p:spPr>
              <a:xfrm>
                <a:off x="250272" y="1991714"/>
                <a:ext cx="1092613" cy="541984"/>
              </a:xfrm>
              <a:prstGeom prst="rect">
                <a:avLst/>
              </a:prstGeom>
            </p:spPr>
            <p:txBody>
              <a:bodyPr wrap="none">
                <a:spAutoFit/>
              </a:bodyPr>
              <a:lstStyle/>
              <a:p>
                <a:pPr defTabSz="914069">
                  <a:defRPr/>
                </a:pPr>
                <a:r>
                  <a:rPr lang="en-US" sz="1200" kern="0" dirty="0">
                    <a:solidFill>
                      <a:sysClr val="windowText" lastClr="000000"/>
                    </a:solidFill>
                    <a:latin typeface="HP Simplified"/>
                  </a:rPr>
                  <a:t>0.1ZB</a:t>
                </a:r>
              </a:p>
            </p:txBody>
          </p:sp>
        </p:grpSp>
        <p:sp>
          <p:nvSpPr>
            <p:cNvPr id="61" name="Round Diagonal Corner Rectangle 60"/>
            <p:cNvSpPr/>
            <p:nvPr/>
          </p:nvSpPr>
          <p:spPr>
            <a:xfrm>
              <a:off x="3071348" y="1475619"/>
              <a:ext cx="991837" cy="533953"/>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t>Volume</a:t>
              </a:r>
            </a:p>
          </p:txBody>
        </p:sp>
      </p:grpSp>
      <p:grpSp>
        <p:nvGrpSpPr>
          <p:cNvPr id="92" name="Group 91"/>
          <p:cNvGrpSpPr/>
          <p:nvPr/>
        </p:nvGrpSpPr>
        <p:grpSpPr>
          <a:xfrm>
            <a:off x="4595740" y="3422109"/>
            <a:ext cx="5487225" cy="578392"/>
            <a:chOff x="3071348" y="2514035"/>
            <a:chExt cx="5488654" cy="578542"/>
          </a:xfrm>
        </p:grpSpPr>
        <p:sp>
          <p:nvSpPr>
            <p:cNvPr id="93" name="Round Diagonal Corner Rectangle 92"/>
            <p:cNvSpPr/>
            <p:nvPr/>
          </p:nvSpPr>
          <p:spPr>
            <a:xfrm>
              <a:off x="3071348" y="2560999"/>
              <a:ext cx="991837" cy="531578"/>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99" dirty="0"/>
                <a:t>Variety</a:t>
              </a:r>
            </a:p>
          </p:txBody>
        </p:sp>
        <p:pic>
          <p:nvPicPr>
            <p:cNvPr id="94" name="Picture 93"/>
            <p:cNvPicPr>
              <a:picLocks noChangeAspect="1"/>
            </p:cNvPicPr>
            <p:nvPr/>
          </p:nvPicPr>
          <p:blipFill rotWithShape="1">
            <a:blip r:embed="rId3"/>
            <a:srcRect l="-8243" r="15963" b="8522"/>
            <a:stretch/>
          </p:blipFill>
          <p:spPr>
            <a:xfrm>
              <a:off x="3864240" y="2514035"/>
              <a:ext cx="4695762" cy="572196"/>
            </a:xfrm>
            <a:prstGeom prst="rect">
              <a:avLst/>
            </a:prstGeom>
          </p:spPr>
        </p:pic>
      </p:grpSp>
      <p:grpSp>
        <p:nvGrpSpPr>
          <p:cNvPr id="111" name="Group 110"/>
          <p:cNvGrpSpPr/>
          <p:nvPr/>
        </p:nvGrpSpPr>
        <p:grpSpPr>
          <a:xfrm>
            <a:off x="4595743" y="4467826"/>
            <a:ext cx="5584225" cy="715581"/>
            <a:chOff x="3071348" y="3610847"/>
            <a:chExt cx="5585679" cy="715768"/>
          </a:xfrm>
        </p:grpSpPr>
        <p:sp>
          <p:nvSpPr>
            <p:cNvPr id="112" name="Round Diagonal Corner Rectangle 111"/>
            <p:cNvSpPr/>
            <p:nvPr/>
          </p:nvSpPr>
          <p:spPr>
            <a:xfrm>
              <a:off x="3071348" y="3712411"/>
              <a:ext cx="991836" cy="533953"/>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t>Velocity</a:t>
              </a:r>
              <a:endParaRPr lang="en-US" sz="1799" dirty="0"/>
            </a:p>
          </p:txBody>
        </p:sp>
        <p:sp>
          <p:nvSpPr>
            <p:cNvPr id="113" name="Rectangle 112"/>
            <p:cNvSpPr/>
            <p:nvPr/>
          </p:nvSpPr>
          <p:spPr>
            <a:xfrm>
              <a:off x="4257564" y="3610847"/>
              <a:ext cx="4399463" cy="715768"/>
            </a:xfrm>
            <a:prstGeom prst="rect">
              <a:avLst/>
            </a:prstGeom>
          </p:spPr>
          <p:txBody>
            <a:bodyPr wrap="square">
              <a:spAutoFit/>
            </a:bodyPr>
            <a:lstStyle/>
            <a:p>
              <a:r>
                <a:rPr lang="en-US" sz="1350" dirty="0"/>
                <a:t>IDC Estimates that by 2020, business transactions on the internet - business-to-business and business-to-consumer - will reach 450 billion per day.</a:t>
              </a:r>
            </a:p>
          </p:txBody>
        </p:sp>
      </p:grpSp>
      <p:sp>
        <p:nvSpPr>
          <p:cNvPr id="114" name="TextBox 113"/>
          <p:cNvSpPr txBox="1"/>
          <p:nvPr/>
        </p:nvSpPr>
        <p:spPr>
          <a:xfrm>
            <a:off x="3797417" y="5799018"/>
            <a:ext cx="2430239" cy="215411"/>
          </a:xfrm>
          <a:prstGeom prst="rect">
            <a:avLst/>
          </a:prstGeom>
          <a:noFill/>
        </p:spPr>
        <p:txBody>
          <a:bodyPr wrap="square" lIns="91406" tIns="45704" rIns="91406" bIns="45704" rtlCol="0">
            <a:spAutoFit/>
          </a:bodyPr>
          <a:lstStyle/>
          <a:p>
            <a:pPr defTabSz="430057">
              <a:spcAft>
                <a:spcPts val="400"/>
              </a:spcAft>
              <a:buSzPct val="100000"/>
            </a:pPr>
            <a:r>
              <a:rPr lang="en-US" sz="800" dirty="0">
                <a:latin typeface="HP Simplified" pitchFamily="34" charset="0"/>
                <a:cs typeface="HP Simplified" pitchFamily="34" charset="0"/>
              </a:rPr>
              <a:t>*Source : IDC Digital Universe in 2020</a:t>
            </a:r>
          </a:p>
        </p:txBody>
      </p:sp>
      <p:grpSp>
        <p:nvGrpSpPr>
          <p:cNvPr id="115" name="Group 114"/>
          <p:cNvGrpSpPr/>
          <p:nvPr/>
        </p:nvGrpSpPr>
        <p:grpSpPr>
          <a:xfrm>
            <a:off x="2013701" y="2038441"/>
            <a:ext cx="2212364" cy="3375985"/>
            <a:chOff x="488638" y="1180826"/>
            <a:chExt cx="2212940" cy="3376864"/>
          </a:xfrm>
        </p:grpSpPr>
        <p:sp>
          <p:nvSpPr>
            <p:cNvPr id="116" name="Oval 115"/>
            <p:cNvSpPr/>
            <p:nvPr/>
          </p:nvSpPr>
          <p:spPr>
            <a:xfrm>
              <a:off x="908470" y="3354686"/>
              <a:ext cx="589935" cy="5899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dirty="0"/>
            </a:p>
          </p:txBody>
        </p:sp>
        <p:grpSp>
          <p:nvGrpSpPr>
            <p:cNvPr id="117" name="Group 116"/>
            <p:cNvGrpSpPr/>
            <p:nvPr/>
          </p:nvGrpSpPr>
          <p:grpSpPr>
            <a:xfrm>
              <a:off x="488638" y="1180826"/>
              <a:ext cx="1942597" cy="3376864"/>
              <a:chOff x="488638" y="1180826"/>
              <a:chExt cx="1942597" cy="3376864"/>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638" y="2122298"/>
                <a:ext cx="854712" cy="867281"/>
              </a:xfrm>
              <a:prstGeom prst="rect">
                <a:avLst/>
              </a:prstGeom>
            </p:spPr>
          </p:pic>
          <p:pic>
            <p:nvPicPr>
              <p:cNvPr id="122" name="Picture 19" descr="C:\Users\averya\HP Projects\Graphics\Basic icons\PublicCloud_blue_positive_NT.png"/>
              <p:cNvPicPr>
                <a:picLocks noChangeAspect="1" noChangeArrowheads="1"/>
              </p:cNvPicPr>
              <p:nvPr/>
            </p:nvPicPr>
            <p:blipFill>
              <a:blip r:embed="rId5"/>
              <a:srcRect/>
              <a:stretch>
                <a:fillRect/>
              </a:stretch>
            </p:blipFill>
            <p:spPr bwMode="auto">
              <a:xfrm>
                <a:off x="543082" y="1180826"/>
                <a:ext cx="745824" cy="526519"/>
              </a:xfrm>
              <a:prstGeom prst="rect">
                <a:avLst/>
              </a:prstGeom>
              <a:noFill/>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5725" y="3561997"/>
                <a:ext cx="465491" cy="676417"/>
              </a:xfrm>
              <a:prstGeom prst="rect">
                <a:avLst/>
              </a:prstGeom>
            </p:spPr>
          </p:pic>
          <p:pic>
            <p:nvPicPr>
              <p:cNvPr id="124" name="Picture 23" descr="C:\Users\averya\HP Projects\Graphics\Basic icons\Settings_blue_positive_NT.png"/>
              <p:cNvPicPr>
                <a:picLocks noChangeAspect="1" noChangeArrowheads="1"/>
              </p:cNvPicPr>
              <p:nvPr/>
            </p:nvPicPr>
            <p:blipFill>
              <a:blip r:embed="rId7"/>
              <a:srcRect/>
              <a:stretch>
                <a:fillRect/>
              </a:stretch>
            </p:blipFill>
            <p:spPr bwMode="auto">
              <a:xfrm>
                <a:off x="932817" y="3457181"/>
                <a:ext cx="440394" cy="440394"/>
              </a:xfrm>
              <a:prstGeom prst="rect">
                <a:avLst/>
              </a:prstGeom>
              <a:noFill/>
            </p:spPr>
          </p:pic>
          <p:sp>
            <p:nvSpPr>
              <p:cNvPr id="125" name="Content Placeholder 4"/>
              <p:cNvSpPr txBox="1">
                <a:spLocks/>
              </p:cNvSpPr>
              <p:nvPr/>
            </p:nvSpPr>
            <p:spPr bwMode="black">
              <a:xfrm>
                <a:off x="1304110" y="4141765"/>
                <a:ext cx="1127125" cy="415925"/>
              </a:xfrm>
              <a:prstGeom prst="rect">
                <a:avLst/>
              </a:prstGeom>
              <a:ln>
                <a:noFill/>
              </a:ln>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0" dirty="0">
                    <a:solidFill>
                      <a:schemeClr val="tx1"/>
                    </a:solidFill>
                  </a:rPr>
                  <a:t>Mobility</a:t>
                </a:r>
              </a:p>
            </p:txBody>
          </p:sp>
        </p:grpSp>
        <p:sp>
          <p:nvSpPr>
            <p:cNvPr id="118" name="Right Brace 117"/>
            <p:cNvSpPr/>
            <p:nvPr/>
          </p:nvSpPr>
          <p:spPr>
            <a:xfrm>
              <a:off x="2335823" y="1302739"/>
              <a:ext cx="365755" cy="3037398"/>
            </a:xfrm>
            <a:prstGeom prst="rightBrac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99" dirty="0"/>
            </a:p>
          </p:txBody>
        </p:sp>
        <p:sp>
          <p:nvSpPr>
            <p:cNvPr id="119" name="Content Placeholder 4"/>
            <p:cNvSpPr txBox="1">
              <a:spLocks/>
            </p:cNvSpPr>
            <p:nvPr/>
          </p:nvSpPr>
          <p:spPr bwMode="black">
            <a:xfrm>
              <a:off x="1302834" y="2842132"/>
              <a:ext cx="1127125" cy="415925"/>
            </a:xfrm>
            <a:prstGeom prst="rect">
              <a:avLst/>
            </a:prstGeom>
            <a:ln>
              <a:noFill/>
            </a:ln>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0" dirty="0">
                  <a:solidFill>
                    <a:schemeClr val="tx1"/>
                  </a:solidFill>
                </a:rPr>
                <a:t>Big Data</a:t>
              </a:r>
            </a:p>
          </p:txBody>
        </p:sp>
        <p:sp>
          <p:nvSpPr>
            <p:cNvPr id="120" name="Content Placeholder 4"/>
            <p:cNvSpPr txBox="1">
              <a:spLocks/>
            </p:cNvSpPr>
            <p:nvPr/>
          </p:nvSpPr>
          <p:spPr bwMode="black">
            <a:xfrm>
              <a:off x="1302833" y="1590838"/>
              <a:ext cx="1127125" cy="415925"/>
            </a:xfrm>
            <a:prstGeom prst="rect">
              <a:avLst/>
            </a:prstGeom>
            <a:ln>
              <a:noFill/>
            </a:ln>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0" dirty="0">
                  <a:solidFill>
                    <a:schemeClr val="tx1"/>
                  </a:solidFill>
                </a:rPr>
                <a:t>Cloud/IOT</a:t>
              </a:r>
            </a:p>
          </p:txBody>
        </p:sp>
      </p:grpSp>
      <p:sp>
        <p:nvSpPr>
          <p:cNvPr id="3" name="Espace réservé du pied de page 2"/>
          <p:cNvSpPr>
            <a:spLocks noGrp="1"/>
          </p:cNvSpPr>
          <p:nvPr>
            <p:ph type="ftr" sz="quarter" idx="11"/>
          </p:nvPr>
        </p:nvSpPr>
        <p:spPr/>
        <p:txBody>
          <a:bodyPr/>
          <a:lstStyle/>
          <a:p>
            <a:r>
              <a:rPr lang="en-US">
                <a:solidFill>
                  <a:prstClr val="black"/>
                </a:solidFill>
              </a:rPr>
              <a:t>Copyright Serge Miranda 2018</a:t>
            </a:r>
            <a:endParaRPr lang="en-US" dirty="0">
              <a:solidFill>
                <a:prstClr val="black"/>
              </a:solidFill>
            </a:endParaRPr>
          </a:p>
        </p:txBody>
      </p:sp>
    </p:spTree>
    <p:extLst>
      <p:ext uri="{BB962C8B-B14F-4D97-AF65-F5344CB8AC3E}">
        <p14:creationId xmlns:p14="http://schemas.microsoft.com/office/powerpoint/2010/main" val="173310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10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wipe(left)">
                                      <p:cBhvr>
                                        <p:cTn id="17" dur="10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up)">
                                      <p:cBhvr>
                                        <p:cTn id="22"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C49B53-2C5A-49D9-90F1-367B07349755}"/>
              </a:ext>
            </a:extLst>
          </p:cNvPr>
          <p:cNvSpPr>
            <a:spLocks noGrp="1"/>
          </p:cNvSpPr>
          <p:nvPr>
            <p:ph type="title"/>
          </p:nvPr>
        </p:nvSpPr>
        <p:spPr/>
        <p:txBody>
          <a:bodyPr>
            <a:normAutofit/>
          </a:bodyPr>
          <a:lstStyle/>
          <a:p>
            <a:r>
              <a:rPr lang="fr-FR" dirty="0"/>
              <a:t>Bridging the gap </a:t>
            </a:r>
            <a:br>
              <a:rPr lang="fr-FR" dirty="0"/>
            </a:br>
            <a:r>
              <a:rPr lang="fr-FR" dirty="0" err="1"/>
              <a:t>between</a:t>
            </a:r>
            <a:r>
              <a:rPr lang="fr-FR" dirty="0"/>
              <a:t> SQL, NO SQL and NEWSQL</a:t>
            </a:r>
          </a:p>
        </p:txBody>
      </p:sp>
      <p:sp>
        <p:nvSpPr>
          <p:cNvPr id="3" name="Espace réservé du contenu 2">
            <a:extLst>
              <a:ext uri="{FF2B5EF4-FFF2-40B4-BE49-F238E27FC236}">
                <a16:creationId xmlns:a16="http://schemas.microsoft.com/office/drawing/2014/main" id="{5ADB0E88-47E4-4714-866C-B3BEEBA1B62A}"/>
              </a:ext>
            </a:extLst>
          </p:cNvPr>
          <p:cNvSpPr>
            <a:spLocks noGrp="1"/>
          </p:cNvSpPr>
          <p:nvPr>
            <p:ph idx="1"/>
          </p:nvPr>
        </p:nvSpPr>
        <p:spPr/>
        <p:txBody>
          <a:bodyPr/>
          <a:lstStyle/>
          <a:p>
            <a:r>
              <a:rPr lang="fr-FR" dirty="0"/>
              <a:t>2 </a:t>
            </a:r>
            <a:r>
              <a:rPr lang="fr-FR" dirty="0" err="1"/>
              <a:t>existing</a:t>
            </a:r>
            <a:r>
              <a:rPr lang="fr-FR" dirty="0"/>
              <a:t> </a:t>
            </a:r>
            <a:r>
              <a:rPr lang="fr-FR" dirty="0" err="1"/>
              <a:t>Formal</a:t>
            </a:r>
            <a:r>
              <a:rPr lang="fr-FR" dirty="0"/>
              <a:t> </a:t>
            </a:r>
            <a:r>
              <a:rPr lang="fr-FR" dirty="0" err="1"/>
              <a:t>approaches</a:t>
            </a:r>
            <a:r>
              <a:rPr lang="fr-FR" dirty="0"/>
              <a:t>  </a:t>
            </a:r>
          </a:p>
          <a:p>
            <a:pPr lvl="1"/>
            <a:r>
              <a:rPr lang="fr-FR" dirty="0"/>
              <a:t>« </a:t>
            </a:r>
            <a:r>
              <a:rPr lang="fr-FR" dirty="0">
                <a:highlight>
                  <a:srgbClr val="FFFF00"/>
                </a:highlight>
              </a:rPr>
              <a:t>associative </a:t>
            </a:r>
            <a:r>
              <a:rPr lang="fr-FR" dirty="0" err="1">
                <a:highlight>
                  <a:srgbClr val="FFFF00"/>
                </a:highlight>
              </a:rPr>
              <a:t>arrays</a:t>
            </a:r>
            <a:r>
              <a:rPr lang="fr-FR" dirty="0"/>
              <a:t> » (MIT, 2016)</a:t>
            </a:r>
          </a:p>
          <a:p>
            <a:pPr lvl="1"/>
            <a:r>
              <a:rPr lang="fr-FR" dirty="0"/>
              <a:t>« </a:t>
            </a:r>
            <a:r>
              <a:rPr lang="fr-FR" dirty="0" err="1">
                <a:highlight>
                  <a:srgbClr val="FFFF00"/>
                </a:highlight>
              </a:rPr>
              <a:t>category</a:t>
            </a:r>
            <a:r>
              <a:rPr lang="fr-FR" dirty="0">
                <a:highlight>
                  <a:srgbClr val="FFFF00"/>
                </a:highlight>
              </a:rPr>
              <a:t> </a:t>
            </a:r>
            <a:r>
              <a:rPr lang="fr-FR" dirty="0" err="1">
                <a:highlight>
                  <a:srgbClr val="FFFF00"/>
                </a:highlight>
              </a:rPr>
              <a:t>theory</a:t>
            </a:r>
            <a:r>
              <a:rPr lang="fr-FR" dirty="0"/>
              <a:t> » (Microsoft </a:t>
            </a:r>
            <a:r>
              <a:rPr lang="fr-FR" dirty="0" err="1"/>
              <a:t>Research</a:t>
            </a:r>
            <a:r>
              <a:rPr lang="fr-FR" dirty="0"/>
              <a:t> 2011)</a:t>
            </a:r>
          </a:p>
          <a:p>
            <a:pPr marL="457200" lvl="1" indent="0">
              <a:buNone/>
            </a:pPr>
            <a:endParaRPr lang="fr-FR" dirty="0"/>
          </a:p>
          <a:p>
            <a:pPr marL="457200" lvl="1" indent="0">
              <a:buNone/>
            </a:pPr>
            <a:endParaRPr lang="fr-FR" dirty="0"/>
          </a:p>
        </p:txBody>
      </p:sp>
      <p:sp>
        <p:nvSpPr>
          <p:cNvPr id="4" name="Espace réservé du pied de page 3">
            <a:extLst>
              <a:ext uri="{FF2B5EF4-FFF2-40B4-BE49-F238E27FC236}">
                <a16:creationId xmlns:a16="http://schemas.microsoft.com/office/drawing/2014/main" id="{F611A7BD-0E0B-4610-B3B6-3925E96648DA}"/>
              </a:ext>
            </a:extLst>
          </p:cNvPr>
          <p:cNvSpPr>
            <a:spLocks noGrp="1"/>
          </p:cNvSpPr>
          <p:nvPr>
            <p:ph type="ftr" sz="quarter" idx="11"/>
          </p:nvPr>
        </p:nvSpPr>
        <p:spPr/>
        <p:txBody>
          <a:bodyPr/>
          <a:lstStyle/>
          <a:p>
            <a:r>
              <a:rPr lang="fr-BE"/>
              <a:t>Copyright Big Data 2018 Pr Serge Miranda, MBDS, Univ de Nice Sophia Antipolis</a:t>
            </a:r>
          </a:p>
        </p:txBody>
      </p:sp>
    </p:spTree>
    <p:extLst>
      <p:ext uri="{BB962C8B-B14F-4D97-AF65-F5344CB8AC3E}">
        <p14:creationId xmlns:p14="http://schemas.microsoft.com/office/powerpoint/2010/main" val="218969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0AB4D-BDE4-43D0-9AAE-8ED8E06C9387}"/>
              </a:ext>
            </a:extLst>
          </p:cNvPr>
          <p:cNvSpPr>
            <a:spLocks noGrp="1"/>
          </p:cNvSpPr>
          <p:nvPr>
            <p:ph type="title"/>
          </p:nvPr>
        </p:nvSpPr>
        <p:spPr/>
        <p:txBody>
          <a:bodyPr/>
          <a:lstStyle/>
          <a:p>
            <a:r>
              <a:rPr lang="fr-FR" dirty="0"/>
              <a:t>SQL and No SQL/new SQL</a:t>
            </a:r>
          </a:p>
        </p:txBody>
      </p:sp>
      <p:sp>
        <p:nvSpPr>
          <p:cNvPr id="3" name="Espace réservé du contenu 2">
            <a:extLst>
              <a:ext uri="{FF2B5EF4-FFF2-40B4-BE49-F238E27FC236}">
                <a16:creationId xmlns:a16="http://schemas.microsoft.com/office/drawing/2014/main" id="{499F033D-2578-4F11-9AEC-B74D253CB148}"/>
              </a:ext>
            </a:extLst>
          </p:cNvPr>
          <p:cNvSpPr>
            <a:spLocks noGrp="1"/>
          </p:cNvSpPr>
          <p:nvPr>
            <p:ph idx="1"/>
          </p:nvPr>
        </p:nvSpPr>
        <p:spPr/>
        <p:txBody>
          <a:bodyPr>
            <a:normAutofit/>
          </a:bodyPr>
          <a:lstStyle/>
          <a:p>
            <a:r>
              <a:rPr lang="fr-FR" dirty="0"/>
              <a:t>SQL focus on </a:t>
            </a:r>
            <a:r>
              <a:rPr lang="fr-FR" dirty="0">
                <a:highlight>
                  <a:srgbClr val="FFFF00"/>
                </a:highlight>
              </a:rPr>
              <a:t>SET THEORY </a:t>
            </a:r>
            <a:r>
              <a:rPr lang="fr-FR" dirty="0"/>
              <a:t>for </a:t>
            </a:r>
            <a:r>
              <a:rPr lang="fr-FR" dirty="0">
                <a:highlight>
                  <a:srgbClr val="00FF00"/>
                </a:highlight>
              </a:rPr>
              <a:t>TRANSACTIONS</a:t>
            </a:r>
          </a:p>
          <a:p>
            <a:r>
              <a:rPr lang="fr-FR" dirty="0"/>
              <a:t>NoSQL and NewSQL focus on </a:t>
            </a:r>
            <a:r>
              <a:rPr lang="fr-FR" dirty="0">
                <a:highlight>
                  <a:srgbClr val="FFFF00"/>
                </a:highlight>
              </a:rPr>
              <a:t>Graph </a:t>
            </a:r>
            <a:r>
              <a:rPr lang="fr-FR" dirty="0" err="1">
                <a:highlight>
                  <a:srgbClr val="FFFF00"/>
                </a:highlight>
              </a:rPr>
              <a:t>theory</a:t>
            </a:r>
            <a:r>
              <a:rPr lang="fr-FR" dirty="0">
                <a:highlight>
                  <a:srgbClr val="FFFF00"/>
                </a:highlight>
              </a:rPr>
              <a:t> and Matrix </a:t>
            </a:r>
            <a:r>
              <a:rPr lang="fr-FR" dirty="0" err="1">
                <a:highlight>
                  <a:srgbClr val="FFFF00"/>
                </a:highlight>
              </a:rPr>
              <a:t>mathematics</a:t>
            </a:r>
            <a:r>
              <a:rPr lang="fr-FR" dirty="0"/>
              <a:t> for high-performance </a:t>
            </a:r>
            <a:r>
              <a:rPr lang="fr-FR" dirty="0">
                <a:highlight>
                  <a:srgbClr val="00FF00"/>
                </a:highlight>
              </a:rPr>
              <a:t>DATA ANALYSIS </a:t>
            </a:r>
            <a:r>
              <a:rPr lang="fr-FR" dirty="0" err="1">
                <a:highlight>
                  <a:srgbClr val="00FF00"/>
                </a:highlight>
              </a:rPr>
              <a:t>with</a:t>
            </a:r>
            <a:r>
              <a:rPr lang="fr-FR" dirty="0">
                <a:highlight>
                  <a:srgbClr val="00FF00"/>
                </a:highlight>
              </a:rPr>
              <a:t> </a:t>
            </a:r>
            <a:r>
              <a:rPr lang="fr-FR" dirty="0" err="1">
                <a:highlight>
                  <a:srgbClr val="00FF00"/>
                </a:highlight>
              </a:rPr>
              <a:t>mathematical</a:t>
            </a:r>
            <a:r>
              <a:rPr lang="fr-FR" dirty="0">
                <a:highlight>
                  <a:srgbClr val="00FF00"/>
                </a:highlight>
              </a:rPr>
              <a:t> </a:t>
            </a:r>
            <a:r>
              <a:rPr lang="fr-FR" dirty="0" err="1">
                <a:highlight>
                  <a:srgbClr val="00FF00"/>
                </a:highlight>
              </a:rPr>
              <a:t>properties</a:t>
            </a:r>
            <a:r>
              <a:rPr lang="fr-FR" dirty="0">
                <a:highlight>
                  <a:srgbClr val="00FF00"/>
                </a:highlight>
              </a:rPr>
              <a:t> </a:t>
            </a:r>
            <a:r>
              <a:rPr lang="fr-FR" dirty="0" err="1">
                <a:highlight>
                  <a:srgbClr val="00FF00"/>
                </a:highlight>
              </a:rPr>
              <a:t>such</a:t>
            </a:r>
            <a:r>
              <a:rPr lang="fr-FR" dirty="0">
                <a:highlight>
                  <a:srgbClr val="00FF00"/>
                </a:highlight>
              </a:rPr>
              <a:t> as : </a:t>
            </a:r>
            <a:r>
              <a:rPr lang="fr-FR" i="1" dirty="0" err="1"/>
              <a:t>Associativity</a:t>
            </a:r>
            <a:r>
              <a:rPr lang="fr-FR" i="1" dirty="0"/>
              <a:t>, </a:t>
            </a:r>
            <a:r>
              <a:rPr lang="fr-FR" i="1" dirty="0" err="1"/>
              <a:t>commutativity</a:t>
            </a:r>
            <a:r>
              <a:rPr lang="fr-FR" i="1" dirty="0"/>
              <a:t>, </a:t>
            </a:r>
            <a:r>
              <a:rPr lang="fr-FR" i="1" dirty="0" err="1"/>
              <a:t>distributivity</a:t>
            </a:r>
            <a:r>
              <a:rPr lang="fr-FR" i="1" dirty="0"/>
              <a:t>, </a:t>
            </a:r>
            <a:r>
              <a:rPr lang="fr-FR" i="1" dirty="0" err="1"/>
              <a:t>identity</a:t>
            </a:r>
            <a:r>
              <a:rPr lang="fr-FR" i="1" dirty="0"/>
              <a:t>, </a:t>
            </a:r>
            <a:r>
              <a:rPr lang="fr-FR" i="1" dirty="0" err="1"/>
              <a:t>annihilator</a:t>
            </a:r>
            <a:r>
              <a:rPr lang="fr-FR" i="1" dirty="0"/>
              <a:t> and inverses</a:t>
            </a:r>
          </a:p>
        </p:txBody>
      </p:sp>
      <p:sp>
        <p:nvSpPr>
          <p:cNvPr id="4" name="Espace réservé du pied de page 3">
            <a:extLst>
              <a:ext uri="{FF2B5EF4-FFF2-40B4-BE49-F238E27FC236}">
                <a16:creationId xmlns:a16="http://schemas.microsoft.com/office/drawing/2014/main" id="{3F4490E4-C90E-4504-997C-F322CE8BF627}"/>
              </a:ext>
            </a:extLst>
          </p:cNvPr>
          <p:cNvSpPr>
            <a:spLocks noGrp="1"/>
          </p:cNvSpPr>
          <p:nvPr>
            <p:ph type="ftr" sz="quarter" idx="11"/>
          </p:nvPr>
        </p:nvSpPr>
        <p:spPr/>
        <p:txBody>
          <a:bodyPr/>
          <a:lstStyle/>
          <a:p>
            <a:r>
              <a:rPr lang="fr-BE"/>
              <a:t>Copyright Big Data 2018 Pr Serge Miranda, MBDS, Univ de Nice Sophia Antipolis</a:t>
            </a:r>
          </a:p>
        </p:txBody>
      </p:sp>
    </p:spTree>
    <p:extLst>
      <p:ext uri="{BB962C8B-B14F-4D97-AF65-F5344CB8AC3E}">
        <p14:creationId xmlns:p14="http://schemas.microsoft.com/office/powerpoint/2010/main" val="341228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err="1">
                <a:solidFill>
                  <a:srgbClr val="FF0000"/>
                </a:solidFill>
                <a:highlight>
                  <a:srgbClr val="FFFF00"/>
                </a:highlight>
              </a:rPr>
              <a:t>co</a:t>
            </a:r>
            <a:r>
              <a:rPr lang="fr-FR" b="1" dirty="0" err="1">
                <a:solidFill>
                  <a:srgbClr val="FF0000"/>
                </a:solidFill>
              </a:rPr>
              <a:t>SQL</a:t>
            </a:r>
            <a:r>
              <a:rPr lang="fr-FR" b="1" dirty="0">
                <a:solidFill>
                  <a:srgbClr val="FF0000"/>
                </a:solidFill>
              </a:rPr>
              <a:t>, Microsoft </a:t>
            </a:r>
            <a:r>
              <a:rPr lang="fr-FR" b="1" dirty="0" err="1">
                <a:solidFill>
                  <a:srgbClr val="FF0000"/>
                </a:solidFill>
              </a:rPr>
              <a:t>Research</a:t>
            </a:r>
            <a:r>
              <a:rPr lang="fr-FR" b="1" dirty="0">
                <a:solidFill>
                  <a:srgbClr val="FF0000"/>
                </a:solidFill>
              </a:rPr>
              <a:t> </a:t>
            </a:r>
            <a:br>
              <a:rPr lang="fr-FR" b="1" dirty="0">
                <a:solidFill>
                  <a:srgbClr val="FF0000"/>
                </a:solidFill>
              </a:rPr>
            </a:br>
            <a:r>
              <a:rPr lang="fr-FR" dirty="0"/>
              <a:t> (CACM, 2011)*</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b="1" i="1" dirty="0">
                <a:highlight>
                  <a:srgbClr val="FFFF00"/>
                </a:highlight>
              </a:rPr>
              <a:t>*« A </a:t>
            </a:r>
            <a:r>
              <a:rPr lang="fr-FR" b="1" i="1" dirty="0" err="1">
                <a:solidFill>
                  <a:srgbClr val="FF0000"/>
                </a:solidFill>
                <a:highlight>
                  <a:srgbClr val="FFFF00"/>
                </a:highlight>
              </a:rPr>
              <a:t>co-</a:t>
            </a:r>
            <a:r>
              <a:rPr lang="fr-FR" b="1" i="1" dirty="0" err="1">
                <a:highlight>
                  <a:srgbClr val="FFFF00"/>
                </a:highlight>
              </a:rPr>
              <a:t>Relational</a:t>
            </a:r>
            <a:r>
              <a:rPr lang="fr-FR" b="1" i="1" dirty="0">
                <a:highlight>
                  <a:srgbClr val="FFFF00"/>
                </a:highlight>
              </a:rPr>
              <a:t> Model of Data for Large </a:t>
            </a:r>
            <a:r>
              <a:rPr lang="fr-FR" b="1" i="1" dirty="0" err="1">
                <a:highlight>
                  <a:srgbClr val="FFFF00"/>
                </a:highlight>
              </a:rPr>
              <a:t>Shared</a:t>
            </a:r>
            <a:r>
              <a:rPr lang="fr-FR" b="1" i="1" dirty="0">
                <a:highlight>
                  <a:srgbClr val="FFFF00"/>
                </a:highlight>
              </a:rPr>
              <a:t> Data Banks »</a:t>
            </a:r>
          </a:p>
          <a:p>
            <a:pPr marL="0" indent="0">
              <a:buNone/>
            </a:pPr>
            <a:r>
              <a:rPr lang="fr-FR" dirty="0"/>
              <a:t>Erik </a:t>
            </a:r>
            <a:r>
              <a:rPr lang="fr-FR" dirty="0" err="1"/>
              <a:t>Meijer</a:t>
            </a:r>
            <a:r>
              <a:rPr lang="fr-FR" dirty="0"/>
              <a:t> and Gavin </a:t>
            </a:r>
            <a:r>
              <a:rPr lang="fr-FR" dirty="0" err="1"/>
              <a:t>Bierman</a:t>
            </a:r>
            <a:r>
              <a:rPr lang="fr-FR" dirty="0"/>
              <a:t>, Microsoft </a:t>
            </a:r>
            <a:r>
              <a:rPr lang="fr-FR" dirty="0" err="1"/>
              <a:t>Research</a:t>
            </a:r>
            <a:r>
              <a:rPr lang="fr-FR" dirty="0"/>
              <a:t>, CACM 2011</a:t>
            </a:r>
          </a:p>
          <a:p>
            <a:pPr marL="0" indent="0">
              <a:buNone/>
            </a:pPr>
            <a:endParaRPr lang="fr-FR" b="1" dirty="0"/>
          </a:p>
          <a:p>
            <a:pPr marL="0" indent="0">
              <a:buNone/>
            </a:pPr>
            <a:r>
              <a:rPr lang="fr-FR" b="1" i="1" dirty="0">
                <a:sym typeface="Wingdings" panose="05000000000000000000" pitchFamily="2" charset="2"/>
              </a:rPr>
              <a:t> </a:t>
            </a:r>
            <a:r>
              <a:rPr lang="fr-FR" i="1" dirty="0"/>
              <a:t> DATA MODEL for </a:t>
            </a:r>
            <a:r>
              <a:rPr lang="fr-FR" i="1" dirty="0" err="1"/>
              <a:t>common</a:t>
            </a:r>
            <a:r>
              <a:rPr lang="fr-FR" i="1" dirty="0"/>
              <a:t> </a:t>
            </a:r>
            <a:r>
              <a:rPr lang="fr-FR" i="1" dirty="0" err="1"/>
              <a:t>noSQL</a:t>
            </a:r>
            <a:r>
              <a:rPr lang="fr-FR" i="1" dirty="0"/>
              <a:t> </a:t>
            </a:r>
            <a:r>
              <a:rPr lang="fr-FR" i="1" dirty="0" err="1"/>
              <a:t>databases</a:t>
            </a:r>
            <a:r>
              <a:rPr lang="fr-FR" i="1" dirty="0"/>
              <a:t>—</a:t>
            </a:r>
            <a:r>
              <a:rPr lang="fr-FR" i="1" dirty="0" err="1"/>
              <a:t>namely</a:t>
            </a:r>
            <a:r>
              <a:rPr lang="fr-FR" i="1" dirty="0"/>
              <a:t>, </a:t>
            </a:r>
            <a:r>
              <a:rPr lang="fr-FR" b="1" i="1" dirty="0">
                <a:solidFill>
                  <a:srgbClr val="FF0000"/>
                </a:solidFill>
                <a:highlight>
                  <a:srgbClr val="FFFF00"/>
                </a:highlight>
              </a:rPr>
              <a:t>key/value </a:t>
            </a:r>
            <a:r>
              <a:rPr lang="fr-FR" b="1" i="1" dirty="0" err="1">
                <a:solidFill>
                  <a:srgbClr val="FF0000"/>
                </a:solidFill>
                <a:highlight>
                  <a:srgbClr val="FFFF00"/>
                </a:highlight>
              </a:rPr>
              <a:t>relationships</a:t>
            </a:r>
            <a:r>
              <a:rPr lang="fr-FR" b="1" i="1" dirty="0">
                <a:solidFill>
                  <a:srgbClr val="FF0000"/>
                </a:solidFill>
              </a:rPr>
              <a:t>—</a:t>
            </a:r>
          </a:p>
          <a:p>
            <a:pPr>
              <a:buFont typeface="Wingdings" panose="05000000000000000000" pitchFamily="2" charset="2"/>
              <a:buChar char="è"/>
            </a:pPr>
            <a:r>
              <a:rPr lang="fr-FR" i="1" dirty="0" err="1"/>
              <a:t>demonstrate</a:t>
            </a:r>
            <a:r>
              <a:rPr lang="fr-FR" i="1" dirty="0"/>
              <a:t> </a:t>
            </a:r>
            <a:r>
              <a:rPr lang="fr-FR" i="1" dirty="0" err="1"/>
              <a:t>that</a:t>
            </a:r>
            <a:r>
              <a:rPr lang="fr-FR" i="1" dirty="0"/>
              <a:t> </a:t>
            </a:r>
            <a:r>
              <a:rPr lang="fr-FR" i="1" dirty="0" err="1"/>
              <a:t>this</a:t>
            </a:r>
            <a:r>
              <a:rPr lang="fr-FR" i="1" dirty="0"/>
              <a:t> data model </a:t>
            </a:r>
            <a:r>
              <a:rPr lang="fr-FR" i="1" dirty="0" err="1"/>
              <a:t>is</a:t>
            </a:r>
            <a:r>
              <a:rPr lang="fr-FR" i="1" dirty="0"/>
              <a:t> the </a:t>
            </a:r>
            <a:r>
              <a:rPr lang="fr-FR" i="1" dirty="0" err="1"/>
              <a:t>mathematical</a:t>
            </a:r>
            <a:r>
              <a:rPr lang="fr-FR" i="1" dirty="0"/>
              <a:t> dual of </a:t>
            </a:r>
            <a:r>
              <a:rPr lang="fr-FR" i="1" dirty="0" err="1"/>
              <a:t>CODD’s</a:t>
            </a:r>
            <a:r>
              <a:rPr lang="fr-FR" i="1" dirty="0"/>
              <a:t> </a:t>
            </a:r>
            <a:r>
              <a:rPr lang="fr-FR" i="1" dirty="0" err="1"/>
              <a:t>relational</a:t>
            </a:r>
            <a:r>
              <a:rPr lang="fr-FR" i="1" dirty="0"/>
              <a:t> data model </a:t>
            </a:r>
            <a:r>
              <a:rPr lang="fr-FR" dirty="0"/>
              <a:t>of </a:t>
            </a:r>
          </a:p>
          <a:p>
            <a:pPr marL="0" indent="0">
              <a:buNone/>
            </a:pPr>
            <a:r>
              <a:rPr lang="fr-FR" b="1" i="1" dirty="0" err="1">
                <a:solidFill>
                  <a:srgbClr val="FF0000"/>
                </a:solidFill>
                <a:highlight>
                  <a:srgbClr val="FFFF00"/>
                </a:highlight>
              </a:rPr>
              <a:t>foreign</a:t>
            </a:r>
            <a:r>
              <a:rPr lang="fr-FR" b="1" i="1" dirty="0">
                <a:solidFill>
                  <a:srgbClr val="FF0000"/>
                </a:solidFill>
                <a:highlight>
                  <a:srgbClr val="FFFF00"/>
                </a:highlight>
              </a:rPr>
              <a:t>-/</a:t>
            </a:r>
            <a:r>
              <a:rPr lang="fr-FR" b="1" i="1" dirty="0" err="1">
                <a:solidFill>
                  <a:srgbClr val="FF0000"/>
                </a:solidFill>
                <a:highlight>
                  <a:srgbClr val="FFFF00"/>
                </a:highlight>
              </a:rPr>
              <a:t>primary</a:t>
            </a:r>
            <a:r>
              <a:rPr lang="fr-FR" b="1" i="1" dirty="0">
                <a:solidFill>
                  <a:srgbClr val="FF0000"/>
                </a:solidFill>
                <a:highlight>
                  <a:srgbClr val="FFFF00"/>
                </a:highlight>
              </a:rPr>
              <a:t> key </a:t>
            </a:r>
            <a:r>
              <a:rPr lang="fr-FR" b="1" i="1" dirty="0" err="1">
                <a:solidFill>
                  <a:srgbClr val="FF0000"/>
                </a:solidFill>
                <a:highlight>
                  <a:srgbClr val="FFFF00"/>
                </a:highlight>
              </a:rPr>
              <a:t>relationships</a:t>
            </a:r>
            <a:r>
              <a:rPr lang="fr-FR" b="1" i="1" dirty="0">
                <a:solidFill>
                  <a:srgbClr val="FF0000"/>
                </a:solidFill>
                <a:highlight>
                  <a:srgbClr val="FFFF00"/>
                </a:highlight>
              </a:rPr>
              <a:t>. </a:t>
            </a:r>
          </a:p>
          <a:p>
            <a:pPr marL="0" indent="0">
              <a:buNone/>
            </a:pPr>
            <a:endParaRPr lang="fr-FR" b="1" i="1" dirty="0">
              <a:solidFill>
                <a:srgbClr val="FF0000"/>
              </a:solidFill>
            </a:endParaRPr>
          </a:p>
          <a:p>
            <a:pPr marL="0" indent="0">
              <a:buNone/>
            </a:pPr>
            <a:r>
              <a:rPr lang="fr-FR" dirty="0">
                <a:sym typeface="Wingdings" panose="05000000000000000000" pitchFamily="2" charset="2"/>
              </a:rPr>
              <a:t> </a:t>
            </a:r>
            <a:r>
              <a:rPr lang="fr-FR" b="1" i="1" u="sng" dirty="0">
                <a:sym typeface="Wingdings" panose="05000000000000000000" pitchFamily="2" charset="2"/>
              </a:rPr>
              <a:t>« </a:t>
            </a:r>
            <a:r>
              <a:rPr lang="fr-FR" b="1" i="1" u="sng" dirty="0" err="1"/>
              <a:t>instead</a:t>
            </a:r>
            <a:r>
              <a:rPr lang="fr-FR" b="1" i="1" u="sng" dirty="0"/>
              <a:t> </a:t>
            </a:r>
            <a:r>
              <a:rPr lang="fr-FR" b="1" i="1" u="sng" dirty="0" err="1"/>
              <a:t>deeply</a:t>
            </a:r>
            <a:r>
              <a:rPr lang="fr-FR" b="1" i="1" u="sng" dirty="0"/>
              <a:t> </a:t>
            </a:r>
            <a:r>
              <a:rPr lang="fr-FR" b="1" i="1" u="sng" dirty="0" err="1"/>
              <a:t>connected</a:t>
            </a:r>
            <a:r>
              <a:rPr lang="fr-FR" b="1" i="1" u="sng" dirty="0"/>
              <a:t> via </a:t>
            </a:r>
            <a:r>
              <a:rPr lang="fr-FR" b="1" i="1" u="sng" dirty="0" err="1"/>
              <a:t>beautiful</a:t>
            </a:r>
            <a:r>
              <a:rPr lang="fr-FR" b="1" i="1" u="sng" dirty="0"/>
              <a:t> </a:t>
            </a:r>
            <a:r>
              <a:rPr lang="fr-FR" b="1" i="1" u="sng" dirty="0" err="1"/>
              <a:t>mathematical</a:t>
            </a:r>
            <a:r>
              <a:rPr lang="fr-FR" b="1" i="1" u="sng" dirty="0"/>
              <a:t> </a:t>
            </a:r>
            <a:r>
              <a:rPr lang="fr-FR" b="1" i="1" u="sng" dirty="0" err="1"/>
              <a:t>theory</a:t>
            </a:r>
            <a:r>
              <a:rPr lang="fr-FR" b="1" i="1" u="sng" dirty="0"/>
              <a:t> (</a:t>
            </a:r>
            <a:r>
              <a:rPr lang="fr-FR" b="1" i="1" u="sng" dirty="0" err="1"/>
              <a:t>category</a:t>
            </a:r>
            <a:r>
              <a:rPr lang="fr-FR" b="1" i="1" u="sng" dirty="0"/>
              <a:t> </a:t>
            </a:r>
            <a:r>
              <a:rPr lang="fr-FR" b="1" i="1" u="sng" dirty="0" err="1"/>
              <a:t>theory</a:t>
            </a:r>
            <a:r>
              <a:rPr lang="fr-FR" b="1" i="1" u="sng" dirty="0"/>
              <a:t>)»</a:t>
            </a:r>
          </a:p>
        </p:txBody>
      </p:sp>
    </p:spTree>
    <p:extLst>
      <p:ext uri="{BB962C8B-B14F-4D97-AF65-F5344CB8AC3E}">
        <p14:creationId xmlns:p14="http://schemas.microsoft.com/office/powerpoint/2010/main" val="119420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73D5B0-B5B3-4211-A369-0D577ABB09F4}"/>
              </a:ext>
            </a:extLst>
          </p:cNvPr>
          <p:cNvSpPr>
            <a:spLocks noGrp="1"/>
          </p:cNvSpPr>
          <p:nvPr>
            <p:ph type="title"/>
          </p:nvPr>
        </p:nvSpPr>
        <p:spPr/>
        <p:txBody>
          <a:bodyPr>
            <a:normAutofit/>
          </a:bodyPr>
          <a:lstStyle/>
          <a:p>
            <a:r>
              <a:rPr lang="fr-FR" dirty="0"/>
              <a:t>EX : « </a:t>
            </a:r>
            <a:r>
              <a:rPr lang="fr-FR" dirty="0" err="1"/>
              <a:t>Category</a:t>
            </a:r>
            <a:r>
              <a:rPr lang="fr-FR" dirty="0"/>
              <a:t> » </a:t>
            </a:r>
            <a:br>
              <a:rPr lang="fr-FR" dirty="0"/>
            </a:br>
            <a:r>
              <a:rPr lang="fr-FR" dirty="0">
                <a:highlight>
                  <a:srgbClr val="FFFF00"/>
                </a:highlight>
              </a:rPr>
              <a:t>(</a:t>
            </a:r>
            <a:r>
              <a:rPr lang="fr-FR" i="1" dirty="0" err="1">
                <a:highlight>
                  <a:srgbClr val="FFFF00"/>
                </a:highlight>
              </a:rPr>
              <a:t>labelled</a:t>
            </a:r>
            <a:r>
              <a:rPr lang="fr-FR" i="1" dirty="0">
                <a:highlight>
                  <a:srgbClr val="FFFF00"/>
                </a:highlight>
              </a:rPr>
              <a:t> </a:t>
            </a:r>
            <a:r>
              <a:rPr lang="fr-FR" i="1" dirty="0" err="1">
                <a:highlight>
                  <a:srgbClr val="FFFF00"/>
                </a:highlight>
              </a:rPr>
              <a:t>directed</a:t>
            </a:r>
            <a:r>
              <a:rPr lang="fr-FR" i="1" dirty="0">
                <a:highlight>
                  <a:srgbClr val="FFFF00"/>
                </a:highlight>
              </a:rPr>
              <a:t> graph</a:t>
            </a:r>
            <a:r>
              <a:rPr lang="fr-FR" dirty="0"/>
              <a:t>) </a:t>
            </a:r>
            <a:r>
              <a:rPr lang="fr-FR" sz="1800" dirty="0" err="1"/>
              <a:t>wikipedia</a:t>
            </a:r>
            <a:endParaRPr lang="fr-FR" sz="1800" dirty="0"/>
          </a:p>
        </p:txBody>
      </p:sp>
      <p:sp>
        <p:nvSpPr>
          <p:cNvPr id="4" name="Espace réservé du pied de page 3">
            <a:extLst>
              <a:ext uri="{FF2B5EF4-FFF2-40B4-BE49-F238E27FC236}">
                <a16:creationId xmlns:a16="http://schemas.microsoft.com/office/drawing/2014/main" id="{01EBC0EA-2D93-4578-89B2-ECAE11DD583C}"/>
              </a:ext>
            </a:extLst>
          </p:cNvPr>
          <p:cNvSpPr>
            <a:spLocks noGrp="1"/>
          </p:cNvSpPr>
          <p:nvPr>
            <p:ph type="ftr" sz="quarter" idx="11"/>
          </p:nvPr>
        </p:nvSpPr>
        <p:spPr/>
        <p:txBody>
          <a:bodyPr/>
          <a:lstStyle/>
          <a:p>
            <a:r>
              <a:rPr lang="fr-BE"/>
              <a:t>Copyright Big Data 2018 Pr Serge Miranda, MBDS, Univ de Nice Sophia Antipolis</a:t>
            </a:r>
          </a:p>
        </p:txBody>
      </p:sp>
      <p:pic>
        <p:nvPicPr>
          <p:cNvPr id="3074" name="Picture 2" descr="https://upload.wikimedia.org/wikipedia/commons/thumb/e/ef/Commutative_diagram_for_morphism.svg/200px-Commutative_diagram_for_morphism.svg.png">
            <a:extLst>
              <a:ext uri="{FF2B5EF4-FFF2-40B4-BE49-F238E27FC236}">
                <a16:creationId xmlns:a16="http://schemas.microsoft.com/office/drawing/2014/main" id="{EA7BFAD0-A141-49BD-86E7-4BEFF63286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6080" y="1916832"/>
            <a:ext cx="3744416" cy="3744416"/>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FD8490CC-4990-4A23-81AF-E2C2ADD1E65C}"/>
              </a:ext>
            </a:extLst>
          </p:cNvPr>
          <p:cNvSpPr txBox="1"/>
          <p:nvPr/>
        </p:nvSpPr>
        <p:spPr>
          <a:xfrm>
            <a:off x="1919536" y="1916832"/>
            <a:ext cx="3600400" cy="2308324"/>
          </a:xfrm>
          <a:prstGeom prst="rect">
            <a:avLst/>
          </a:prstGeom>
          <a:noFill/>
        </p:spPr>
        <p:txBody>
          <a:bodyPr wrap="square" rtlCol="0">
            <a:spAutoFit/>
          </a:bodyPr>
          <a:lstStyle/>
          <a:p>
            <a:r>
              <a:rPr lang="fr-FR" dirty="0" err="1"/>
              <a:t>Nodes</a:t>
            </a:r>
            <a:r>
              <a:rPr lang="fr-FR" dirty="0"/>
              <a:t> of a </a:t>
            </a:r>
            <a:r>
              <a:rPr lang="fr-FR" dirty="0" err="1"/>
              <a:t>category</a:t>
            </a:r>
            <a:r>
              <a:rPr lang="fr-FR" dirty="0"/>
              <a:t> : « </a:t>
            </a:r>
            <a:r>
              <a:rPr lang="fr-FR" b="1" dirty="0"/>
              <a:t>OBJECTS</a:t>
            </a:r>
            <a:r>
              <a:rPr lang="fr-FR" dirty="0"/>
              <a:t> » (</a:t>
            </a:r>
            <a:r>
              <a:rPr lang="fr-FR" i="1" dirty="0" err="1"/>
              <a:t>identity</a:t>
            </a:r>
            <a:r>
              <a:rPr lang="fr-FR" i="1" dirty="0"/>
              <a:t> </a:t>
            </a:r>
            <a:r>
              <a:rPr lang="fr-FR" i="1" dirty="0" err="1"/>
              <a:t>arrow</a:t>
            </a:r>
            <a:r>
              <a:rPr lang="fr-FR" i="1" dirty="0"/>
              <a:t> </a:t>
            </a:r>
            <a:r>
              <a:rPr lang="fr-FR" dirty="0"/>
              <a:t>for </a:t>
            </a:r>
            <a:r>
              <a:rPr lang="fr-FR" dirty="0" err="1"/>
              <a:t>each</a:t>
            </a:r>
            <a:r>
              <a:rPr lang="fr-FR" dirty="0"/>
              <a:t> </a:t>
            </a:r>
            <a:r>
              <a:rPr lang="fr-FR" dirty="0" err="1"/>
              <a:t>object</a:t>
            </a:r>
            <a:r>
              <a:rPr lang="fr-FR" dirty="0"/>
              <a:t>)</a:t>
            </a:r>
          </a:p>
          <a:p>
            <a:endParaRPr lang="fr-FR" dirty="0"/>
          </a:p>
          <a:p>
            <a:r>
              <a:rPr lang="fr-FR" dirty="0" err="1"/>
              <a:t>Arrows</a:t>
            </a:r>
            <a:r>
              <a:rPr lang="fr-FR" dirty="0"/>
              <a:t> of a </a:t>
            </a:r>
            <a:r>
              <a:rPr lang="fr-FR" dirty="0" err="1"/>
              <a:t>category</a:t>
            </a:r>
            <a:r>
              <a:rPr lang="fr-FR" dirty="0"/>
              <a:t>  : « </a:t>
            </a:r>
            <a:r>
              <a:rPr lang="fr-FR" b="1" dirty="0" err="1"/>
              <a:t>morphism</a:t>
            </a:r>
            <a:r>
              <a:rPr lang="fr-FR" dirty="0"/>
              <a:t> »</a:t>
            </a:r>
          </a:p>
          <a:p>
            <a:endParaRPr lang="fr-FR" dirty="0"/>
          </a:p>
          <a:p>
            <a:r>
              <a:rPr lang="fr-FR" dirty="0">
                <a:highlight>
                  <a:srgbClr val="00FFFF"/>
                </a:highlight>
              </a:rPr>
              <a:t>« </a:t>
            </a:r>
            <a:r>
              <a:rPr lang="fr-FR" b="1" dirty="0">
                <a:highlight>
                  <a:srgbClr val="00FFFF"/>
                </a:highlight>
              </a:rPr>
              <a:t>COMPOSITION</a:t>
            </a:r>
            <a:r>
              <a:rPr lang="fr-FR" dirty="0">
                <a:highlight>
                  <a:srgbClr val="00FFFF"/>
                </a:highlight>
              </a:rPr>
              <a:t> </a:t>
            </a:r>
            <a:r>
              <a:rPr lang="fr-FR" b="1" dirty="0">
                <a:highlight>
                  <a:srgbClr val="00FFFF"/>
                </a:highlight>
              </a:rPr>
              <a:t>», « IDENTITY »  </a:t>
            </a:r>
            <a:r>
              <a:rPr lang="fr-FR" dirty="0">
                <a:highlight>
                  <a:srgbClr val="00FFFF"/>
                </a:highlight>
              </a:rPr>
              <a:t>and « </a:t>
            </a:r>
            <a:r>
              <a:rPr lang="fr-FR" b="1" dirty="0">
                <a:highlight>
                  <a:srgbClr val="00FFFF"/>
                </a:highlight>
              </a:rPr>
              <a:t>DUALITY »</a:t>
            </a:r>
          </a:p>
        </p:txBody>
      </p:sp>
      <p:sp>
        <p:nvSpPr>
          <p:cNvPr id="6" name="ZoneTexte 5">
            <a:extLst>
              <a:ext uri="{FF2B5EF4-FFF2-40B4-BE49-F238E27FC236}">
                <a16:creationId xmlns:a16="http://schemas.microsoft.com/office/drawing/2014/main" id="{5A8EABB0-28E7-4F3A-A9E6-4C54CA170BBF}"/>
              </a:ext>
            </a:extLst>
          </p:cNvPr>
          <p:cNvSpPr txBox="1"/>
          <p:nvPr/>
        </p:nvSpPr>
        <p:spPr>
          <a:xfrm>
            <a:off x="2207568" y="5013177"/>
            <a:ext cx="6696744" cy="1200329"/>
          </a:xfrm>
          <a:prstGeom prst="rect">
            <a:avLst/>
          </a:prstGeom>
          <a:noFill/>
        </p:spPr>
        <p:txBody>
          <a:bodyPr wrap="square" rtlCol="0">
            <a:spAutoFit/>
          </a:bodyPr>
          <a:lstStyle/>
          <a:p>
            <a:r>
              <a:rPr lang="en-US" dirty="0"/>
              <a:t>EX : Schematic representation of a category with objects </a:t>
            </a:r>
            <a:r>
              <a:rPr lang="en-US" i="1" dirty="0"/>
              <a:t>X</a:t>
            </a:r>
            <a:r>
              <a:rPr lang="en-US" dirty="0"/>
              <a:t>, </a:t>
            </a:r>
            <a:r>
              <a:rPr lang="en-US" i="1" dirty="0"/>
              <a:t>Y</a:t>
            </a:r>
            <a:r>
              <a:rPr lang="en-US" dirty="0"/>
              <a:t>, </a:t>
            </a:r>
            <a:r>
              <a:rPr lang="en-US" i="1" dirty="0"/>
              <a:t>Z</a:t>
            </a:r>
            <a:r>
              <a:rPr lang="en-US" dirty="0"/>
              <a:t> and morphisms </a:t>
            </a:r>
            <a:r>
              <a:rPr lang="en-US" i="1" dirty="0"/>
              <a:t>f</a:t>
            </a:r>
            <a:r>
              <a:rPr lang="en-US" dirty="0"/>
              <a:t>, </a:t>
            </a:r>
            <a:r>
              <a:rPr lang="en-US" i="1" dirty="0"/>
              <a:t>g</a:t>
            </a:r>
            <a:r>
              <a:rPr lang="en-US" dirty="0"/>
              <a:t>, </a:t>
            </a:r>
            <a:r>
              <a:rPr lang="en-US" i="1" dirty="0"/>
              <a:t>g</a:t>
            </a:r>
            <a:r>
              <a:rPr lang="en-US" dirty="0"/>
              <a:t> ∘ </a:t>
            </a:r>
            <a:r>
              <a:rPr lang="en-US" i="1" dirty="0"/>
              <a:t>f</a:t>
            </a:r>
            <a:r>
              <a:rPr lang="en-US" dirty="0"/>
              <a:t>. (The category's three identity morphisms 1</a:t>
            </a:r>
            <a:r>
              <a:rPr lang="en-US" i="1" baseline="-25000" dirty="0"/>
              <a:t>X</a:t>
            </a:r>
            <a:r>
              <a:rPr lang="en-US" dirty="0"/>
              <a:t>, 1</a:t>
            </a:r>
            <a:r>
              <a:rPr lang="en-US" i="1" baseline="-25000" dirty="0"/>
              <a:t>Y</a:t>
            </a:r>
            <a:r>
              <a:rPr lang="en-US" dirty="0"/>
              <a:t> and 1</a:t>
            </a:r>
            <a:r>
              <a:rPr lang="en-US" i="1" baseline="-25000" dirty="0"/>
              <a:t>Z</a:t>
            </a:r>
            <a:r>
              <a:rPr lang="en-US" dirty="0"/>
              <a:t>, if explicitly represented, would appear as three arrows, from the letters X, Y, and Z to themselves, respectively.)</a:t>
            </a:r>
            <a:endParaRPr lang="fr-FR" dirty="0"/>
          </a:p>
        </p:txBody>
      </p:sp>
    </p:spTree>
    <p:extLst>
      <p:ext uri="{BB962C8B-B14F-4D97-AF65-F5344CB8AC3E}">
        <p14:creationId xmlns:p14="http://schemas.microsoft.com/office/powerpoint/2010/main" val="94920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 « MONADS » (</a:t>
            </a:r>
            <a:r>
              <a:rPr lang="fr-FR" dirty="0" err="1"/>
              <a:t>Category</a:t>
            </a:r>
            <a:r>
              <a:rPr lang="fr-FR" dirty="0"/>
              <a:t>) and UQL</a:t>
            </a:r>
          </a:p>
        </p:txBody>
      </p:sp>
      <p:graphicFrame>
        <p:nvGraphicFramePr>
          <p:cNvPr id="4" name="Espace réservé du contenu 3"/>
          <p:cNvGraphicFramePr>
            <a:graphicFrameLocks noGrp="1"/>
          </p:cNvGraphicFramePr>
          <p:nvPr>
            <p:ph idx="1"/>
            <p:extLst/>
          </p:nvPr>
        </p:nvGraphicFramePr>
        <p:xfrm>
          <a:off x="2152650" y="2226468"/>
          <a:ext cx="7886700" cy="3627239"/>
        </p:xfrm>
        <a:graphic>
          <a:graphicData uri="http://schemas.openxmlformats.org/drawingml/2006/table">
            <a:tbl>
              <a:tblPr firstRow="1" bandRow="1">
                <a:tableStyleId>{5C22544A-7EE6-4342-B048-85BDC9FD1C3A}</a:tableStyleId>
              </a:tblPr>
              <a:tblGrid>
                <a:gridCol w="2647206">
                  <a:extLst>
                    <a:ext uri="{9D8B030D-6E8A-4147-A177-3AD203B41FA5}">
                      <a16:colId xmlns:a16="http://schemas.microsoft.com/office/drawing/2014/main" val="2725151723"/>
                    </a:ext>
                  </a:extLst>
                </a:gridCol>
                <a:gridCol w="2664296">
                  <a:extLst>
                    <a:ext uri="{9D8B030D-6E8A-4147-A177-3AD203B41FA5}">
                      <a16:colId xmlns:a16="http://schemas.microsoft.com/office/drawing/2014/main" val="2071641575"/>
                    </a:ext>
                  </a:extLst>
                </a:gridCol>
                <a:gridCol w="2575198">
                  <a:extLst>
                    <a:ext uri="{9D8B030D-6E8A-4147-A177-3AD203B41FA5}">
                      <a16:colId xmlns:a16="http://schemas.microsoft.com/office/drawing/2014/main" val="2999884498"/>
                    </a:ext>
                  </a:extLst>
                </a:gridCol>
              </a:tblGrid>
              <a:tr h="693539">
                <a:tc>
                  <a:txBody>
                    <a:bodyPr/>
                    <a:lstStyle/>
                    <a:p>
                      <a:r>
                        <a:rPr lang="fr-FR" sz="1400" dirty="0"/>
                        <a:t>Big Data Management</a:t>
                      </a:r>
                    </a:p>
                  </a:txBody>
                  <a:tcPr marL="68580" marR="68580" marT="34290" marB="34290"/>
                </a:tc>
                <a:tc>
                  <a:txBody>
                    <a:bodyPr/>
                    <a:lstStyle/>
                    <a:p>
                      <a:r>
                        <a:rPr lang="fr-FR" sz="1400" dirty="0" err="1"/>
                        <a:t>Mathematical</a:t>
                      </a:r>
                      <a:r>
                        <a:rPr lang="fr-FR" sz="1400" dirty="0"/>
                        <a:t> model</a:t>
                      </a:r>
                    </a:p>
                  </a:txBody>
                  <a:tcPr marL="68580" marR="68580" marT="34290" marB="34290"/>
                </a:tc>
                <a:tc>
                  <a:txBody>
                    <a:bodyPr/>
                    <a:lstStyle/>
                    <a:p>
                      <a:r>
                        <a:rPr lang="fr-FR" sz="1400" dirty="0" err="1"/>
                        <a:t>Paradigm</a:t>
                      </a:r>
                      <a:endParaRPr lang="fr-FR" sz="1400" dirty="0"/>
                    </a:p>
                  </a:txBody>
                  <a:tcPr marL="68580" marR="68580" marT="34290" marB="34290"/>
                </a:tc>
                <a:extLst>
                  <a:ext uri="{0D108BD9-81ED-4DB2-BD59-A6C34878D82A}">
                    <a16:rowId xmlns:a16="http://schemas.microsoft.com/office/drawing/2014/main" val="10129526"/>
                  </a:ext>
                </a:extLst>
              </a:tr>
              <a:tr h="1303020">
                <a:tc>
                  <a:txBody>
                    <a:bodyPr/>
                    <a:lstStyle/>
                    <a:p>
                      <a:r>
                        <a:rPr lang="fr-FR" sz="1400" dirty="0"/>
                        <a:t>SQL</a:t>
                      </a:r>
                    </a:p>
                  </a:txBody>
                  <a:tcPr marL="68580" marR="68580" marT="34290" marB="34290"/>
                </a:tc>
                <a:tc>
                  <a:txBody>
                    <a:bodyPr/>
                    <a:lstStyle/>
                    <a:p>
                      <a:r>
                        <a:rPr lang="fr-FR" sz="1400" b="1" dirty="0" err="1">
                          <a:solidFill>
                            <a:srgbClr val="FF0000"/>
                          </a:solidFill>
                        </a:rPr>
                        <a:t>Codd’s</a:t>
                      </a:r>
                      <a:r>
                        <a:rPr lang="fr-FR" sz="1400" b="1" dirty="0">
                          <a:solidFill>
                            <a:srgbClr val="FF0000"/>
                          </a:solidFill>
                        </a:rPr>
                        <a:t> </a:t>
                      </a:r>
                      <a:r>
                        <a:rPr lang="fr-FR" sz="1400" b="1" dirty="0" err="1">
                          <a:solidFill>
                            <a:srgbClr val="FF0000"/>
                          </a:solidFill>
                        </a:rPr>
                        <a:t>relational</a:t>
                      </a:r>
                      <a:r>
                        <a:rPr lang="fr-FR" sz="1400" b="1" dirty="0">
                          <a:solidFill>
                            <a:srgbClr val="FF0000"/>
                          </a:solidFill>
                        </a:rPr>
                        <a:t> data model</a:t>
                      </a:r>
                    </a:p>
                    <a:p>
                      <a:r>
                        <a:rPr lang="fr-FR" sz="1400" dirty="0">
                          <a:highlight>
                            <a:srgbClr val="FFFF00"/>
                          </a:highlight>
                        </a:rPr>
                        <a:t>(SET THEORY </a:t>
                      </a:r>
                      <a:r>
                        <a:rPr lang="fr-FR" sz="1400" dirty="0"/>
                        <a:t>or 1st </a:t>
                      </a:r>
                      <a:r>
                        <a:rPr lang="fr-FR" sz="1400" dirty="0" err="1"/>
                        <a:t>Order</a:t>
                      </a:r>
                      <a:r>
                        <a:rPr lang="fr-FR" sz="1400" dirty="0"/>
                        <a:t> LOGIC)</a:t>
                      </a:r>
                    </a:p>
                  </a:txBody>
                  <a:tcPr marL="68580" marR="68580" marT="34290" marB="34290"/>
                </a:tc>
                <a:tc>
                  <a:txBody>
                    <a:bodyPr/>
                    <a:lstStyle/>
                    <a:p>
                      <a:r>
                        <a:rPr lang="fr-FR" sz="1400" i="1" dirty="0">
                          <a:highlight>
                            <a:srgbClr val="00FF00"/>
                          </a:highlight>
                        </a:rPr>
                        <a:t>VALUE</a:t>
                      </a:r>
                    </a:p>
                    <a:p>
                      <a:r>
                        <a:rPr lang="fr-FR" sz="1400" i="1" dirty="0"/>
                        <a:t> </a:t>
                      </a:r>
                    </a:p>
                    <a:p>
                      <a:r>
                        <a:rPr lang="fr-FR" sz="1400" b="1" dirty="0">
                          <a:solidFill>
                            <a:srgbClr val="FF0000"/>
                          </a:solidFill>
                          <a:highlight>
                            <a:srgbClr val="00FF00"/>
                          </a:highlight>
                        </a:rPr>
                        <a:t>PRIMARY KEY/FOREIGN KEY</a:t>
                      </a:r>
                    </a:p>
                    <a:p>
                      <a:r>
                        <a:rPr lang="fr-FR" sz="1400" b="1" i="1" dirty="0"/>
                        <a:t> </a:t>
                      </a:r>
                    </a:p>
                    <a:p>
                      <a:r>
                        <a:rPr lang="fr-FR" sz="1400" b="0" i="1" dirty="0" err="1"/>
                        <a:t>Synchronous</a:t>
                      </a:r>
                      <a:r>
                        <a:rPr lang="fr-FR" sz="1400" b="0" i="1" dirty="0"/>
                        <a:t> ACID</a:t>
                      </a:r>
                    </a:p>
                  </a:txBody>
                  <a:tcPr marL="68580" marR="68580" marT="34290" marB="34290"/>
                </a:tc>
                <a:extLst>
                  <a:ext uri="{0D108BD9-81ED-4DB2-BD59-A6C34878D82A}">
                    <a16:rowId xmlns:a16="http://schemas.microsoft.com/office/drawing/2014/main" val="318066179"/>
                  </a:ext>
                </a:extLst>
              </a:tr>
              <a:tr h="693539">
                <a:tc>
                  <a:txBody>
                    <a:bodyPr/>
                    <a:lstStyle/>
                    <a:p>
                      <a:r>
                        <a:rPr lang="fr-FR" sz="1400" dirty="0"/>
                        <a:t>N.O.SQL</a:t>
                      </a:r>
                    </a:p>
                  </a:txBody>
                  <a:tcPr marL="68580" marR="68580" marT="34290" marB="34290"/>
                </a:tc>
                <a:tc>
                  <a:txBody>
                    <a:bodyPr/>
                    <a:lstStyle/>
                    <a:p>
                      <a:r>
                        <a:rPr lang="fr-FR" sz="1400" b="1" dirty="0">
                          <a:solidFill>
                            <a:srgbClr val="FF0000"/>
                          </a:solidFill>
                          <a:highlight>
                            <a:srgbClr val="FFFF00"/>
                          </a:highlight>
                        </a:rPr>
                        <a:t>GRAPHS &amp; </a:t>
                      </a:r>
                      <a:r>
                        <a:rPr lang="fr-FR" sz="1400" b="1" dirty="0" err="1">
                          <a:solidFill>
                            <a:srgbClr val="FF0000"/>
                          </a:solidFill>
                          <a:highlight>
                            <a:srgbClr val="FFFF00"/>
                          </a:highlight>
                        </a:rPr>
                        <a:t>Hypergraphs</a:t>
                      </a:r>
                      <a:endParaRPr lang="fr-FR" sz="1400" b="1" dirty="0">
                        <a:solidFill>
                          <a:srgbClr val="FF0000"/>
                        </a:solidFill>
                        <a:highlight>
                          <a:srgbClr val="FFFF00"/>
                        </a:highlight>
                      </a:endParaRPr>
                    </a:p>
                  </a:txBody>
                  <a:tcPr marL="68580" marR="68580" marT="34290" marB="34290"/>
                </a:tc>
                <a:tc>
                  <a:txBody>
                    <a:bodyPr/>
                    <a:lstStyle/>
                    <a:p>
                      <a:r>
                        <a:rPr lang="fr-FR" sz="1400" b="1" dirty="0">
                          <a:solidFill>
                            <a:srgbClr val="FF0000"/>
                          </a:solidFill>
                          <a:highlight>
                            <a:srgbClr val="00FF00"/>
                          </a:highlight>
                        </a:rPr>
                        <a:t>KEY/VALUE</a:t>
                      </a:r>
                    </a:p>
                    <a:p>
                      <a:endParaRPr lang="fr-FR" sz="1400" b="1" dirty="0">
                        <a:solidFill>
                          <a:srgbClr val="FF0000"/>
                        </a:solidFill>
                      </a:endParaRPr>
                    </a:p>
                    <a:p>
                      <a:r>
                        <a:rPr lang="fr-FR" sz="1400" b="0" i="1" dirty="0" err="1"/>
                        <a:t>Asynchronous</a:t>
                      </a:r>
                      <a:r>
                        <a:rPr lang="fr-FR" sz="1400" b="0" i="1" dirty="0"/>
                        <a:t> BASE</a:t>
                      </a:r>
                    </a:p>
                  </a:txBody>
                  <a:tcPr marL="68580" marR="68580" marT="34290" marB="34290"/>
                </a:tc>
                <a:extLst>
                  <a:ext uri="{0D108BD9-81ED-4DB2-BD59-A6C34878D82A}">
                    <a16:rowId xmlns:a16="http://schemas.microsoft.com/office/drawing/2014/main" val="1522079460"/>
                  </a:ext>
                </a:extLst>
              </a:tr>
              <a:tr h="891540">
                <a:tc>
                  <a:txBody>
                    <a:bodyPr/>
                    <a:lstStyle/>
                    <a:p>
                      <a:r>
                        <a:rPr lang="fr-FR" sz="1400" dirty="0"/>
                        <a:t>UQL</a:t>
                      </a:r>
                    </a:p>
                  </a:txBody>
                  <a:tcPr marL="68580" marR="68580" marT="34290" marB="34290"/>
                </a:tc>
                <a:tc>
                  <a:txBody>
                    <a:bodyPr/>
                    <a:lstStyle/>
                    <a:p>
                      <a:r>
                        <a:rPr lang="fr-FR" sz="1400" b="1" dirty="0">
                          <a:solidFill>
                            <a:srgbClr val="FF0000"/>
                          </a:solidFill>
                          <a:highlight>
                            <a:srgbClr val="FFFF00"/>
                          </a:highlight>
                        </a:rPr>
                        <a:t>CATEGORY</a:t>
                      </a:r>
                      <a:r>
                        <a:rPr lang="fr-FR" sz="1400" b="1" baseline="0" dirty="0">
                          <a:solidFill>
                            <a:srgbClr val="FF0000"/>
                          </a:solidFill>
                          <a:highlight>
                            <a:srgbClr val="FFFF00"/>
                          </a:highlight>
                        </a:rPr>
                        <a:t> THEORY</a:t>
                      </a:r>
                      <a:r>
                        <a:rPr lang="fr-FR" sz="1400" b="1" dirty="0">
                          <a:solidFill>
                            <a:srgbClr val="FF0000"/>
                          </a:solidFill>
                        </a:rPr>
                        <a:t> </a:t>
                      </a:r>
                    </a:p>
                  </a:txBody>
                  <a:tcPr marL="68580" marR="68580" marT="34290" marB="34290"/>
                </a:tc>
                <a:tc>
                  <a:txBody>
                    <a:bodyPr/>
                    <a:lstStyle/>
                    <a:p>
                      <a:r>
                        <a:rPr lang="fr-FR" sz="1400" b="1" dirty="0">
                          <a:solidFill>
                            <a:srgbClr val="FF0000"/>
                          </a:solidFill>
                          <a:highlight>
                            <a:srgbClr val="00FF00"/>
                          </a:highlight>
                        </a:rPr>
                        <a:t>MONADS </a:t>
                      </a:r>
                      <a:r>
                        <a:rPr lang="fr-FR" sz="1400" b="0" i="1" dirty="0">
                          <a:solidFill>
                            <a:srgbClr val="FF0000"/>
                          </a:solidFill>
                        </a:rPr>
                        <a:t>(</a:t>
                      </a:r>
                      <a:r>
                        <a:rPr lang="fr-FR" sz="1400" b="0" i="1" dirty="0" err="1">
                          <a:solidFill>
                            <a:srgbClr val="FF0000"/>
                          </a:solidFill>
                        </a:rPr>
                        <a:t>comprehension</a:t>
                      </a:r>
                      <a:r>
                        <a:rPr lang="fr-FR" sz="1400" b="0" i="1" dirty="0">
                          <a:solidFill>
                            <a:srgbClr val="FF0000"/>
                          </a:solidFill>
                        </a:rPr>
                        <a:t>)»</a:t>
                      </a:r>
                    </a:p>
                    <a:p>
                      <a:r>
                        <a:rPr lang="fr-FR" sz="1400" b="0" i="1" dirty="0">
                          <a:solidFill>
                            <a:schemeClr val="tx1"/>
                          </a:solidFill>
                        </a:rPr>
                        <a:t>« key/value stores are the </a:t>
                      </a:r>
                      <a:r>
                        <a:rPr lang="fr-FR" sz="1400" b="0" i="1" dirty="0" err="1">
                          <a:solidFill>
                            <a:schemeClr val="tx1"/>
                          </a:solidFill>
                        </a:rPr>
                        <a:t>mathematical</a:t>
                      </a:r>
                      <a:r>
                        <a:rPr lang="fr-FR" sz="1400" b="0" i="1" dirty="0">
                          <a:solidFill>
                            <a:schemeClr val="tx1"/>
                          </a:solidFill>
                        </a:rPr>
                        <a:t> DUAL of SQL FK/PK » </a:t>
                      </a:r>
                      <a:r>
                        <a:rPr lang="fr-FR" sz="1400" b="0" i="1" dirty="0" err="1">
                          <a:solidFill>
                            <a:schemeClr val="tx1"/>
                          </a:solidFill>
                        </a:rPr>
                        <a:t>coSQL</a:t>
                      </a:r>
                      <a:r>
                        <a:rPr lang="fr-FR" sz="1400" b="0" i="1" baseline="0" dirty="0">
                          <a:solidFill>
                            <a:schemeClr val="tx1"/>
                          </a:solidFill>
                        </a:rPr>
                        <a:t> 2011</a:t>
                      </a:r>
                      <a:endParaRPr lang="fr-FR" sz="1400" b="0" i="1" dirty="0">
                        <a:solidFill>
                          <a:schemeClr val="tx1"/>
                        </a:solidFill>
                      </a:endParaRPr>
                    </a:p>
                  </a:txBody>
                  <a:tcPr marL="68580" marR="68580" marT="34290" marB="34290"/>
                </a:tc>
                <a:extLst>
                  <a:ext uri="{0D108BD9-81ED-4DB2-BD59-A6C34878D82A}">
                    <a16:rowId xmlns:a16="http://schemas.microsoft.com/office/drawing/2014/main" val="3098503167"/>
                  </a:ext>
                </a:extLst>
              </a:tr>
            </a:tbl>
          </a:graphicData>
        </a:graphic>
      </p:graphicFrame>
    </p:spTree>
    <p:extLst>
      <p:ext uri="{BB962C8B-B14F-4D97-AF65-F5344CB8AC3E}">
        <p14:creationId xmlns:p14="http://schemas.microsoft.com/office/powerpoint/2010/main" val="3247351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C0BAA2-00EC-436E-AC15-E5CADB86096E}"/>
              </a:ext>
            </a:extLst>
          </p:cNvPr>
          <p:cNvSpPr>
            <a:spLocks noGrp="1"/>
          </p:cNvSpPr>
          <p:nvPr>
            <p:ph type="title"/>
          </p:nvPr>
        </p:nvSpPr>
        <p:spPr/>
        <p:txBody>
          <a:bodyPr>
            <a:normAutofit/>
          </a:bodyPr>
          <a:lstStyle/>
          <a:p>
            <a:r>
              <a:rPr lang="fr-FR" dirty="0" err="1"/>
              <a:t>towards</a:t>
            </a:r>
            <a:r>
              <a:rPr lang="fr-FR" dirty="0"/>
              <a:t> a « </a:t>
            </a:r>
            <a:r>
              <a:rPr lang="fr-FR" dirty="0" err="1"/>
              <a:t>Monad</a:t>
            </a:r>
            <a:r>
              <a:rPr lang="fr-FR" dirty="0"/>
              <a:t> </a:t>
            </a:r>
            <a:r>
              <a:rPr lang="fr-FR" dirty="0" err="1"/>
              <a:t>Algebra</a:t>
            </a:r>
            <a:r>
              <a:rPr lang="fr-FR" dirty="0"/>
              <a:t> » for NoSQL (</a:t>
            </a:r>
            <a:r>
              <a:rPr lang="fr-FR" i="1" dirty="0"/>
              <a:t>key value data stores</a:t>
            </a:r>
            <a:r>
              <a:rPr lang="fr-FR" dirty="0"/>
              <a:t>) &amp; SQL</a:t>
            </a:r>
          </a:p>
        </p:txBody>
      </p:sp>
      <p:sp>
        <p:nvSpPr>
          <p:cNvPr id="3" name="Espace réservé du contenu 2">
            <a:extLst>
              <a:ext uri="{FF2B5EF4-FFF2-40B4-BE49-F238E27FC236}">
                <a16:creationId xmlns:a16="http://schemas.microsoft.com/office/drawing/2014/main" id="{CD695089-70C9-4CE5-A66F-4EFD6A343678}"/>
              </a:ext>
            </a:extLst>
          </p:cNvPr>
          <p:cNvSpPr>
            <a:spLocks noGrp="1"/>
          </p:cNvSpPr>
          <p:nvPr>
            <p:ph idx="1"/>
          </p:nvPr>
        </p:nvSpPr>
        <p:spPr/>
        <p:txBody>
          <a:bodyPr>
            <a:normAutofit fontScale="92500" lnSpcReduction="20000"/>
          </a:bodyPr>
          <a:lstStyle/>
          <a:p>
            <a:r>
              <a:rPr lang="fr-FR" dirty="0">
                <a:highlight>
                  <a:srgbClr val="00FF00"/>
                </a:highlight>
              </a:rPr>
              <a:t>F-</a:t>
            </a:r>
            <a:r>
              <a:rPr lang="fr-FR" dirty="0" err="1">
                <a:highlight>
                  <a:srgbClr val="00FF00"/>
                </a:highlight>
              </a:rPr>
              <a:t>algebra</a:t>
            </a:r>
            <a:r>
              <a:rPr lang="fr-FR" dirty="0"/>
              <a:t> (</a:t>
            </a:r>
            <a:r>
              <a:rPr lang="fr-FR" i="1" dirty="0"/>
              <a:t>F /</a:t>
            </a:r>
            <a:r>
              <a:rPr lang="fr-FR" i="1" dirty="0" err="1"/>
              <a:t>Functor</a:t>
            </a:r>
            <a:r>
              <a:rPr lang="fr-FR" dirty="0"/>
              <a:t>) in </a:t>
            </a:r>
            <a:r>
              <a:rPr lang="fr-FR" dirty="0" err="1">
                <a:highlight>
                  <a:srgbClr val="00FF00"/>
                </a:highlight>
              </a:rPr>
              <a:t>category</a:t>
            </a:r>
            <a:r>
              <a:rPr lang="fr-FR" dirty="0">
                <a:highlight>
                  <a:srgbClr val="00FF00"/>
                </a:highlight>
              </a:rPr>
              <a:t> </a:t>
            </a:r>
            <a:r>
              <a:rPr lang="fr-FR" dirty="0" err="1">
                <a:highlight>
                  <a:srgbClr val="00FF00"/>
                </a:highlight>
              </a:rPr>
              <a:t>theory</a:t>
            </a:r>
            <a:r>
              <a:rPr lang="fr-FR" dirty="0">
                <a:highlight>
                  <a:srgbClr val="00FF00"/>
                </a:highlight>
              </a:rPr>
              <a:t> </a:t>
            </a:r>
            <a:r>
              <a:rPr lang="fr-FR" dirty="0"/>
              <a:t>to </a:t>
            </a:r>
            <a:r>
              <a:rPr lang="fr-FR" dirty="0" err="1"/>
              <a:t>generalize</a:t>
            </a:r>
            <a:r>
              <a:rPr lang="fr-FR" dirty="0"/>
              <a:t> </a:t>
            </a:r>
            <a:r>
              <a:rPr lang="fr-FR" dirty="0" err="1"/>
              <a:t>algebraic</a:t>
            </a:r>
            <a:r>
              <a:rPr lang="fr-FR" dirty="0"/>
              <a:t> structure</a:t>
            </a:r>
          </a:p>
          <a:p>
            <a:pPr lvl="1">
              <a:buFont typeface="Wingdings" panose="05000000000000000000" pitchFamily="2" charset="2"/>
              <a:buChar char="è"/>
            </a:pPr>
            <a:r>
              <a:rPr lang="fr-FR" dirty="0">
                <a:sym typeface="Wingdings" panose="05000000000000000000" pitchFamily="2" charset="2"/>
              </a:rPr>
              <a:t>to model </a:t>
            </a:r>
            <a:r>
              <a:rPr lang="fr-FR" i="1" dirty="0">
                <a:sym typeface="Wingdings" panose="05000000000000000000" pitchFamily="2" charset="2"/>
              </a:rPr>
              <a:t>data structures </a:t>
            </a:r>
            <a:r>
              <a:rPr lang="fr-FR" dirty="0">
                <a:sym typeface="Wingdings" panose="05000000000000000000" pitchFamily="2" charset="2"/>
              </a:rPr>
              <a:t>as </a:t>
            </a:r>
            <a:r>
              <a:rPr lang="fr-FR" dirty="0" err="1">
                <a:sym typeface="Wingdings" panose="05000000000000000000" pitchFamily="2" charset="2"/>
              </a:rPr>
              <a:t>Lists</a:t>
            </a:r>
            <a:r>
              <a:rPr lang="fr-FR" dirty="0">
                <a:sym typeface="Wingdings" panose="05000000000000000000" pitchFamily="2" charset="2"/>
              </a:rPr>
              <a:t> and </a:t>
            </a:r>
            <a:r>
              <a:rPr lang="fr-FR" dirty="0" err="1">
                <a:sym typeface="Wingdings" panose="05000000000000000000" pitchFamily="2" charset="2"/>
              </a:rPr>
              <a:t>trees</a:t>
            </a:r>
            <a:endParaRPr lang="fr-FR" dirty="0">
              <a:sym typeface="Wingdings" panose="05000000000000000000" pitchFamily="2" charset="2"/>
            </a:endParaRPr>
          </a:p>
          <a:p>
            <a:pPr lvl="1">
              <a:buFont typeface="Wingdings" panose="05000000000000000000" pitchFamily="2" charset="2"/>
              <a:buChar char="è"/>
            </a:pPr>
            <a:r>
              <a:rPr lang="fr-FR" dirty="0" err="1">
                <a:sym typeface="Wingdings" panose="05000000000000000000" pitchFamily="2" charset="2"/>
              </a:rPr>
              <a:t>Lattices</a:t>
            </a:r>
            <a:r>
              <a:rPr lang="fr-FR" dirty="0">
                <a:sym typeface="Wingdings" panose="05000000000000000000" pitchFamily="2" charset="2"/>
              </a:rPr>
              <a:t> are F-</a:t>
            </a:r>
            <a:r>
              <a:rPr lang="fr-FR" dirty="0" err="1">
                <a:sym typeface="Wingdings" panose="05000000000000000000" pitchFamily="2" charset="2"/>
              </a:rPr>
              <a:t>algbra</a:t>
            </a:r>
            <a:endParaRPr lang="fr-FR" dirty="0">
              <a:sym typeface="Wingdings" panose="05000000000000000000" pitchFamily="2" charset="2"/>
            </a:endParaRPr>
          </a:p>
          <a:p>
            <a:pPr lvl="1">
              <a:buFont typeface="Wingdings" panose="05000000000000000000" pitchFamily="2" charset="2"/>
              <a:buChar char="è"/>
            </a:pPr>
            <a:r>
              <a:rPr lang="fr-FR" dirty="0" err="1">
                <a:sym typeface="Wingdings" panose="05000000000000000000" pitchFamily="2" charset="2"/>
              </a:rPr>
              <a:t>Algebraic</a:t>
            </a:r>
            <a:r>
              <a:rPr lang="fr-FR" dirty="0">
                <a:sym typeface="Wingdings" panose="05000000000000000000" pitchFamily="2" charset="2"/>
              </a:rPr>
              <a:t> structures are F-</a:t>
            </a:r>
            <a:r>
              <a:rPr lang="fr-FR" dirty="0" err="1">
                <a:sym typeface="Wingdings" panose="05000000000000000000" pitchFamily="2" charset="2"/>
              </a:rPr>
              <a:t>algebra</a:t>
            </a:r>
            <a:r>
              <a:rPr lang="fr-FR" dirty="0">
                <a:sym typeface="Wingdings" panose="05000000000000000000" pitchFamily="2" charset="2"/>
              </a:rPr>
              <a:t> …</a:t>
            </a:r>
          </a:p>
          <a:p>
            <a:pPr lvl="1"/>
            <a:endParaRPr lang="fr-FR" dirty="0">
              <a:sym typeface="Wingdings" panose="05000000000000000000" pitchFamily="2" charset="2"/>
            </a:endParaRPr>
          </a:p>
          <a:p>
            <a:pPr marL="457200" lvl="1" indent="0">
              <a:buNone/>
            </a:pPr>
            <a:r>
              <a:rPr lang="fr-FR" dirty="0">
                <a:sym typeface="Wingdings" panose="05000000000000000000" pitchFamily="2" charset="2"/>
              </a:rPr>
              <a:t></a:t>
            </a:r>
            <a:r>
              <a:rPr lang="fr-FR" dirty="0" err="1">
                <a:sym typeface="Wingdings" panose="05000000000000000000" pitchFamily="2" charset="2"/>
              </a:rPr>
              <a:t>Towards</a:t>
            </a:r>
            <a:r>
              <a:rPr lang="fr-FR" dirty="0">
                <a:sym typeface="Wingdings" panose="05000000000000000000" pitchFamily="2" charset="2"/>
              </a:rPr>
              <a:t> a « </a:t>
            </a:r>
            <a:r>
              <a:rPr lang="fr-FR" dirty="0">
                <a:highlight>
                  <a:srgbClr val="FFFF00"/>
                </a:highlight>
                <a:sym typeface="Wingdings" panose="05000000000000000000" pitchFamily="2" charset="2"/>
              </a:rPr>
              <a:t>MONAD ALGEBRA</a:t>
            </a:r>
            <a:r>
              <a:rPr lang="fr-FR" dirty="0">
                <a:sym typeface="Wingdings" panose="05000000000000000000" pitchFamily="2" charset="2"/>
              </a:rPr>
              <a:t> » for</a:t>
            </a:r>
          </a:p>
          <a:p>
            <a:pPr lvl="2"/>
            <a:r>
              <a:rPr lang="fr-FR" dirty="0">
                <a:sym typeface="Wingdings" panose="05000000000000000000" pitchFamily="2" charset="2"/>
              </a:rPr>
              <a:t>SQL and NoSQL (</a:t>
            </a:r>
            <a:r>
              <a:rPr lang="fr-FR" i="1" dirty="0">
                <a:sym typeface="Wingdings" panose="05000000000000000000" pitchFamily="2" charset="2"/>
              </a:rPr>
              <a:t>Key value data stores</a:t>
            </a:r>
            <a:r>
              <a:rPr lang="fr-FR" dirty="0">
                <a:sym typeface="Wingdings" panose="05000000000000000000" pitchFamily="2" charset="2"/>
              </a:rPr>
              <a:t>)</a:t>
            </a:r>
          </a:p>
          <a:p>
            <a:pPr lvl="2"/>
            <a:r>
              <a:rPr lang="fr-FR" dirty="0">
                <a:sym typeface="Wingdings" panose="05000000000000000000" pitchFamily="2" charset="2"/>
              </a:rPr>
              <a:t>Machine Learning interfaces</a:t>
            </a:r>
          </a:p>
          <a:p>
            <a:r>
              <a:rPr lang="fr-FR" dirty="0" err="1">
                <a:highlight>
                  <a:srgbClr val="FFFF00"/>
                </a:highlight>
              </a:rPr>
              <a:t>Operators</a:t>
            </a:r>
            <a:r>
              <a:rPr lang="fr-FR" dirty="0">
                <a:highlight>
                  <a:srgbClr val="FFFF00"/>
                </a:highlight>
              </a:rPr>
              <a:t> to </a:t>
            </a:r>
            <a:r>
              <a:rPr lang="fr-FR" dirty="0" err="1">
                <a:highlight>
                  <a:srgbClr val="FFFF00"/>
                </a:highlight>
              </a:rPr>
              <a:t>be</a:t>
            </a:r>
            <a:r>
              <a:rPr lang="fr-FR" dirty="0">
                <a:highlight>
                  <a:srgbClr val="FFFF00"/>
                </a:highlight>
              </a:rPr>
              <a:t> </a:t>
            </a:r>
            <a:r>
              <a:rPr lang="fr-FR" dirty="0" err="1">
                <a:highlight>
                  <a:srgbClr val="FFFF00"/>
                </a:highlight>
              </a:rPr>
              <a:t>emulated</a:t>
            </a:r>
            <a:r>
              <a:rPr lang="fr-FR" dirty="0">
                <a:highlight>
                  <a:srgbClr val="FFFF00"/>
                </a:highlight>
              </a:rPr>
              <a:t> in </a:t>
            </a:r>
            <a:r>
              <a:rPr lang="fr-FR" dirty="0" err="1">
                <a:highlight>
                  <a:srgbClr val="FFFF00"/>
                </a:highlight>
              </a:rPr>
              <a:t>Category</a:t>
            </a:r>
            <a:r>
              <a:rPr lang="fr-FR" dirty="0">
                <a:highlight>
                  <a:srgbClr val="FFFF00"/>
                </a:highlight>
              </a:rPr>
              <a:t>  </a:t>
            </a:r>
            <a:r>
              <a:rPr lang="fr-FR" dirty="0" err="1">
                <a:highlight>
                  <a:srgbClr val="FFFF00"/>
                </a:highlight>
              </a:rPr>
              <a:t>algebra</a:t>
            </a:r>
            <a:r>
              <a:rPr lang="fr-FR" dirty="0">
                <a:highlight>
                  <a:srgbClr val="FFFF00"/>
                </a:highlight>
              </a:rPr>
              <a:t> :</a:t>
            </a:r>
          </a:p>
          <a:p>
            <a:pPr lvl="1"/>
            <a:r>
              <a:rPr lang="fr-FR" dirty="0"/>
              <a:t>Equivalence, Rename</a:t>
            </a:r>
          </a:p>
          <a:p>
            <a:pPr lvl="1"/>
            <a:r>
              <a:rPr lang="fr-FR" dirty="0"/>
              <a:t>PROJECT (Extended projection), SELECT, JOIN</a:t>
            </a:r>
          </a:p>
          <a:p>
            <a:pPr lvl="1"/>
            <a:r>
              <a:rPr lang="fr-FR" dirty="0"/>
              <a:t>UNION, INTERSECTION, DIFFERENCE</a:t>
            </a:r>
          </a:p>
          <a:p>
            <a:pPr lvl="1"/>
            <a:r>
              <a:rPr lang="fr-FR" dirty="0">
                <a:highlight>
                  <a:srgbClr val="00FF00"/>
                </a:highlight>
              </a:rPr>
              <a:t>AGGREGATION</a:t>
            </a:r>
            <a:r>
              <a:rPr lang="fr-FR" dirty="0"/>
              <a:t> </a:t>
            </a:r>
            <a:r>
              <a:rPr lang="fr-FR" i="1" dirty="0"/>
              <a:t>(</a:t>
            </a:r>
            <a:r>
              <a:rPr lang="fr-FR" i="1" dirty="0" err="1"/>
              <a:t>aggregation</a:t>
            </a:r>
            <a:r>
              <a:rPr lang="fr-FR" i="1" dirty="0"/>
              <a:t> </a:t>
            </a:r>
            <a:r>
              <a:rPr lang="fr-FR" i="1" dirty="0" err="1"/>
              <a:t>function</a:t>
            </a:r>
            <a:r>
              <a:rPr lang="fr-FR" i="1" dirty="0"/>
              <a:t> on all the values of a </a:t>
            </a:r>
            <a:r>
              <a:rPr lang="fr-FR" i="1" dirty="0" err="1"/>
              <a:t>column</a:t>
            </a:r>
            <a:r>
              <a:rPr lang="fr-FR" i="1" dirty="0"/>
              <a:t>) </a:t>
            </a:r>
            <a:r>
              <a:rPr lang="fr-FR" b="1" dirty="0"/>
              <a:t>&lt; GROUP BY&gt;</a:t>
            </a:r>
          </a:p>
          <a:p>
            <a:pPr lvl="1"/>
            <a:r>
              <a:rPr lang="fr-FR" b="1" dirty="0"/>
              <a:t>ML and DL (matrix)</a:t>
            </a:r>
          </a:p>
          <a:p>
            <a:pPr lvl="2"/>
            <a:endParaRPr lang="fr-FR" dirty="0"/>
          </a:p>
        </p:txBody>
      </p:sp>
      <p:sp>
        <p:nvSpPr>
          <p:cNvPr id="4" name="Espace réservé du pied de page 3">
            <a:extLst>
              <a:ext uri="{FF2B5EF4-FFF2-40B4-BE49-F238E27FC236}">
                <a16:creationId xmlns:a16="http://schemas.microsoft.com/office/drawing/2014/main" id="{11943BAB-3210-4320-91D8-761ECEE2A701}"/>
              </a:ext>
            </a:extLst>
          </p:cNvPr>
          <p:cNvSpPr>
            <a:spLocks noGrp="1"/>
          </p:cNvSpPr>
          <p:nvPr>
            <p:ph type="ftr" sz="quarter" idx="11"/>
          </p:nvPr>
        </p:nvSpPr>
        <p:spPr/>
        <p:txBody>
          <a:bodyPr/>
          <a:lstStyle/>
          <a:p>
            <a:r>
              <a:rPr lang="fr-BE"/>
              <a:t>Copyright Big Data 2018 Pr Serge Miranda, MBDS, Univ de Nice Sophia Antipolis</a:t>
            </a:r>
          </a:p>
        </p:txBody>
      </p:sp>
    </p:spTree>
    <p:extLst>
      <p:ext uri="{BB962C8B-B14F-4D97-AF65-F5344CB8AC3E}">
        <p14:creationId xmlns:p14="http://schemas.microsoft.com/office/powerpoint/2010/main" val="80862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36160" y="2263017"/>
            <a:ext cx="3024336" cy="1143000"/>
          </a:xfrm>
        </p:spPr>
        <p:txBody>
          <a:bodyPr>
            <a:normAutofit fontScale="90000"/>
          </a:bodyPr>
          <a:lstStyle/>
          <a:p>
            <a:r>
              <a:rPr lang="fr-FR" b="1" dirty="0"/>
              <a:t>BIG</a:t>
            </a:r>
            <a:br>
              <a:rPr lang="fr-FR" b="1" dirty="0"/>
            </a:br>
            <a:br>
              <a:rPr lang="fr-FR" b="1" dirty="0"/>
            </a:br>
            <a:r>
              <a:rPr lang="fr-FR" b="1" dirty="0"/>
              <a:t>QUESTIONS?</a:t>
            </a:r>
          </a:p>
        </p:txBody>
      </p:sp>
      <p:sp>
        <p:nvSpPr>
          <p:cNvPr id="3" name="Espace réservé du contenu 2"/>
          <p:cNvSpPr>
            <a:spLocks noGrp="1"/>
          </p:cNvSpPr>
          <p:nvPr>
            <p:ph idx="1"/>
          </p:nvPr>
        </p:nvSpPr>
        <p:spPr>
          <a:xfrm>
            <a:off x="1991544" y="4869161"/>
            <a:ext cx="8229600" cy="4525963"/>
          </a:xfrm>
        </p:spPr>
        <p:txBody>
          <a:bodyPr/>
          <a:lstStyle/>
          <a:p>
            <a:endParaRPr lang="fr-FR" dirty="0"/>
          </a:p>
        </p:txBody>
      </p:sp>
      <p:pic>
        <p:nvPicPr>
          <p:cNvPr id="1026" name="Picture 2" descr="C:\Users\miran_000\Desktop\benfbmb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583867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5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528" y="0"/>
            <a:ext cx="8229600" cy="1143000"/>
          </a:xfrm>
        </p:spPr>
        <p:txBody>
          <a:bodyPr/>
          <a:lstStyle/>
          <a:p>
            <a:r>
              <a:rPr lang="fr-FR" dirty="0"/>
              <a:t> BIO  </a:t>
            </a:r>
          </a:p>
        </p:txBody>
      </p:sp>
      <p:sp>
        <p:nvSpPr>
          <p:cNvPr id="3" name="Espace réservé du contenu 2"/>
          <p:cNvSpPr>
            <a:spLocks noGrp="1"/>
          </p:cNvSpPr>
          <p:nvPr>
            <p:ph idx="1"/>
          </p:nvPr>
        </p:nvSpPr>
        <p:spPr>
          <a:xfrm>
            <a:off x="1761852" y="1340769"/>
            <a:ext cx="8568952" cy="4525963"/>
          </a:xfrm>
        </p:spPr>
        <p:txBody>
          <a:bodyPr>
            <a:noAutofit/>
          </a:bodyPr>
          <a:lstStyle/>
          <a:p>
            <a:pPr algn="just"/>
            <a:r>
              <a:rPr lang="fr-FR" sz="1600" b="1" dirty="0"/>
              <a:t> </a:t>
            </a:r>
            <a:r>
              <a:rPr lang="en-US" sz="1600" dirty="0"/>
              <a:t>Serge Miranda is a full-time Professor of Computer Science at the University of Nice Sophia </a:t>
            </a:r>
            <a:r>
              <a:rPr lang="en-US" sz="1600" dirty="0" err="1"/>
              <a:t>Antipolis</a:t>
            </a:r>
            <a:r>
              <a:rPr lang="en-US" sz="1600" dirty="0"/>
              <a:t> (UNS), France, a position he has held since October 1983 after a PH-D in Toulouse University (France) and a Master thesis at UCLA (University of California, Los Angeles with an INRIA Scholarship).  </a:t>
            </a:r>
            <a:endParaRPr lang="fr-FR" sz="1600" dirty="0"/>
          </a:p>
          <a:p>
            <a:pPr algn="just"/>
            <a:r>
              <a:rPr lang="en-US" sz="1600" b="1" i="1" dirty="0"/>
              <a:t> </a:t>
            </a:r>
            <a:r>
              <a:rPr lang="en-US" sz="1600" dirty="0"/>
              <a:t>He has been running a MBDS master degree and innovation laboratory (since 1992)  devoted to data base, Big Data and </a:t>
            </a:r>
            <a:r>
              <a:rPr lang="en-US" sz="1600" i="1" dirty="0" err="1"/>
              <a:t>mobiquitous</a:t>
            </a:r>
            <a:r>
              <a:rPr lang="en-US" sz="1600" dirty="0"/>
              <a:t> information systems with important financial involvement of industry partners to prototype information services of the future. </a:t>
            </a:r>
            <a:endParaRPr lang="fr-FR" sz="1600" dirty="0"/>
          </a:p>
          <a:p>
            <a:pPr algn="just"/>
            <a:r>
              <a:rPr lang="en-US" sz="1600" dirty="0"/>
              <a:t>MBDS is de facto an INNOVATION laboratory which gave the key initial impetus of Nice becoming the 1</a:t>
            </a:r>
            <a:r>
              <a:rPr lang="en-US" sz="1600" baseline="30000" dirty="0"/>
              <a:t>st</a:t>
            </a:r>
            <a:r>
              <a:rPr lang="en-US" sz="1600" dirty="0"/>
              <a:t> NFC city in Europe in 2010. MBDS has been successfully delocalized in Haiti (since 1998), Morocco, Madagascar and Russia.</a:t>
            </a:r>
            <a:endParaRPr lang="fr-FR" sz="1600" dirty="0"/>
          </a:p>
          <a:p>
            <a:pPr algn="just"/>
            <a:r>
              <a:rPr lang="en-US" sz="1600" dirty="0"/>
              <a:t> Serge Miranda founded and became the first president (until 2012) of a multidisciplinary University foundation </a:t>
            </a:r>
            <a:r>
              <a:rPr lang="en-US" sz="1600" dirty="0" err="1"/>
              <a:t>DreamIT</a:t>
            </a:r>
            <a:r>
              <a:rPr lang="en-US" sz="1600" dirty="0"/>
              <a:t> on December 2009 around the MBDS kernel. </a:t>
            </a:r>
            <a:r>
              <a:rPr lang="en-US" sz="1600" dirty="0" err="1"/>
              <a:t>DreamIT</a:t>
            </a:r>
            <a:r>
              <a:rPr lang="en-US" sz="1600" dirty="0"/>
              <a:t> was  key in rebuilding MBDS facility in Haiti: on April 2011, was inaugurated the “</a:t>
            </a:r>
            <a:r>
              <a:rPr lang="en-US" sz="1600" i="1" dirty="0"/>
              <a:t>first </a:t>
            </a:r>
            <a:r>
              <a:rPr lang="en-US" sz="1600" i="1" dirty="0" err="1"/>
              <a:t>mobiquitous</a:t>
            </a:r>
            <a:r>
              <a:rPr lang="en-US" sz="1600" i="1" dirty="0"/>
              <a:t> smart building in America</a:t>
            </a:r>
            <a:r>
              <a:rPr lang="en-US" sz="1600" dirty="0"/>
              <a:t>” for MBDS degree in the Science Campus of the University of Haiti in Port of Prince (the initial MBDS building was destroyed during the devastating 2010 earthquake) </a:t>
            </a:r>
            <a:endParaRPr lang="fr-FR" sz="1600" dirty="0"/>
          </a:p>
          <a:p>
            <a:pPr algn="just"/>
            <a:r>
              <a:rPr lang="en-US" sz="1600" dirty="0"/>
              <a:t> On March the 21st 1998, he was decorated (“</a:t>
            </a:r>
            <a:r>
              <a:rPr lang="en-US" sz="1600" i="1" dirty="0"/>
              <a:t>Chevalier </a:t>
            </a:r>
            <a:r>
              <a:rPr lang="en-US" sz="1600" i="1" dirty="0" err="1"/>
              <a:t>Ordre</a:t>
            </a:r>
            <a:r>
              <a:rPr lang="en-US" sz="1600" i="1" dirty="0"/>
              <a:t> du </a:t>
            </a:r>
            <a:r>
              <a:rPr lang="en-US" sz="1600" i="1" dirty="0" err="1"/>
              <a:t>Merite</a:t>
            </a:r>
            <a:r>
              <a:rPr lang="en-US" sz="1600" i="1" dirty="0"/>
              <a:t>”</a:t>
            </a:r>
            <a:r>
              <a:rPr lang="en-US" sz="1600" dirty="0"/>
              <a:t>) by Senator Pierre </a:t>
            </a:r>
            <a:r>
              <a:rPr lang="en-US" sz="1600" dirty="0" err="1"/>
              <a:t>Laffitte</a:t>
            </a:r>
            <a:r>
              <a:rPr lang="en-US" sz="1600" dirty="0"/>
              <a:t> (founder of Sophia </a:t>
            </a:r>
            <a:r>
              <a:rPr lang="en-US" sz="1600" dirty="0" err="1"/>
              <a:t>Antipolis</a:t>
            </a:r>
            <a:r>
              <a:rPr lang="en-US" sz="1600" dirty="0"/>
              <a:t> science park) on behalf of the Ministry of Industry of France for recognition of his original contribution between higher education and industry in the science park of Sophia </a:t>
            </a:r>
            <a:r>
              <a:rPr lang="en-US" sz="1600" dirty="0" err="1"/>
              <a:t>Antipolis</a:t>
            </a:r>
            <a:r>
              <a:rPr lang="en-US" sz="1600" dirty="0"/>
              <a:t>.</a:t>
            </a:r>
            <a:endParaRPr lang="fr-FR" sz="1600" dirty="0"/>
          </a:p>
          <a:p>
            <a:r>
              <a:rPr lang="en-US" sz="1600" b="1" dirty="0"/>
              <a:t>  </a:t>
            </a:r>
            <a:endParaRPr lang="fr-FR" sz="1600" dirty="0"/>
          </a:p>
          <a:p>
            <a:pPr marL="0" indent="0" algn="just">
              <a:buNone/>
            </a:pPr>
            <a:endParaRPr lang="fr-FR" sz="1600" i="1" dirty="0"/>
          </a:p>
        </p:txBody>
      </p:sp>
      <p:pic>
        <p:nvPicPr>
          <p:cNvPr id="4" name="Image 3" descr="Nouvelle image.png"/>
          <p:cNvPicPr/>
          <p:nvPr/>
        </p:nvPicPr>
        <p:blipFill>
          <a:blip r:embed="rId2" cstate="print"/>
          <a:stretch>
            <a:fillRect/>
          </a:stretch>
        </p:blipFill>
        <p:spPr>
          <a:xfrm>
            <a:off x="9408369" y="27243"/>
            <a:ext cx="887291" cy="1052736"/>
          </a:xfrm>
          <a:prstGeom prst="rect">
            <a:avLst/>
          </a:prstGeom>
        </p:spPr>
      </p:pic>
      <p:sp>
        <p:nvSpPr>
          <p:cNvPr id="5" name="Espace réservé du pied de page 4"/>
          <p:cNvSpPr>
            <a:spLocks noGrp="1"/>
          </p:cNvSpPr>
          <p:nvPr>
            <p:ph type="ftr" sz="quarter" idx="11"/>
          </p:nvPr>
        </p:nvSpPr>
        <p:spPr/>
        <p:txBody>
          <a:bodyPr/>
          <a:lstStyle/>
          <a:p>
            <a:r>
              <a:rPr lang="fr-FR"/>
              <a:t>Strictement Confidentiel Pr Serge Miranda (Directeur MBDS)</a:t>
            </a:r>
            <a:endParaRPr lang="fr-BE"/>
          </a:p>
        </p:txBody>
      </p:sp>
    </p:spTree>
    <p:extLst>
      <p:ext uri="{BB962C8B-B14F-4D97-AF65-F5344CB8AC3E}">
        <p14:creationId xmlns:p14="http://schemas.microsoft.com/office/powerpoint/2010/main" val="122555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219" y="731694"/>
            <a:ext cx="9749313" cy="6126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2135560" y="6525344"/>
            <a:ext cx="7632848" cy="369332"/>
          </a:xfrm>
          <a:prstGeom prst="rect">
            <a:avLst/>
          </a:prstGeom>
          <a:noFill/>
        </p:spPr>
        <p:txBody>
          <a:bodyPr wrap="square" rtlCol="0">
            <a:spAutoFit/>
          </a:bodyPr>
          <a:lstStyle/>
          <a:p>
            <a:r>
              <a:rPr lang="fr-FR" dirty="0"/>
              <a:t>SGBD orientés SERIES TEMPORELLES : Open TSDB, KAIROS DB</a:t>
            </a:r>
          </a:p>
        </p:txBody>
      </p:sp>
      <p:sp>
        <p:nvSpPr>
          <p:cNvPr id="4" name="ZoneTexte 3">
            <a:extLst>
              <a:ext uri="{FF2B5EF4-FFF2-40B4-BE49-F238E27FC236}">
                <a16:creationId xmlns:a16="http://schemas.microsoft.com/office/drawing/2014/main" id="{D50EA428-45F1-45ED-A0FF-C47277F9C294}"/>
              </a:ext>
            </a:extLst>
          </p:cNvPr>
          <p:cNvSpPr txBox="1"/>
          <p:nvPr/>
        </p:nvSpPr>
        <p:spPr>
          <a:xfrm>
            <a:off x="829056" y="182880"/>
            <a:ext cx="9424416" cy="861774"/>
          </a:xfrm>
          <a:prstGeom prst="rect">
            <a:avLst/>
          </a:prstGeom>
          <a:noFill/>
        </p:spPr>
        <p:txBody>
          <a:bodyPr wrap="square" rtlCol="0">
            <a:spAutoFit/>
          </a:bodyPr>
          <a:lstStyle/>
          <a:p>
            <a:r>
              <a:rPr lang="fr-FR" sz="3200" b="1" dirty="0" err="1"/>
              <a:t>Plethora</a:t>
            </a:r>
            <a:r>
              <a:rPr lang="fr-FR" sz="3200" b="1" dirty="0"/>
              <a:t> of BIG DATA MANAGEMENT SYSTEMS </a:t>
            </a:r>
            <a:r>
              <a:rPr lang="fr-FR" dirty="0"/>
              <a:t>(</a:t>
            </a:r>
            <a:r>
              <a:rPr lang="fr-FR" dirty="0" err="1"/>
              <a:t>Inspired</a:t>
            </a:r>
            <a:r>
              <a:rPr lang="fr-FR" dirty="0"/>
              <a:t> by ASLETT 2015)</a:t>
            </a:r>
          </a:p>
        </p:txBody>
      </p:sp>
    </p:spTree>
    <p:extLst>
      <p:ext uri="{BB962C8B-B14F-4D97-AF65-F5344CB8AC3E}">
        <p14:creationId xmlns:p14="http://schemas.microsoft.com/office/powerpoint/2010/main" val="1481074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206F5-D97B-4941-B186-BAA44A8DE9D0}"/>
              </a:ext>
            </a:extLst>
          </p:cNvPr>
          <p:cNvSpPr>
            <a:spLocks noGrp="1"/>
          </p:cNvSpPr>
          <p:nvPr>
            <p:ph type="title"/>
          </p:nvPr>
        </p:nvSpPr>
        <p:spPr/>
        <p:txBody>
          <a:bodyPr/>
          <a:lstStyle/>
          <a:p>
            <a:r>
              <a:rPr lang="fr-FR" dirty="0"/>
              <a:t>Goal ?</a:t>
            </a:r>
          </a:p>
        </p:txBody>
      </p:sp>
      <p:sp>
        <p:nvSpPr>
          <p:cNvPr id="3" name="Espace réservé du contenu 2">
            <a:extLst>
              <a:ext uri="{FF2B5EF4-FFF2-40B4-BE49-F238E27FC236}">
                <a16:creationId xmlns:a16="http://schemas.microsoft.com/office/drawing/2014/main" id="{37C066A6-27CC-4936-945E-80D40EC11533}"/>
              </a:ext>
            </a:extLst>
          </p:cNvPr>
          <p:cNvSpPr>
            <a:spLocks noGrp="1"/>
          </p:cNvSpPr>
          <p:nvPr>
            <p:ph idx="1"/>
          </p:nvPr>
        </p:nvSpPr>
        <p:spPr/>
        <p:txBody>
          <a:bodyPr/>
          <a:lstStyle/>
          <a:p>
            <a:pPr marL="0" indent="0">
              <a:buNone/>
            </a:pPr>
            <a:r>
              <a:rPr lang="fr-FR" dirty="0"/>
              <a:t> </a:t>
            </a:r>
          </a:p>
          <a:p>
            <a:pPr marL="0" indent="0">
              <a:buNone/>
            </a:pPr>
            <a:r>
              <a:rPr lang="fr-FR" dirty="0"/>
              <a:t>« </a:t>
            </a:r>
            <a:r>
              <a:rPr lang="fr-FR" sz="3600" i="1" dirty="0"/>
              <a:t>An effective </a:t>
            </a:r>
            <a:r>
              <a:rPr lang="fr-FR" sz="3600" i="1" dirty="0" err="1"/>
              <a:t>mathematical</a:t>
            </a:r>
            <a:r>
              <a:rPr lang="fr-FR" sz="3600" i="1" dirty="0"/>
              <a:t> model </a:t>
            </a:r>
            <a:r>
              <a:rPr lang="fr-FR" sz="3600" i="1" dirty="0" err="1"/>
              <a:t>that</a:t>
            </a:r>
            <a:r>
              <a:rPr lang="fr-FR" sz="3600" i="1" dirty="0"/>
              <a:t> </a:t>
            </a:r>
            <a:r>
              <a:rPr lang="fr-FR" sz="3600" i="1" dirty="0" err="1"/>
              <a:t>encompasses</a:t>
            </a:r>
            <a:r>
              <a:rPr lang="fr-FR" sz="3600" i="1" dirty="0"/>
              <a:t> the concepts of SQL, NoSQL and NewSQL </a:t>
            </a:r>
            <a:r>
              <a:rPr lang="fr-FR" sz="3600" i="1" dirty="0" err="1"/>
              <a:t>would</a:t>
            </a:r>
            <a:r>
              <a:rPr lang="fr-FR" sz="3600" i="1" dirty="0"/>
              <a:t> enable </a:t>
            </a:r>
            <a:r>
              <a:rPr lang="fr-FR" sz="3600" i="1" dirty="0" err="1"/>
              <a:t>their</a:t>
            </a:r>
            <a:r>
              <a:rPr lang="fr-FR" sz="3600" i="1" dirty="0"/>
              <a:t> </a:t>
            </a:r>
            <a:r>
              <a:rPr lang="fr-FR" sz="3600" i="1" dirty="0" err="1"/>
              <a:t>interoperability</a:t>
            </a:r>
            <a:r>
              <a:rPr lang="fr-FR" dirty="0"/>
              <a:t> » </a:t>
            </a:r>
            <a:r>
              <a:rPr lang="fr-FR" dirty="0" err="1">
                <a:solidFill>
                  <a:srgbClr val="FF0000"/>
                </a:solidFill>
              </a:rPr>
              <a:t>Kepner</a:t>
            </a:r>
            <a:r>
              <a:rPr lang="fr-FR" dirty="0">
                <a:solidFill>
                  <a:srgbClr val="FF0000"/>
                </a:solidFill>
              </a:rPr>
              <a:t> (MIT, 2016) </a:t>
            </a:r>
            <a:r>
              <a:rPr lang="fr-FR" dirty="0"/>
              <a:t> </a:t>
            </a:r>
          </a:p>
        </p:txBody>
      </p:sp>
    </p:spTree>
    <p:extLst>
      <p:ext uri="{BB962C8B-B14F-4D97-AF65-F5344CB8AC3E}">
        <p14:creationId xmlns:p14="http://schemas.microsoft.com/office/powerpoint/2010/main" val="116966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A3D54C-3145-485F-8EF6-35D1F4B1C200}"/>
              </a:ext>
            </a:extLst>
          </p:cNvPr>
          <p:cNvSpPr>
            <a:spLocks noGrp="1"/>
          </p:cNvSpPr>
          <p:nvPr>
            <p:ph type="title"/>
          </p:nvPr>
        </p:nvSpPr>
        <p:spPr/>
        <p:txBody>
          <a:bodyPr/>
          <a:lstStyle/>
          <a:p>
            <a:r>
              <a:rPr lang="fr-FR" dirty="0"/>
              <a:t>TWO </a:t>
            </a:r>
            <a:r>
              <a:rPr lang="fr-FR" dirty="0" err="1"/>
              <a:t>complementary</a:t>
            </a:r>
            <a:r>
              <a:rPr lang="fr-FR" dirty="0"/>
              <a:t> </a:t>
            </a:r>
            <a:r>
              <a:rPr lang="fr-FR" b="1" dirty="0" err="1">
                <a:highlight>
                  <a:srgbClr val="FFFF00"/>
                </a:highlight>
              </a:rPr>
              <a:t>Computational</a:t>
            </a:r>
            <a:r>
              <a:rPr lang="fr-FR" b="1" dirty="0">
                <a:highlight>
                  <a:srgbClr val="FFFF00"/>
                </a:highlight>
              </a:rPr>
              <a:t> </a:t>
            </a:r>
            <a:r>
              <a:rPr lang="fr-FR" b="1" dirty="0" err="1">
                <a:highlight>
                  <a:srgbClr val="FFFF00"/>
                </a:highlight>
              </a:rPr>
              <a:t>models</a:t>
            </a:r>
            <a:r>
              <a:rPr lang="fr-FR" b="1" dirty="0">
                <a:highlight>
                  <a:srgbClr val="FFFF00"/>
                </a:highlight>
              </a:rPr>
              <a:t> </a:t>
            </a:r>
            <a:r>
              <a:rPr lang="fr-FR" b="1" dirty="0"/>
              <a:t>in BIG DATA MANAGEMENT</a:t>
            </a:r>
          </a:p>
        </p:txBody>
      </p:sp>
      <p:sp>
        <p:nvSpPr>
          <p:cNvPr id="3" name="Espace réservé du contenu 2">
            <a:extLst>
              <a:ext uri="{FF2B5EF4-FFF2-40B4-BE49-F238E27FC236}">
                <a16:creationId xmlns:a16="http://schemas.microsoft.com/office/drawing/2014/main" id="{FD250965-1096-41DF-B359-BEA0FDAC70B1}"/>
              </a:ext>
            </a:extLst>
          </p:cNvPr>
          <p:cNvSpPr>
            <a:spLocks noGrp="1"/>
          </p:cNvSpPr>
          <p:nvPr>
            <p:ph idx="1"/>
          </p:nvPr>
        </p:nvSpPr>
        <p:spPr/>
        <p:txBody>
          <a:bodyPr>
            <a:normAutofit lnSpcReduction="10000"/>
          </a:bodyPr>
          <a:lstStyle/>
          <a:p>
            <a:r>
              <a:rPr lang="fr-FR" b="1" dirty="0">
                <a:highlight>
                  <a:srgbClr val="FFFF00"/>
                </a:highlight>
              </a:rPr>
              <a:t>DATA Management </a:t>
            </a:r>
            <a:r>
              <a:rPr lang="fr-FR" dirty="0" err="1">
                <a:highlight>
                  <a:srgbClr val="FFFF00"/>
                </a:highlight>
              </a:rPr>
              <a:t>is</a:t>
            </a:r>
            <a:r>
              <a:rPr lang="fr-FR" dirty="0">
                <a:highlight>
                  <a:srgbClr val="FFFF00"/>
                </a:highlight>
              </a:rPr>
              <a:t> a SCIENCE </a:t>
            </a:r>
            <a:r>
              <a:rPr lang="fr-FR" dirty="0">
                <a:sym typeface="Wingdings" panose="05000000000000000000" pitchFamily="2" charset="2"/>
              </a:rPr>
              <a:t></a:t>
            </a:r>
            <a:endParaRPr lang="fr-FR" dirty="0"/>
          </a:p>
          <a:p>
            <a:pPr lvl="1"/>
            <a:r>
              <a:rPr lang="fr-FR" dirty="0"/>
              <a:t>(</a:t>
            </a:r>
            <a:r>
              <a:rPr lang="fr-FR" dirty="0" err="1"/>
              <a:t>theoretical</a:t>
            </a:r>
            <a:r>
              <a:rPr lang="fr-FR" dirty="0"/>
              <a:t>) </a:t>
            </a:r>
            <a:r>
              <a:rPr lang="fr-FR" dirty="0">
                <a:highlight>
                  <a:srgbClr val="00FF00"/>
                </a:highlight>
              </a:rPr>
              <a:t>CONCEPTS</a:t>
            </a:r>
            <a:r>
              <a:rPr lang="fr-FR" dirty="0"/>
              <a:t> + METHODS + TOOLS</a:t>
            </a:r>
          </a:p>
          <a:p>
            <a:pPr marL="457200" lvl="1" indent="0">
              <a:buNone/>
            </a:pPr>
            <a:endParaRPr lang="fr-FR" dirty="0"/>
          </a:p>
          <a:p>
            <a:r>
              <a:rPr lang="fr-FR" b="1" dirty="0"/>
              <a:t>« </a:t>
            </a:r>
            <a:r>
              <a:rPr lang="fr-FR" b="1" dirty="0" err="1">
                <a:highlight>
                  <a:srgbClr val="FFFF00"/>
                </a:highlight>
              </a:rPr>
              <a:t>Computational</a:t>
            </a:r>
            <a:r>
              <a:rPr lang="fr-FR" b="1" dirty="0">
                <a:highlight>
                  <a:srgbClr val="FFFF00"/>
                </a:highlight>
              </a:rPr>
              <a:t> model</a:t>
            </a:r>
            <a:r>
              <a:rPr lang="fr-FR" b="1" dirty="0"/>
              <a:t> »</a:t>
            </a:r>
            <a:r>
              <a:rPr lang="fr-FR" b="1" dirty="0">
                <a:sym typeface="Wingdings" panose="05000000000000000000" pitchFamily="2" charset="2"/>
              </a:rPr>
              <a:t></a:t>
            </a:r>
            <a:r>
              <a:rPr lang="fr-FR" b="1" dirty="0"/>
              <a:t>  STRUCTURES + OPERATORS</a:t>
            </a:r>
          </a:p>
          <a:p>
            <a:pPr lvl="1"/>
            <a:r>
              <a:rPr lang="fr-FR" b="1" dirty="0"/>
              <a:t>Data Structures </a:t>
            </a:r>
            <a:r>
              <a:rPr lang="fr-FR" dirty="0"/>
              <a:t>: SET, GRAPH, MATRIX, SERIES</a:t>
            </a:r>
          </a:p>
          <a:p>
            <a:pPr lvl="1"/>
            <a:r>
              <a:rPr lang="fr-FR" b="1" dirty="0" err="1"/>
              <a:t>Operators</a:t>
            </a:r>
            <a:r>
              <a:rPr lang="fr-FR" b="1" dirty="0"/>
              <a:t> </a:t>
            </a:r>
            <a:r>
              <a:rPr lang="fr-FR" dirty="0"/>
              <a:t>: Set </a:t>
            </a:r>
            <a:r>
              <a:rPr lang="fr-FR" dirty="0" err="1"/>
              <a:t>operators</a:t>
            </a:r>
            <a:r>
              <a:rPr lang="fr-FR" dirty="0"/>
              <a:t>, Graph </a:t>
            </a:r>
            <a:r>
              <a:rPr lang="fr-FR" dirty="0" err="1"/>
              <a:t>traversal</a:t>
            </a:r>
            <a:r>
              <a:rPr lang="fr-FR" dirty="0"/>
              <a:t>, </a:t>
            </a:r>
            <a:r>
              <a:rPr lang="fr-FR" dirty="0" err="1"/>
              <a:t>Ordering</a:t>
            </a:r>
            <a:r>
              <a:rPr lang="fr-FR" dirty="0"/>
              <a:t>, </a:t>
            </a:r>
            <a:r>
              <a:rPr lang="fr-FR" dirty="0" err="1"/>
              <a:t>sub</a:t>
            </a:r>
            <a:r>
              <a:rPr lang="fr-FR" dirty="0"/>
              <a:t>-graph, </a:t>
            </a:r>
            <a:r>
              <a:rPr lang="fr-FR" dirty="0" err="1"/>
              <a:t>linear</a:t>
            </a:r>
            <a:r>
              <a:rPr lang="fr-FR" dirty="0"/>
              <a:t> </a:t>
            </a:r>
            <a:r>
              <a:rPr lang="fr-FR" dirty="0" err="1"/>
              <a:t>algebra</a:t>
            </a:r>
            <a:r>
              <a:rPr lang="fr-FR" dirty="0"/>
              <a:t>,…</a:t>
            </a:r>
          </a:p>
          <a:p>
            <a:r>
              <a:rPr lang="fr-FR" b="1" dirty="0"/>
              <a:t>2 </a:t>
            </a:r>
            <a:r>
              <a:rPr lang="fr-FR" b="1" dirty="0" err="1"/>
              <a:t>complementary</a:t>
            </a:r>
            <a:r>
              <a:rPr lang="fr-FR" b="1" dirty="0"/>
              <a:t> </a:t>
            </a:r>
            <a:r>
              <a:rPr lang="fr-FR" b="1" dirty="0" err="1"/>
              <a:t>Computational</a:t>
            </a:r>
            <a:r>
              <a:rPr lang="fr-FR" b="1" dirty="0"/>
              <a:t> </a:t>
            </a:r>
            <a:r>
              <a:rPr lang="fr-FR" b="1" dirty="0" err="1"/>
              <a:t>models</a:t>
            </a:r>
            <a:r>
              <a:rPr lang="fr-FR" b="1" dirty="0"/>
              <a:t> </a:t>
            </a:r>
            <a:r>
              <a:rPr lang="fr-FR" b="1" dirty="0" err="1"/>
              <a:t>under</a:t>
            </a:r>
            <a:r>
              <a:rPr lang="fr-FR" b="1" dirty="0"/>
              <a:t> big data </a:t>
            </a:r>
            <a:r>
              <a:rPr lang="fr-FR" b="1" dirty="0" err="1"/>
              <a:t>constraints</a:t>
            </a:r>
            <a:r>
              <a:rPr lang="fr-FR" b="1" dirty="0"/>
              <a:t> (3Vs)</a:t>
            </a:r>
          </a:p>
          <a:p>
            <a:pPr lvl="1"/>
            <a:r>
              <a:rPr lang="fr-FR" dirty="0">
                <a:highlight>
                  <a:srgbClr val="FFFF00"/>
                </a:highlight>
              </a:rPr>
              <a:t>DATA </a:t>
            </a:r>
            <a:r>
              <a:rPr lang="fr-FR" dirty="0" err="1">
                <a:highlight>
                  <a:srgbClr val="FFFF00"/>
                </a:highlight>
              </a:rPr>
              <a:t>retrieval</a:t>
            </a:r>
            <a:r>
              <a:rPr lang="fr-FR" dirty="0">
                <a:highlight>
                  <a:srgbClr val="FFFF00"/>
                </a:highlight>
              </a:rPr>
              <a:t> </a:t>
            </a:r>
            <a:r>
              <a:rPr lang="fr-FR" dirty="0">
                <a:sym typeface="Wingdings" panose="05000000000000000000" pitchFamily="2" charset="2"/>
              </a:rPr>
              <a:t> USER QUERY</a:t>
            </a:r>
            <a:endParaRPr lang="fr-FR" dirty="0"/>
          </a:p>
          <a:p>
            <a:pPr lvl="1"/>
            <a:r>
              <a:rPr lang="fr-FR" dirty="0">
                <a:highlight>
                  <a:srgbClr val="FFFF00"/>
                </a:highlight>
              </a:rPr>
              <a:t>DATA </a:t>
            </a:r>
            <a:r>
              <a:rPr lang="fr-FR" dirty="0" err="1">
                <a:highlight>
                  <a:srgbClr val="FFFF00"/>
                </a:highlight>
              </a:rPr>
              <a:t>analysis</a:t>
            </a:r>
            <a:r>
              <a:rPr lang="fr-FR" dirty="0">
                <a:highlight>
                  <a:srgbClr val="FFFF00"/>
                </a:highlight>
              </a:rPr>
              <a:t> </a:t>
            </a:r>
            <a:r>
              <a:rPr lang="fr-FR" dirty="0">
                <a:sym typeface="Wingdings" panose="05000000000000000000" pitchFamily="2" charset="2"/>
              </a:rPr>
              <a:t> Method? </a:t>
            </a:r>
            <a:r>
              <a:rPr lang="fr-FR" dirty="0" err="1">
                <a:sym typeface="Wingdings" panose="05000000000000000000" pitchFamily="2" charset="2"/>
              </a:rPr>
              <a:t>Interpretation</a:t>
            </a:r>
            <a:r>
              <a:rPr lang="fr-FR" dirty="0">
                <a:sym typeface="Wingdings" panose="05000000000000000000" pitchFamily="2" charset="2"/>
              </a:rPr>
              <a:t>? </a:t>
            </a:r>
            <a:endParaRPr lang="fr-FR" dirty="0"/>
          </a:p>
        </p:txBody>
      </p:sp>
    </p:spTree>
    <p:extLst>
      <p:ext uri="{BB962C8B-B14F-4D97-AF65-F5344CB8AC3E}">
        <p14:creationId xmlns:p14="http://schemas.microsoft.com/office/powerpoint/2010/main" val="24489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 </a:t>
            </a:r>
            <a:r>
              <a:rPr lang="fr-FR" b="1" dirty="0">
                <a:solidFill>
                  <a:srgbClr val="FF0000"/>
                </a:solidFill>
              </a:rPr>
              <a:t>V</a:t>
            </a:r>
            <a:r>
              <a:rPr lang="fr-FR" dirty="0"/>
              <a:t>ARIETY » ( BIG DATA) ?</a:t>
            </a:r>
          </a:p>
        </p:txBody>
      </p:sp>
      <p:pic>
        <p:nvPicPr>
          <p:cNvPr id="12" name="Espace réservé du contenu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63533" y="1249018"/>
            <a:ext cx="1804828" cy="2861712"/>
          </a:xfrm>
        </p:spPr>
      </p:pic>
      <p:sp>
        <p:nvSpPr>
          <p:cNvPr id="4" name="Ellipse 3"/>
          <p:cNvSpPr/>
          <p:nvPr/>
        </p:nvSpPr>
        <p:spPr>
          <a:xfrm>
            <a:off x="4213413" y="2860862"/>
            <a:ext cx="3536577" cy="1976718"/>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 name="Ellipse 4"/>
          <p:cNvSpPr/>
          <p:nvPr/>
        </p:nvSpPr>
        <p:spPr>
          <a:xfrm>
            <a:off x="4842064" y="4142325"/>
            <a:ext cx="2433917" cy="15867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 name="Ellipse 5"/>
          <p:cNvSpPr/>
          <p:nvPr/>
        </p:nvSpPr>
        <p:spPr>
          <a:xfrm>
            <a:off x="6667502" y="2544857"/>
            <a:ext cx="2433917" cy="15867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 name="Ellipse 6"/>
          <p:cNvSpPr/>
          <p:nvPr/>
        </p:nvSpPr>
        <p:spPr>
          <a:xfrm>
            <a:off x="2949391" y="2555573"/>
            <a:ext cx="2433917" cy="15867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8" name="ZoneTexte 7"/>
          <p:cNvSpPr txBox="1"/>
          <p:nvPr/>
        </p:nvSpPr>
        <p:spPr>
          <a:xfrm>
            <a:off x="5359774" y="3325900"/>
            <a:ext cx="2749924" cy="784830"/>
          </a:xfrm>
          <a:prstGeom prst="rect">
            <a:avLst/>
          </a:prstGeom>
          <a:noFill/>
        </p:spPr>
        <p:txBody>
          <a:bodyPr wrap="square" rtlCol="0">
            <a:spAutoFit/>
          </a:bodyPr>
          <a:lstStyle/>
          <a:p>
            <a:r>
              <a:rPr lang="fr-FR" sz="4500" dirty="0">
                <a:solidFill>
                  <a:srgbClr val="FF0000"/>
                </a:solidFill>
              </a:rPr>
              <a:t>DATA</a:t>
            </a:r>
          </a:p>
        </p:txBody>
      </p:sp>
      <p:sp>
        <p:nvSpPr>
          <p:cNvPr id="9" name="ZoneTexte 8"/>
          <p:cNvSpPr txBox="1"/>
          <p:nvPr/>
        </p:nvSpPr>
        <p:spPr>
          <a:xfrm>
            <a:off x="3339354" y="2860863"/>
            <a:ext cx="1976719" cy="1708160"/>
          </a:xfrm>
          <a:prstGeom prst="rect">
            <a:avLst/>
          </a:prstGeom>
          <a:noFill/>
        </p:spPr>
        <p:txBody>
          <a:bodyPr wrap="square" rtlCol="0">
            <a:spAutoFit/>
          </a:bodyPr>
          <a:lstStyle/>
          <a:p>
            <a:r>
              <a:rPr lang="fr-FR" sz="2100" b="1" i="1" dirty="0">
                <a:solidFill>
                  <a:srgbClr val="FF0000"/>
                </a:solidFill>
              </a:rPr>
              <a:t>STRUCTURED</a:t>
            </a:r>
            <a:r>
              <a:rPr lang="fr-FR" sz="2100" b="1" dirty="0">
                <a:solidFill>
                  <a:srgbClr val="FF0000"/>
                </a:solidFill>
              </a:rPr>
              <a:t> data</a:t>
            </a:r>
          </a:p>
          <a:p>
            <a:r>
              <a:rPr lang="fr-FR" sz="2100" b="1" dirty="0">
                <a:solidFill>
                  <a:srgbClr val="FF0000"/>
                </a:solidFill>
              </a:rPr>
              <a:t>(SQL, OQL)</a:t>
            </a:r>
          </a:p>
          <a:p>
            <a:endParaRPr lang="fr-FR" sz="2100" b="1" dirty="0">
              <a:solidFill>
                <a:srgbClr val="FF0000"/>
              </a:solidFill>
            </a:endParaRPr>
          </a:p>
          <a:p>
            <a:r>
              <a:rPr lang="fr-FR" sz="2100" b="1" dirty="0">
                <a:solidFill>
                  <a:srgbClr val="0070C0"/>
                </a:solidFill>
              </a:rPr>
              <a:t>SCHEMA</a:t>
            </a:r>
          </a:p>
        </p:txBody>
      </p:sp>
      <p:sp>
        <p:nvSpPr>
          <p:cNvPr id="10" name="ZoneTexte 9"/>
          <p:cNvSpPr txBox="1"/>
          <p:nvPr/>
        </p:nvSpPr>
        <p:spPr>
          <a:xfrm>
            <a:off x="6902826" y="2860864"/>
            <a:ext cx="2198593" cy="1061829"/>
          </a:xfrm>
          <a:prstGeom prst="rect">
            <a:avLst/>
          </a:prstGeom>
          <a:noFill/>
        </p:spPr>
        <p:txBody>
          <a:bodyPr wrap="square" rtlCol="0">
            <a:spAutoFit/>
          </a:bodyPr>
          <a:lstStyle/>
          <a:p>
            <a:r>
              <a:rPr lang="fr-FR" sz="2100" b="1" i="1" dirty="0">
                <a:solidFill>
                  <a:srgbClr val="FF0000"/>
                </a:solidFill>
              </a:rPr>
              <a:t>NO-STRUCTURED </a:t>
            </a:r>
            <a:r>
              <a:rPr lang="fr-FR" sz="2100" b="1" dirty="0">
                <a:solidFill>
                  <a:srgbClr val="FF0000"/>
                </a:solidFill>
              </a:rPr>
              <a:t>data</a:t>
            </a:r>
          </a:p>
          <a:p>
            <a:r>
              <a:rPr lang="fr-FR" sz="2100" b="1" dirty="0">
                <a:solidFill>
                  <a:srgbClr val="FF0000"/>
                </a:solidFill>
              </a:rPr>
              <a:t>(N.O.SQL)</a:t>
            </a:r>
          </a:p>
        </p:txBody>
      </p:sp>
      <p:sp>
        <p:nvSpPr>
          <p:cNvPr id="11" name="ZoneTexte 10"/>
          <p:cNvSpPr txBox="1"/>
          <p:nvPr/>
        </p:nvSpPr>
        <p:spPr>
          <a:xfrm>
            <a:off x="5359774" y="4998945"/>
            <a:ext cx="2749924" cy="1708160"/>
          </a:xfrm>
          <a:prstGeom prst="rect">
            <a:avLst/>
          </a:prstGeom>
          <a:noFill/>
        </p:spPr>
        <p:txBody>
          <a:bodyPr wrap="square" rtlCol="0">
            <a:spAutoFit/>
          </a:bodyPr>
          <a:lstStyle/>
          <a:p>
            <a:r>
              <a:rPr lang="fr-FR" sz="2100" b="1" i="1" dirty="0">
                <a:solidFill>
                  <a:srgbClr val="FF0000"/>
                </a:solidFill>
              </a:rPr>
              <a:t>SEMI-STRUCTURED</a:t>
            </a:r>
            <a:r>
              <a:rPr lang="fr-FR" sz="2100" b="1" dirty="0">
                <a:solidFill>
                  <a:srgbClr val="FF0000"/>
                </a:solidFill>
              </a:rPr>
              <a:t> data</a:t>
            </a:r>
          </a:p>
          <a:p>
            <a:r>
              <a:rPr lang="fr-FR" sz="2100" b="1" dirty="0">
                <a:solidFill>
                  <a:srgbClr val="FF0000"/>
                </a:solidFill>
              </a:rPr>
              <a:t>(RDF, </a:t>
            </a:r>
            <a:r>
              <a:rPr lang="fr-FR" sz="2100" b="1" dirty="0" err="1">
                <a:solidFill>
                  <a:srgbClr val="FF0000"/>
                </a:solidFill>
              </a:rPr>
              <a:t>SparQL</a:t>
            </a:r>
            <a:r>
              <a:rPr lang="fr-FR" sz="2100" b="1" dirty="0">
                <a:solidFill>
                  <a:srgbClr val="FF0000"/>
                </a:solidFill>
              </a:rPr>
              <a:t>, OWL)</a:t>
            </a:r>
          </a:p>
          <a:p>
            <a:endParaRPr lang="fr-FR" sz="2100" b="1" dirty="0">
              <a:solidFill>
                <a:srgbClr val="FF0000"/>
              </a:solidFill>
            </a:endParaRPr>
          </a:p>
          <a:p>
            <a:r>
              <a:rPr lang="fr-FR" sz="2100" b="1" dirty="0">
                <a:solidFill>
                  <a:srgbClr val="0070C0"/>
                </a:solidFill>
              </a:rPr>
              <a:t>METADATA</a:t>
            </a:r>
          </a:p>
        </p:txBody>
      </p:sp>
      <p:sp>
        <p:nvSpPr>
          <p:cNvPr id="3" name="Espace réservé du pied de page 2"/>
          <p:cNvSpPr>
            <a:spLocks noGrp="1"/>
          </p:cNvSpPr>
          <p:nvPr>
            <p:ph type="ftr" sz="quarter" idx="11"/>
          </p:nvPr>
        </p:nvSpPr>
        <p:spPr>
          <a:xfrm>
            <a:off x="1703512" y="6477596"/>
            <a:ext cx="2895600" cy="365125"/>
          </a:xfrm>
        </p:spPr>
        <p:txBody>
          <a:bodyPr/>
          <a:lstStyle/>
          <a:p>
            <a:r>
              <a:rPr lang="fr-FR"/>
              <a:t>Copyright Serge Miranda 2018</a:t>
            </a:r>
            <a:endParaRPr lang="fr-BE" dirty="0"/>
          </a:p>
        </p:txBody>
      </p:sp>
    </p:spTree>
    <p:extLst>
      <p:ext uri="{BB962C8B-B14F-4D97-AF65-F5344CB8AC3E}">
        <p14:creationId xmlns:p14="http://schemas.microsoft.com/office/powerpoint/2010/main" val="412577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7D6A8-AEDA-4DB7-AFED-FE72D8EF69D4}"/>
              </a:ext>
            </a:extLst>
          </p:cNvPr>
          <p:cNvSpPr>
            <a:spLocks noGrp="1"/>
          </p:cNvSpPr>
          <p:nvPr>
            <p:ph type="title"/>
          </p:nvPr>
        </p:nvSpPr>
        <p:spPr/>
        <p:txBody>
          <a:bodyPr/>
          <a:lstStyle/>
          <a:p>
            <a:r>
              <a:rPr lang="fr-FR" dirty="0"/>
              <a:t>Major SQL </a:t>
            </a:r>
            <a:r>
              <a:rPr lang="fr-FR" dirty="0" err="1"/>
              <a:t>milestones</a:t>
            </a:r>
            <a:endParaRPr lang="fr-FR" dirty="0"/>
          </a:p>
        </p:txBody>
      </p:sp>
      <p:sp>
        <p:nvSpPr>
          <p:cNvPr id="3" name="Espace réservé du contenu 2">
            <a:extLst>
              <a:ext uri="{FF2B5EF4-FFF2-40B4-BE49-F238E27FC236}">
                <a16:creationId xmlns:a16="http://schemas.microsoft.com/office/drawing/2014/main" id="{1D6C2497-44C1-431B-8FD8-4A14C0303339}"/>
              </a:ext>
            </a:extLst>
          </p:cNvPr>
          <p:cNvSpPr>
            <a:spLocks noGrp="1"/>
          </p:cNvSpPr>
          <p:nvPr>
            <p:ph idx="1"/>
          </p:nvPr>
        </p:nvSpPr>
        <p:spPr/>
        <p:txBody>
          <a:bodyPr/>
          <a:lstStyle/>
          <a:p>
            <a:endParaRPr lang="fr-FR" dirty="0"/>
          </a:p>
        </p:txBody>
      </p:sp>
      <p:sp>
        <p:nvSpPr>
          <p:cNvPr id="4" name="Espace réservé du pied de page 3">
            <a:extLst>
              <a:ext uri="{FF2B5EF4-FFF2-40B4-BE49-F238E27FC236}">
                <a16:creationId xmlns:a16="http://schemas.microsoft.com/office/drawing/2014/main" id="{A725B6C6-CD4C-4C74-8A95-90BEA81AC1EE}"/>
              </a:ext>
            </a:extLst>
          </p:cNvPr>
          <p:cNvSpPr>
            <a:spLocks noGrp="1"/>
          </p:cNvSpPr>
          <p:nvPr>
            <p:ph type="ftr" sz="quarter" idx="11"/>
          </p:nvPr>
        </p:nvSpPr>
        <p:spPr/>
        <p:txBody>
          <a:bodyPr/>
          <a:lstStyle/>
          <a:p>
            <a:r>
              <a:rPr lang="fr-BE"/>
              <a:t>Copyright Big Data 2018 Pr Serge Miranda, MBDS, Univ de Nice Sophia Antipolis</a:t>
            </a:r>
          </a:p>
        </p:txBody>
      </p:sp>
      <p:sp>
        <p:nvSpPr>
          <p:cNvPr id="5" name="Rectangle 4">
            <a:extLst>
              <a:ext uri="{FF2B5EF4-FFF2-40B4-BE49-F238E27FC236}">
                <a16:creationId xmlns:a16="http://schemas.microsoft.com/office/drawing/2014/main" id="{97669E9C-E343-4FC8-9D20-08BCE21873B2}"/>
              </a:ext>
            </a:extLst>
          </p:cNvPr>
          <p:cNvSpPr/>
          <p:nvPr/>
        </p:nvSpPr>
        <p:spPr>
          <a:xfrm>
            <a:off x="4913604" y="1600200"/>
            <a:ext cx="2808312" cy="532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err="1"/>
              <a:t>Relational</a:t>
            </a:r>
            <a:r>
              <a:rPr lang="fr-FR" dirty="0"/>
              <a:t> DATA  Model </a:t>
            </a:r>
          </a:p>
        </p:txBody>
      </p:sp>
      <p:sp>
        <p:nvSpPr>
          <p:cNvPr id="6" name="Rectangle 5">
            <a:extLst>
              <a:ext uri="{FF2B5EF4-FFF2-40B4-BE49-F238E27FC236}">
                <a16:creationId xmlns:a16="http://schemas.microsoft.com/office/drawing/2014/main" id="{455DE15A-62C5-4BF2-AE20-C7CEB15A1B3D}"/>
              </a:ext>
            </a:extLst>
          </p:cNvPr>
          <p:cNvSpPr/>
          <p:nvPr/>
        </p:nvSpPr>
        <p:spPr>
          <a:xfrm>
            <a:off x="8815536" y="1600200"/>
            <a:ext cx="1395264" cy="5326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t>(CODD70)</a:t>
            </a:r>
          </a:p>
        </p:txBody>
      </p:sp>
      <p:sp>
        <p:nvSpPr>
          <p:cNvPr id="7" name="Rectangle 6">
            <a:extLst>
              <a:ext uri="{FF2B5EF4-FFF2-40B4-BE49-F238E27FC236}">
                <a16:creationId xmlns:a16="http://schemas.microsoft.com/office/drawing/2014/main" id="{1FD10FD5-1F75-4C40-8D91-851F4E2876E8}"/>
              </a:ext>
            </a:extLst>
          </p:cNvPr>
          <p:cNvSpPr/>
          <p:nvPr/>
        </p:nvSpPr>
        <p:spPr>
          <a:xfrm>
            <a:off x="4939884" y="2577243"/>
            <a:ext cx="2808312" cy="532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t>Object-</a:t>
            </a:r>
            <a:r>
              <a:rPr lang="fr-FR" dirty="0" err="1"/>
              <a:t>Relational</a:t>
            </a:r>
            <a:r>
              <a:rPr lang="fr-FR" dirty="0"/>
              <a:t> DATA  Model  (3rd </a:t>
            </a:r>
            <a:r>
              <a:rPr lang="fr-FR" dirty="0" err="1"/>
              <a:t>manifesto</a:t>
            </a:r>
            <a:r>
              <a:rPr lang="fr-FR" dirty="0"/>
              <a:t>)</a:t>
            </a:r>
          </a:p>
        </p:txBody>
      </p:sp>
      <p:sp>
        <p:nvSpPr>
          <p:cNvPr id="8" name="Rectangle 7">
            <a:extLst>
              <a:ext uri="{FF2B5EF4-FFF2-40B4-BE49-F238E27FC236}">
                <a16:creationId xmlns:a16="http://schemas.microsoft.com/office/drawing/2014/main" id="{C6BF836F-D38C-4A63-A073-6E61ACB0BDDC}"/>
              </a:ext>
            </a:extLst>
          </p:cNvPr>
          <p:cNvSpPr/>
          <p:nvPr/>
        </p:nvSpPr>
        <p:spPr>
          <a:xfrm>
            <a:off x="4965020" y="3597322"/>
            <a:ext cx="2808312" cy="532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err="1"/>
              <a:t>Semantical</a:t>
            </a:r>
            <a:r>
              <a:rPr lang="fr-FR" dirty="0"/>
              <a:t> web</a:t>
            </a:r>
          </a:p>
        </p:txBody>
      </p:sp>
      <p:sp>
        <p:nvSpPr>
          <p:cNvPr id="9" name="Rectangle 8">
            <a:extLst>
              <a:ext uri="{FF2B5EF4-FFF2-40B4-BE49-F238E27FC236}">
                <a16:creationId xmlns:a16="http://schemas.microsoft.com/office/drawing/2014/main" id="{F3E23790-B99C-46BD-85F3-F930E73DAA80}"/>
              </a:ext>
            </a:extLst>
          </p:cNvPr>
          <p:cNvSpPr/>
          <p:nvPr/>
        </p:nvSpPr>
        <p:spPr>
          <a:xfrm>
            <a:off x="5087888" y="4617401"/>
            <a:ext cx="2808312" cy="532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t>Google BIG TABLE</a:t>
            </a:r>
          </a:p>
        </p:txBody>
      </p:sp>
      <p:sp>
        <p:nvSpPr>
          <p:cNvPr id="10" name="Rectangle 9">
            <a:extLst>
              <a:ext uri="{FF2B5EF4-FFF2-40B4-BE49-F238E27FC236}">
                <a16:creationId xmlns:a16="http://schemas.microsoft.com/office/drawing/2014/main" id="{C4E17CBD-1AAA-4B31-9DF8-BF79869DD00F}"/>
              </a:ext>
            </a:extLst>
          </p:cNvPr>
          <p:cNvSpPr/>
          <p:nvPr/>
        </p:nvSpPr>
        <p:spPr>
          <a:xfrm>
            <a:off x="8183086" y="5593507"/>
            <a:ext cx="2422924" cy="532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solidFill>
                  <a:srgbClr val="FFFF00"/>
                </a:solidFill>
              </a:rPr>
              <a:t>NEWSQL</a:t>
            </a:r>
          </a:p>
        </p:txBody>
      </p:sp>
      <p:sp>
        <p:nvSpPr>
          <p:cNvPr id="11" name="Rectangle 10">
            <a:extLst>
              <a:ext uri="{FF2B5EF4-FFF2-40B4-BE49-F238E27FC236}">
                <a16:creationId xmlns:a16="http://schemas.microsoft.com/office/drawing/2014/main" id="{868B09E1-0401-43F3-9906-F05EB80325EB}"/>
              </a:ext>
            </a:extLst>
          </p:cNvPr>
          <p:cNvSpPr/>
          <p:nvPr/>
        </p:nvSpPr>
        <p:spPr>
          <a:xfrm>
            <a:off x="5087888" y="5637480"/>
            <a:ext cx="2808312" cy="532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solidFill>
                  <a:srgbClr val="FFFF00"/>
                </a:solidFill>
              </a:rPr>
              <a:t>SQL</a:t>
            </a:r>
          </a:p>
        </p:txBody>
      </p:sp>
      <p:sp>
        <p:nvSpPr>
          <p:cNvPr id="12" name="Rectangle 11">
            <a:extLst>
              <a:ext uri="{FF2B5EF4-FFF2-40B4-BE49-F238E27FC236}">
                <a16:creationId xmlns:a16="http://schemas.microsoft.com/office/drawing/2014/main" id="{3820E096-2130-4848-A10C-59A2A6ED42F1}"/>
              </a:ext>
            </a:extLst>
          </p:cNvPr>
          <p:cNvSpPr/>
          <p:nvPr/>
        </p:nvSpPr>
        <p:spPr>
          <a:xfrm>
            <a:off x="1884366" y="5632963"/>
            <a:ext cx="2808312" cy="532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solidFill>
                  <a:srgbClr val="FFFF00"/>
                </a:solidFill>
              </a:rPr>
              <a:t>NO-SQL</a:t>
            </a:r>
          </a:p>
        </p:txBody>
      </p:sp>
      <p:sp>
        <p:nvSpPr>
          <p:cNvPr id="14" name="Rectangle 13">
            <a:extLst>
              <a:ext uri="{FF2B5EF4-FFF2-40B4-BE49-F238E27FC236}">
                <a16:creationId xmlns:a16="http://schemas.microsoft.com/office/drawing/2014/main" id="{30AA0C9E-C393-4B30-B75B-06CD0FCF960A}"/>
              </a:ext>
            </a:extLst>
          </p:cNvPr>
          <p:cNvSpPr/>
          <p:nvPr/>
        </p:nvSpPr>
        <p:spPr>
          <a:xfrm>
            <a:off x="8809350" y="2577243"/>
            <a:ext cx="1395264" cy="5326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t>(DATE 95)</a:t>
            </a:r>
          </a:p>
        </p:txBody>
      </p:sp>
      <p:sp>
        <p:nvSpPr>
          <p:cNvPr id="15" name="Rectangle 14">
            <a:extLst>
              <a:ext uri="{FF2B5EF4-FFF2-40B4-BE49-F238E27FC236}">
                <a16:creationId xmlns:a16="http://schemas.microsoft.com/office/drawing/2014/main" id="{AAF397D6-2B0F-41D9-B651-E6562A865128}"/>
              </a:ext>
            </a:extLst>
          </p:cNvPr>
          <p:cNvSpPr/>
          <p:nvPr/>
        </p:nvSpPr>
        <p:spPr>
          <a:xfrm>
            <a:off x="8821118" y="3596853"/>
            <a:ext cx="1395264" cy="5326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t>(RDF98)</a:t>
            </a:r>
          </a:p>
        </p:txBody>
      </p:sp>
      <p:sp>
        <p:nvSpPr>
          <p:cNvPr id="16" name="Rectangle 15">
            <a:extLst>
              <a:ext uri="{FF2B5EF4-FFF2-40B4-BE49-F238E27FC236}">
                <a16:creationId xmlns:a16="http://schemas.microsoft.com/office/drawing/2014/main" id="{0F778CA1-62A8-4672-B5F5-B23FB1632BE7}"/>
              </a:ext>
            </a:extLst>
          </p:cNvPr>
          <p:cNvSpPr/>
          <p:nvPr/>
        </p:nvSpPr>
        <p:spPr>
          <a:xfrm>
            <a:off x="8809350" y="4617401"/>
            <a:ext cx="1395264" cy="5326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t>(CHANG08)</a:t>
            </a:r>
          </a:p>
        </p:txBody>
      </p:sp>
      <p:sp>
        <p:nvSpPr>
          <p:cNvPr id="17" name="Rectangle 16">
            <a:extLst>
              <a:ext uri="{FF2B5EF4-FFF2-40B4-BE49-F238E27FC236}">
                <a16:creationId xmlns:a16="http://schemas.microsoft.com/office/drawing/2014/main" id="{40F5B101-C370-427A-8F9E-6FA37BE89D3C}"/>
              </a:ext>
            </a:extLst>
          </p:cNvPr>
          <p:cNvSpPr/>
          <p:nvPr/>
        </p:nvSpPr>
        <p:spPr>
          <a:xfrm>
            <a:off x="8821118" y="6272584"/>
            <a:ext cx="1395264" cy="5326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t>(CATTEL10), (STON13)</a:t>
            </a:r>
          </a:p>
        </p:txBody>
      </p:sp>
      <p:sp>
        <p:nvSpPr>
          <p:cNvPr id="18" name="Flèche : bas 17">
            <a:extLst>
              <a:ext uri="{FF2B5EF4-FFF2-40B4-BE49-F238E27FC236}">
                <a16:creationId xmlns:a16="http://schemas.microsoft.com/office/drawing/2014/main" id="{A22954A4-ADEA-4145-8AA8-48D4EEF0D4AA}"/>
              </a:ext>
            </a:extLst>
          </p:cNvPr>
          <p:cNvSpPr/>
          <p:nvPr/>
        </p:nvSpPr>
        <p:spPr>
          <a:xfrm>
            <a:off x="6240016" y="2149403"/>
            <a:ext cx="360040" cy="427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9" name="Flèche : bas 18">
            <a:extLst>
              <a:ext uri="{FF2B5EF4-FFF2-40B4-BE49-F238E27FC236}">
                <a16:creationId xmlns:a16="http://schemas.microsoft.com/office/drawing/2014/main" id="{C103CC04-5413-4BDC-B7EE-B77400AEFF78}"/>
              </a:ext>
            </a:extLst>
          </p:cNvPr>
          <p:cNvSpPr/>
          <p:nvPr/>
        </p:nvSpPr>
        <p:spPr>
          <a:xfrm>
            <a:off x="6253156" y="3144464"/>
            <a:ext cx="360040" cy="427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0" name="Flèche : bas 19">
            <a:extLst>
              <a:ext uri="{FF2B5EF4-FFF2-40B4-BE49-F238E27FC236}">
                <a16:creationId xmlns:a16="http://schemas.microsoft.com/office/drawing/2014/main" id="{206EC4EA-3872-4EF0-90AA-B73FFBBB9213}"/>
              </a:ext>
            </a:extLst>
          </p:cNvPr>
          <p:cNvSpPr/>
          <p:nvPr/>
        </p:nvSpPr>
        <p:spPr>
          <a:xfrm>
            <a:off x="6240016" y="4146245"/>
            <a:ext cx="360040" cy="427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1" name="Flèche : bas 20">
            <a:extLst>
              <a:ext uri="{FF2B5EF4-FFF2-40B4-BE49-F238E27FC236}">
                <a16:creationId xmlns:a16="http://schemas.microsoft.com/office/drawing/2014/main" id="{C4D50CB8-2A1F-4DC2-95FA-70524E7F9CCE}"/>
              </a:ext>
            </a:extLst>
          </p:cNvPr>
          <p:cNvSpPr/>
          <p:nvPr/>
        </p:nvSpPr>
        <p:spPr>
          <a:xfrm>
            <a:off x="6253156" y="5208288"/>
            <a:ext cx="360040" cy="427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24" name="Connecteur droit avec flèche 23">
            <a:extLst>
              <a:ext uri="{FF2B5EF4-FFF2-40B4-BE49-F238E27FC236}">
                <a16:creationId xmlns:a16="http://schemas.microsoft.com/office/drawing/2014/main" id="{F8DAD46E-7E3E-4C07-A528-FA721A4A8BAC}"/>
              </a:ext>
            </a:extLst>
          </p:cNvPr>
          <p:cNvCxnSpPr/>
          <p:nvPr/>
        </p:nvCxnSpPr>
        <p:spPr>
          <a:xfrm flipH="1">
            <a:off x="4151784" y="5150057"/>
            <a:ext cx="936104" cy="4434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B5973431-976A-4B14-9BE9-D50713F60A22}"/>
              </a:ext>
            </a:extLst>
          </p:cNvPr>
          <p:cNvCxnSpPr/>
          <p:nvPr/>
        </p:nvCxnSpPr>
        <p:spPr>
          <a:xfrm>
            <a:off x="7896200" y="5107022"/>
            <a:ext cx="906964" cy="4708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3638AD78-2D55-41CD-9DFF-E1037AB711E1}"/>
              </a:ext>
            </a:extLst>
          </p:cNvPr>
          <p:cNvSpPr txBox="1"/>
          <p:nvPr/>
        </p:nvSpPr>
        <p:spPr>
          <a:xfrm>
            <a:off x="7244140" y="2108194"/>
            <a:ext cx="1008112" cy="369332"/>
          </a:xfrm>
          <a:prstGeom prst="rect">
            <a:avLst/>
          </a:prstGeom>
          <a:noFill/>
        </p:spPr>
        <p:txBody>
          <a:bodyPr wrap="square" rtlCol="0">
            <a:spAutoFit/>
          </a:bodyPr>
          <a:lstStyle/>
          <a:p>
            <a:r>
              <a:rPr lang="fr-FR" b="1" dirty="0">
                <a:solidFill>
                  <a:srgbClr val="FF0000"/>
                </a:solidFill>
              </a:rPr>
              <a:t>SQL2</a:t>
            </a:r>
          </a:p>
        </p:txBody>
      </p:sp>
      <p:sp>
        <p:nvSpPr>
          <p:cNvPr id="28" name="ZoneTexte 27">
            <a:extLst>
              <a:ext uri="{FF2B5EF4-FFF2-40B4-BE49-F238E27FC236}">
                <a16:creationId xmlns:a16="http://schemas.microsoft.com/office/drawing/2014/main" id="{544E55FF-6AC6-42B1-B318-245E0D4ED389}"/>
              </a:ext>
            </a:extLst>
          </p:cNvPr>
          <p:cNvSpPr txBox="1"/>
          <p:nvPr/>
        </p:nvSpPr>
        <p:spPr>
          <a:xfrm>
            <a:off x="7319850" y="3100490"/>
            <a:ext cx="1395264" cy="369332"/>
          </a:xfrm>
          <a:prstGeom prst="rect">
            <a:avLst/>
          </a:prstGeom>
          <a:noFill/>
        </p:spPr>
        <p:txBody>
          <a:bodyPr wrap="square" rtlCol="0">
            <a:spAutoFit/>
          </a:bodyPr>
          <a:lstStyle/>
          <a:p>
            <a:r>
              <a:rPr lang="fr-FR" b="1" dirty="0">
                <a:solidFill>
                  <a:srgbClr val="FF0000"/>
                </a:solidFill>
              </a:rPr>
              <a:t>SQL3 (OQL)</a:t>
            </a:r>
          </a:p>
        </p:txBody>
      </p:sp>
      <p:sp>
        <p:nvSpPr>
          <p:cNvPr id="29" name="ZoneTexte 28">
            <a:extLst>
              <a:ext uri="{FF2B5EF4-FFF2-40B4-BE49-F238E27FC236}">
                <a16:creationId xmlns:a16="http://schemas.microsoft.com/office/drawing/2014/main" id="{0F02A068-EF46-42EC-80A6-70A80A5247B8}"/>
              </a:ext>
            </a:extLst>
          </p:cNvPr>
          <p:cNvSpPr txBox="1"/>
          <p:nvPr/>
        </p:nvSpPr>
        <p:spPr>
          <a:xfrm>
            <a:off x="7093624" y="4152704"/>
            <a:ext cx="2524198" cy="369332"/>
          </a:xfrm>
          <a:prstGeom prst="rect">
            <a:avLst/>
          </a:prstGeom>
          <a:noFill/>
        </p:spPr>
        <p:txBody>
          <a:bodyPr wrap="square" rtlCol="0">
            <a:spAutoFit/>
          </a:bodyPr>
          <a:lstStyle/>
          <a:p>
            <a:r>
              <a:rPr lang="fr-FR" b="1" dirty="0">
                <a:solidFill>
                  <a:srgbClr val="FF0000"/>
                </a:solidFill>
              </a:rPr>
              <a:t>SPARQL</a:t>
            </a:r>
            <a:r>
              <a:rPr lang="fr-FR" dirty="0"/>
              <a:t>, …RQL in 2004</a:t>
            </a:r>
          </a:p>
        </p:txBody>
      </p:sp>
      <p:sp>
        <p:nvSpPr>
          <p:cNvPr id="30" name="ZoneTexte 29">
            <a:extLst>
              <a:ext uri="{FF2B5EF4-FFF2-40B4-BE49-F238E27FC236}">
                <a16:creationId xmlns:a16="http://schemas.microsoft.com/office/drawing/2014/main" id="{220475DB-CCEC-4E26-B073-CCB60B0B736E}"/>
              </a:ext>
            </a:extLst>
          </p:cNvPr>
          <p:cNvSpPr txBox="1"/>
          <p:nvPr/>
        </p:nvSpPr>
        <p:spPr>
          <a:xfrm>
            <a:off x="3929670" y="1599094"/>
            <a:ext cx="588725" cy="7478970"/>
          </a:xfrm>
          <a:prstGeom prst="rect">
            <a:avLst/>
          </a:prstGeom>
          <a:noFill/>
        </p:spPr>
        <p:txBody>
          <a:bodyPr wrap="square" rtlCol="0">
            <a:spAutoFit/>
          </a:bodyPr>
          <a:lstStyle/>
          <a:p>
            <a:r>
              <a:rPr lang="fr-FR" sz="9600" dirty="0"/>
              <a:t>{</a:t>
            </a:r>
          </a:p>
          <a:p>
            <a:r>
              <a:rPr lang="fr-FR" sz="9600" dirty="0"/>
              <a:t>{</a:t>
            </a:r>
          </a:p>
          <a:p>
            <a:r>
              <a:rPr lang="fr-FR" sz="8000" dirty="0"/>
              <a:t>{</a:t>
            </a:r>
          </a:p>
          <a:p>
            <a:endParaRPr lang="fr-FR" sz="9600" dirty="0"/>
          </a:p>
          <a:p>
            <a:endParaRPr lang="fr-FR" sz="9600" dirty="0"/>
          </a:p>
        </p:txBody>
      </p:sp>
      <p:sp>
        <p:nvSpPr>
          <p:cNvPr id="31" name="ZoneTexte 30">
            <a:extLst>
              <a:ext uri="{FF2B5EF4-FFF2-40B4-BE49-F238E27FC236}">
                <a16:creationId xmlns:a16="http://schemas.microsoft.com/office/drawing/2014/main" id="{3DEE468B-D7DE-48DF-B227-CA9BFB4F8EC8}"/>
              </a:ext>
            </a:extLst>
          </p:cNvPr>
          <p:cNvSpPr txBox="1"/>
          <p:nvPr/>
        </p:nvSpPr>
        <p:spPr>
          <a:xfrm>
            <a:off x="2135560" y="2149403"/>
            <a:ext cx="1743170" cy="3354765"/>
          </a:xfrm>
          <a:prstGeom prst="rect">
            <a:avLst/>
          </a:prstGeom>
          <a:noFill/>
        </p:spPr>
        <p:txBody>
          <a:bodyPr wrap="square" rtlCol="0">
            <a:spAutoFit/>
          </a:bodyPr>
          <a:lstStyle/>
          <a:p>
            <a:r>
              <a:rPr lang="fr-FR" b="1" dirty="0">
                <a:highlight>
                  <a:srgbClr val="FFFF00"/>
                </a:highlight>
              </a:rPr>
              <a:t>STRUCTURED DATA</a:t>
            </a:r>
          </a:p>
          <a:p>
            <a:r>
              <a:rPr lang="fr-FR" sz="1400" i="1" dirty="0">
                <a:highlight>
                  <a:srgbClr val="FFFF00"/>
                </a:highlight>
              </a:rPr>
              <a:t>(</a:t>
            </a:r>
            <a:r>
              <a:rPr lang="fr-FR" sz="1400" i="1" dirty="0" err="1">
                <a:highlight>
                  <a:srgbClr val="FFFF00"/>
                </a:highlight>
              </a:rPr>
              <a:t>predefined</a:t>
            </a:r>
            <a:r>
              <a:rPr lang="fr-FR" sz="1400" i="1" dirty="0">
                <a:highlight>
                  <a:srgbClr val="FFFF00"/>
                </a:highlight>
              </a:rPr>
              <a:t> </a:t>
            </a:r>
            <a:r>
              <a:rPr lang="fr-FR" sz="1400" i="1" dirty="0" err="1">
                <a:highlight>
                  <a:srgbClr val="FFFF00"/>
                </a:highlight>
              </a:rPr>
              <a:t>schema</a:t>
            </a:r>
            <a:r>
              <a:rPr lang="fr-FR" sz="1400" i="1" dirty="0">
                <a:highlight>
                  <a:srgbClr val="FFFF00"/>
                </a:highlight>
              </a:rPr>
              <a:t>)</a:t>
            </a:r>
          </a:p>
          <a:p>
            <a:endParaRPr lang="fr-FR" b="1" dirty="0">
              <a:highlight>
                <a:srgbClr val="FFFF00"/>
              </a:highlight>
            </a:endParaRPr>
          </a:p>
          <a:p>
            <a:r>
              <a:rPr lang="fr-FR" b="1" dirty="0">
                <a:highlight>
                  <a:srgbClr val="FFFF00"/>
                </a:highlight>
              </a:rPr>
              <a:t>SEMI- STRUCTURED DATA </a:t>
            </a:r>
            <a:r>
              <a:rPr lang="fr-FR" sz="1400" i="1" dirty="0">
                <a:highlight>
                  <a:srgbClr val="FFFF00"/>
                </a:highlight>
              </a:rPr>
              <a:t>(</a:t>
            </a:r>
            <a:r>
              <a:rPr lang="fr-FR" sz="1400" i="1" dirty="0" err="1">
                <a:highlight>
                  <a:srgbClr val="FFFF00"/>
                </a:highlight>
              </a:rPr>
              <a:t>metadata</a:t>
            </a:r>
            <a:r>
              <a:rPr lang="fr-FR" sz="1400" i="1" dirty="0">
                <a:highlight>
                  <a:srgbClr val="FFFF00"/>
                </a:highlight>
              </a:rPr>
              <a:t>)</a:t>
            </a:r>
          </a:p>
          <a:p>
            <a:endParaRPr lang="fr-FR" b="1" dirty="0">
              <a:highlight>
                <a:srgbClr val="FFFF00"/>
              </a:highlight>
            </a:endParaRPr>
          </a:p>
          <a:p>
            <a:r>
              <a:rPr lang="fr-FR" b="1" dirty="0">
                <a:highlight>
                  <a:srgbClr val="FFFF00"/>
                </a:highlight>
              </a:rPr>
              <a:t>NON-STRUCTURED</a:t>
            </a:r>
            <a:br>
              <a:rPr lang="fr-FR" b="1" dirty="0">
                <a:highlight>
                  <a:srgbClr val="FFFF00"/>
                </a:highlight>
              </a:rPr>
            </a:br>
            <a:r>
              <a:rPr lang="fr-FR" b="1" dirty="0">
                <a:highlight>
                  <a:srgbClr val="FFFF00"/>
                </a:highlight>
              </a:rPr>
              <a:t>DATA</a:t>
            </a:r>
          </a:p>
          <a:p>
            <a:endParaRPr lang="fr-FR" b="1" dirty="0">
              <a:highlight>
                <a:srgbClr val="FFFF00"/>
              </a:highlight>
            </a:endParaRPr>
          </a:p>
        </p:txBody>
      </p:sp>
    </p:spTree>
    <p:extLst>
      <p:ext uri="{BB962C8B-B14F-4D97-AF65-F5344CB8AC3E}">
        <p14:creationId xmlns:p14="http://schemas.microsoft.com/office/powerpoint/2010/main" val="106930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8DD4B-1DAA-44EF-93F1-C163924DF675}"/>
              </a:ext>
            </a:extLst>
          </p:cNvPr>
          <p:cNvSpPr>
            <a:spLocks noGrp="1"/>
          </p:cNvSpPr>
          <p:nvPr>
            <p:ph type="title"/>
          </p:nvPr>
        </p:nvSpPr>
        <p:spPr/>
        <p:txBody>
          <a:bodyPr/>
          <a:lstStyle/>
          <a:p>
            <a:r>
              <a:rPr lang="fr-FR" b="1" dirty="0" err="1"/>
              <a:t>Codd’s</a:t>
            </a:r>
            <a:r>
              <a:rPr lang="fr-FR" b="1" dirty="0"/>
              <a:t> </a:t>
            </a:r>
            <a:r>
              <a:rPr lang="fr-FR" b="1" dirty="0" err="1"/>
              <a:t>Relational</a:t>
            </a:r>
            <a:r>
              <a:rPr lang="fr-FR" b="1" dirty="0"/>
              <a:t> </a:t>
            </a:r>
            <a:r>
              <a:rPr lang="fr-FR" b="1" dirty="0" err="1"/>
              <a:t>algebra</a:t>
            </a:r>
            <a:r>
              <a:rPr lang="fr-FR" b="1" dirty="0"/>
              <a:t> </a:t>
            </a:r>
            <a:r>
              <a:rPr lang="fr-FR" dirty="0"/>
              <a:t>(SQL </a:t>
            </a:r>
            <a:r>
              <a:rPr lang="fr-FR" dirty="0" err="1"/>
              <a:t>foundation</a:t>
            </a:r>
            <a:r>
              <a:rPr lang="fr-FR" dirty="0"/>
              <a:t>)</a:t>
            </a:r>
          </a:p>
        </p:txBody>
      </p:sp>
      <p:sp>
        <p:nvSpPr>
          <p:cNvPr id="3" name="Espace réservé du contenu 2">
            <a:extLst>
              <a:ext uri="{FF2B5EF4-FFF2-40B4-BE49-F238E27FC236}">
                <a16:creationId xmlns:a16="http://schemas.microsoft.com/office/drawing/2014/main" id="{DD955DC3-F289-430D-8551-2D19456CB3E7}"/>
              </a:ext>
            </a:extLst>
          </p:cNvPr>
          <p:cNvSpPr>
            <a:spLocks noGrp="1"/>
          </p:cNvSpPr>
          <p:nvPr>
            <p:ph idx="1"/>
          </p:nvPr>
        </p:nvSpPr>
        <p:spPr/>
        <p:txBody>
          <a:bodyPr>
            <a:normAutofit fontScale="77500" lnSpcReduction="20000"/>
          </a:bodyPr>
          <a:lstStyle/>
          <a:p>
            <a:r>
              <a:rPr lang="fr-FR" dirty="0"/>
              <a:t>« </a:t>
            </a:r>
            <a:r>
              <a:rPr lang="fr-FR" b="1" dirty="0">
                <a:highlight>
                  <a:srgbClr val="FFFF00"/>
                </a:highlight>
              </a:rPr>
              <a:t>RELATION</a:t>
            </a:r>
            <a:r>
              <a:rPr lang="fr-FR" dirty="0"/>
              <a:t> » : « </a:t>
            </a:r>
            <a:r>
              <a:rPr lang="fr-FR" b="1" dirty="0"/>
              <a:t>Set</a:t>
            </a:r>
            <a:r>
              <a:rPr lang="fr-FR" dirty="0"/>
              <a:t> » or « </a:t>
            </a:r>
            <a:r>
              <a:rPr lang="fr-FR" b="1" dirty="0" err="1"/>
              <a:t>predicate</a:t>
            </a:r>
            <a:r>
              <a:rPr lang="fr-FR" dirty="0"/>
              <a:t> »</a:t>
            </a:r>
          </a:p>
          <a:p>
            <a:pPr lvl="1"/>
            <a:r>
              <a:rPr lang="fr-FR" dirty="0">
                <a:highlight>
                  <a:srgbClr val="00FFFF"/>
                </a:highlight>
              </a:rPr>
              <a:t>2 </a:t>
            </a:r>
            <a:r>
              <a:rPr lang="fr-FR" dirty="0" err="1">
                <a:highlight>
                  <a:srgbClr val="00FFFF"/>
                </a:highlight>
              </a:rPr>
              <a:t>dimensional</a:t>
            </a:r>
            <a:r>
              <a:rPr lang="fr-FR" dirty="0">
                <a:highlight>
                  <a:srgbClr val="00FFFF"/>
                </a:highlight>
              </a:rPr>
              <a:t> </a:t>
            </a:r>
            <a:r>
              <a:rPr lang="fr-FR" dirty="0" err="1">
                <a:highlight>
                  <a:srgbClr val="00FFFF"/>
                </a:highlight>
              </a:rPr>
              <a:t>arrays</a:t>
            </a:r>
            <a:r>
              <a:rPr lang="fr-FR" dirty="0">
                <a:highlight>
                  <a:srgbClr val="00FFFF"/>
                </a:highlight>
              </a:rPr>
              <a:t> </a:t>
            </a:r>
            <a:r>
              <a:rPr lang="fr-FR" dirty="0" err="1"/>
              <a:t>with</a:t>
            </a:r>
            <a:r>
              <a:rPr lang="fr-FR" dirty="0"/>
              <a:t> 4 </a:t>
            </a:r>
            <a:r>
              <a:rPr lang="fr-FR" dirty="0" err="1"/>
              <a:t>specific</a:t>
            </a:r>
            <a:r>
              <a:rPr lang="fr-FR" dirty="0"/>
              <a:t> </a:t>
            </a:r>
            <a:r>
              <a:rPr lang="fr-FR" dirty="0" err="1"/>
              <a:t>algebraic</a:t>
            </a:r>
            <a:r>
              <a:rPr lang="fr-FR" dirty="0"/>
              <a:t> </a:t>
            </a:r>
            <a:r>
              <a:rPr lang="fr-FR" dirty="0" err="1"/>
              <a:t>operators</a:t>
            </a:r>
            <a:r>
              <a:rPr lang="fr-FR" dirty="0"/>
              <a:t> (Select, Project, </a:t>
            </a:r>
            <a:r>
              <a:rPr lang="fr-FR" dirty="0" err="1"/>
              <a:t>Join</a:t>
            </a:r>
            <a:r>
              <a:rPr lang="fr-FR" dirty="0"/>
              <a:t>, Division) to </a:t>
            </a:r>
            <a:r>
              <a:rPr lang="fr-FR" dirty="0" err="1"/>
              <a:t>get</a:t>
            </a:r>
            <a:r>
              <a:rPr lang="fr-FR" dirty="0"/>
              <a:t> an abstraction of the real world </a:t>
            </a:r>
            <a:r>
              <a:rPr lang="fr-FR" b="1" dirty="0">
                <a:highlight>
                  <a:srgbClr val="FFFF00"/>
                </a:highlight>
              </a:rPr>
              <a:t>: set of </a:t>
            </a:r>
            <a:r>
              <a:rPr lang="fr-FR" b="1" dirty="0" err="1">
                <a:highlight>
                  <a:srgbClr val="FFFF00"/>
                </a:highlight>
              </a:rPr>
              <a:t>arrays</a:t>
            </a:r>
            <a:r>
              <a:rPr lang="fr-FR" b="1" dirty="0">
                <a:highlight>
                  <a:srgbClr val="FFFF00"/>
                </a:highlight>
              </a:rPr>
              <a:t> </a:t>
            </a:r>
            <a:r>
              <a:rPr lang="fr-FR" dirty="0"/>
              <a:t>(</a:t>
            </a:r>
            <a:r>
              <a:rPr lang="fr-FR" dirty="0" err="1"/>
              <a:t>schema</a:t>
            </a:r>
            <a:r>
              <a:rPr lang="fr-FR" dirty="0"/>
              <a:t>)</a:t>
            </a:r>
          </a:p>
          <a:p>
            <a:pPr lvl="2"/>
            <a:r>
              <a:rPr lang="fr-FR" b="1" u="sng" dirty="0"/>
              <a:t>COLUMN </a:t>
            </a:r>
            <a:r>
              <a:rPr lang="fr-FR" b="1" u="sng" dirty="0" err="1"/>
              <a:t>implementation</a:t>
            </a:r>
            <a:r>
              <a:rPr lang="fr-FR" b="1" u="sng" dirty="0"/>
              <a:t> for </a:t>
            </a:r>
            <a:r>
              <a:rPr lang="fr-FR" b="1" u="sng" dirty="0" err="1"/>
              <a:t>decision</a:t>
            </a:r>
            <a:r>
              <a:rPr lang="fr-FR" b="1" u="sng" dirty="0"/>
              <a:t> support  </a:t>
            </a:r>
          </a:p>
          <a:p>
            <a:pPr lvl="3"/>
            <a:r>
              <a:rPr lang="fr-FR" b="1" dirty="0"/>
              <a:t>AD HOC applications on BIG TABLES or Value AGGREGATION</a:t>
            </a:r>
          </a:p>
          <a:p>
            <a:pPr lvl="3"/>
            <a:r>
              <a:rPr lang="fr-FR" dirty="0">
                <a:highlight>
                  <a:srgbClr val="00FFFF"/>
                </a:highlight>
              </a:rPr>
              <a:t>CLASSIFICATION </a:t>
            </a:r>
            <a:r>
              <a:rPr lang="fr-FR" dirty="0" err="1">
                <a:highlight>
                  <a:srgbClr val="00FFFF"/>
                </a:highlight>
              </a:rPr>
              <a:t>algorithms</a:t>
            </a:r>
            <a:r>
              <a:rPr lang="fr-FR" dirty="0">
                <a:highlight>
                  <a:srgbClr val="00FFFF"/>
                </a:highlight>
              </a:rPr>
              <a:t> </a:t>
            </a:r>
            <a:r>
              <a:rPr lang="fr-FR" dirty="0"/>
              <a:t>(ML &amp; DL)</a:t>
            </a:r>
          </a:p>
          <a:p>
            <a:pPr lvl="2"/>
            <a:r>
              <a:rPr lang="fr-FR" b="1" u="sng" dirty="0"/>
              <a:t>LINE (</a:t>
            </a:r>
            <a:r>
              <a:rPr lang="fr-FR" b="1" i="1" u="sng" dirty="0"/>
              <a:t>tuple</a:t>
            </a:r>
            <a:r>
              <a:rPr lang="fr-FR" b="1" u="sng" dirty="0"/>
              <a:t>) </a:t>
            </a:r>
            <a:r>
              <a:rPr lang="fr-FR" b="1" u="sng" dirty="0" err="1"/>
              <a:t>implementation</a:t>
            </a:r>
            <a:r>
              <a:rPr lang="fr-FR" b="1" u="sng" dirty="0"/>
              <a:t> for transaction support</a:t>
            </a:r>
          </a:p>
          <a:p>
            <a:pPr marL="914400" lvl="2" indent="0">
              <a:buNone/>
            </a:pPr>
            <a:endParaRPr lang="fr-FR" dirty="0"/>
          </a:p>
          <a:p>
            <a:pPr lvl="1"/>
            <a:r>
              <a:rPr lang="fr-FR" dirty="0" err="1"/>
              <a:t>Closeness</a:t>
            </a:r>
            <a:r>
              <a:rPr lang="fr-FR" dirty="0"/>
              <a:t> + </a:t>
            </a:r>
            <a:r>
              <a:rPr lang="fr-FR" dirty="0" err="1"/>
              <a:t>Completeness</a:t>
            </a:r>
            <a:r>
              <a:rPr lang="fr-FR" dirty="0"/>
              <a:t> + </a:t>
            </a:r>
            <a:r>
              <a:rPr lang="fr-FR" dirty="0" err="1"/>
              <a:t>Orthogonality</a:t>
            </a:r>
            <a:r>
              <a:rPr lang="fr-FR" dirty="0"/>
              <a:t>  of the </a:t>
            </a:r>
            <a:r>
              <a:rPr lang="fr-FR" dirty="0" err="1"/>
              <a:t>relational</a:t>
            </a:r>
            <a:r>
              <a:rPr lang="fr-FR" dirty="0"/>
              <a:t> ALGEBRA</a:t>
            </a:r>
          </a:p>
          <a:p>
            <a:pPr marL="457200" lvl="1" indent="0">
              <a:buNone/>
            </a:pPr>
            <a:endParaRPr lang="fr-FR" dirty="0"/>
          </a:p>
          <a:p>
            <a:pPr lvl="1"/>
            <a:r>
              <a:rPr lang="fr-FR" dirty="0">
                <a:sym typeface="Wingdings" panose="05000000000000000000" pitchFamily="2" charset="2"/>
              </a:rPr>
              <a:t> </a:t>
            </a:r>
            <a:r>
              <a:rPr lang="fr-FR" b="1" dirty="0">
                <a:sym typeface="Wingdings" panose="05000000000000000000" pitchFamily="2" charset="2"/>
              </a:rPr>
              <a:t>QUERY INTERFACE </a:t>
            </a:r>
            <a:r>
              <a:rPr lang="fr-FR" u="sng" dirty="0" err="1">
                <a:highlight>
                  <a:srgbClr val="FFFF00"/>
                </a:highlight>
                <a:sym typeface="Wingdings" panose="05000000000000000000" pitchFamily="2" charset="2"/>
              </a:rPr>
              <a:t>without</a:t>
            </a:r>
            <a:r>
              <a:rPr lang="fr-FR" u="sng" dirty="0">
                <a:highlight>
                  <a:srgbClr val="FFFF00"/>
                </a:highlight>
                <a:sym typeface="Wingdings" panose="05000000000000000000" pitchFamily="2" charset="2"/>
              </a:rPr>
              <a:t> </a:t>
            </a:r>
            <a:r>
              <a:rPr lang="fr-FR" u="sng" dirty="0" err="1">
                <a:highlight>
                  <a:srgbClr val="FFFF00"/>
                </a:highlight>
                <a:sym typeface="Wingdings" panose="05000000000000000000" pitchFamily="2" charset="2"/>
              </a:rPr>
              <a:t>any</a:t>
            </a:r>
            <a:r>
              <a:rPr lang="fr-FR" u="sng" dirty="0">
                <a:highlight>
                  <a:srgbClr val="FFFF00"/>
                </a:highlight>
                <a:sym typeface="Wingdings" panose="05000000000000000000" pitchFamily="2" charset="2"/>
              </a:rPr>
              <a:t> </a:t>
            </a:r>
            <a:r>
              <a:rPr lang="fr-FR" u="sng" dirty="0" err="1">
                <a:highlight>
                  <a:srgbClr val="FFFF00"/>
                </a:highlight>
                <a:sym typeface="Wingdings" panose="05000000000000000000" pitchFamily="2" charset="2"/>
              </a:rPr>
              <a:t>programming</a:t>
            </a:r>
            <a:r>
              <a:rPr lang="fr-FR" u="sng" dirty="0">
                <a:highlight>
                  <a:srgbClr val="FFFF00"/>
                </a:highlight>
                <a:sym typeface="Wingdings" panose="05000000000000000000" pitchFamily="2" charset="2"/>
              </a:rPr>
              <a:t> to </a:t>
            </a:r>
            <a:r>
              <a:rPr lang="fr-FR" u="sng" dirty="0" err="1">
                <a:highlight>
                  <a:srgbClr val="FFFF00"/>
                </a:highlight>
                <a:sym typeface="Wingdings" panose="05000000000000000000" pitchFamily="2" charset="2"/>
              </a:rPr>
              <a:t>retrieve</a:t>
            </a:r>
            <a:r>
              <a:rPr lang="fr-FR" u="sng" dirty="0">
                <a:highlight>
                  <a:srgbClr val="FFFF00"/>
                </a:highlight>
                <a:sym typeface="Wingdings" panose="05000000000000000000" pitchFamily="2" charset="2"/>
              </a:rPr>
              <a:t> DATA </a:t>
            </a:r>
          </a:p>
          <a:p>
            <a:pPr marL="457200" lvl="1" indent="0">
              <a:buNone/>
            </a:pPr>
            <a:r>
              <a:rPr lang="fr-FR" dirty="0">
                <a:highlight>
                  <a:srgbClr val="FFFF00"/>
                </a:highlight>
                <a:sym typeface="Wingdings" panose="05000000000000000000" pitchFamily="2" charset="2"/>
              </a:rPr>
              <a:t>(code </a:t>
            </a:r>
            <a:r>
              <a:rPr lang="fr-FR" dirty="0" err="1">
                <a:highlight>
                  <a:srgbClr val="FFFF00"/>
                </a:highlight>
                <a:sym typeface="Wingdings" panose="05000000000000000000" pitchFamily="2" charset="2"/>
              </a:rPr>
              <a:t>being</a:t>
            </a:r>
            <a:r>
              <a:rPr lang="fr-FR" dirty="0">
                <a:highlight>
                  <a:srgbClr val="FFFF00"/>
                </a:highlight>
                <a:sym typeface="Wingdings" panose="05000000000000000000" pitchFamily="2" charset="2"/>
              </a:rPr>
              <a:t> </a:t>
            </a:r>
            <a:r>
              <a:rPr lang="fr-FR" dirty="0" err="1">
                <a:highlight>
                  <a:srgbClr val="FFFF00"/>
                </a:highlight>
                <a:sym typeface="Wingdings" panose="05000000000000000000" pitchFamily="2" charset="2"/>
              </a:rPr>
              <a:t>predifined</a:t>
            </a:r>
            <a:r>
              <a:rPr lang="fr-FR" dirty="0">
                <a:highlight>
                  <a:srgbClr val="FFFF00"/>
                </a:highlight>
                <a:sym typeface="Wingdings" panose="05000000000000000000" pitchFamily="2" charset="2"/>
              </a:rPr>
              <a:t> once for EVERY TYPE of RESEARCH!)</a:t>
            </a:r>
          </a:p>
          <a:p>
            <a:pPr lvl="1"/>
            <a:endParaRPr lang="fr-FR" dirty="0">
              <a:highlight>
                <a:srgbClr val="FFFF00"/>
              </a:highlight>
              <a:sym typeface="Wingdings" panose="05000000000000000000" pitchFamily="2" charset="2"/>
            </a:endParaRPr>
          </a:p>
          <a:p>
            <a:pPr lvl="1"/>
            <a:r>
              <a:rPr lang="fr-FR" b="1" dirty="0">
                <a:highlight>
                  <a:srgbClr val="FFFF00"/>
                </a:highlight>
                <a:sym typeface="Wingdings" panose="05000000000000000000" pitchFamily="2" charset="2"/>
              </a:rPr>
              <a:t> NON-PROCEDURAL PROGRAMMING !</a:t>
            </a:r>
          </a:p>
          <a:p>
            <a:pPr lvl="1"/>
            <a:endParaRPr lang="fr-FR" dirty="0">
              <a:highlight>
                <a:srgbClr val="FFFF00"/>
              </a:highlight>
              <a:sym typeface="Wingdings" panose="05000000000000000000" pitchFamily="2" charset="2"/>
            </a:endParaRPr>
          </a:p>
          <a:p>
            <a:pPr marL="457200" lvl="1" indent="0">
              <a:buNone/>
            </a:pPr>
            <a:r>
              <a:rPr lang="fr-FR" i="1" dirty="0">
                <a:sym typeface="Wingdings" panose="05000000000000000000" pitchFamily="2" charset="2"/>
              </a:rPr>
              <a:t>NOTE : </a:t>
            </a:r>
            <a:r>
              <a:rPr lang="fr-FR" i="1" dirty="0" err="1">
                <a:sym typeface="Wingdings" panose="05000000000000000000" pitchFamily="2" charset="2"/>
              </a:rPr>
              <a:t>Some</a:t>
            </a:r>
            <a:r>
              <a:rPr lang="fr-FR" i="1" dirty="0">
                <a:sym typeface="Wingdings" panose="05000000000000000000" pitchFamily="2" charset="2"/>
              </a:rPr>
              <a:t> </a:t>
            </a:r>
            <a:r>
              <a:rPr lang="fr-FR" i="1" dirty="0" err="1">
                <a:sym typeface="Wingdings" panose="05000000000000000000" pitchFamily="2" charset="2"/>
              </a:rPr>
              <a:t>operators</a:t>
            </a:r>
            <a:r>
              <a:rPr lang="fr-FR" i="1" dirty="0">
                <a:sym typeface="Wingdings" panose="05000000000000000000" pitchFamily="2" charset="2"/>
              </a:rPr>
              <a:t> (like </a:t>
            </a:r>
            <a:r>
              <a:rPr lang="fr-FR" i="1" dirty="0" err="1">
                <a:sym typeface="Wingdings" panose="05000000000000000000" pitchFamily="2" charset="2"/>
              </a:rPr>
              <a:t>join</a:t>
            </a:r>
            <a:r>
              <a:rPr lang="fr-FR" i="1" dirty="0">
                <a:sym typeface="Wingdings" panose="05000000000000000000" pitchFamily="2" charset="2"/>
              </a:rPr>
              <a:t>) are big-size sensitive,…</a:t>
            </a:r>
          </a:p>
          <a:p>
            <a:pPr marL="457200" lvl="1" indent="0">
              <a:buNone/>
            </a:pPr>
            <a:r>
              <a:rPr lang="fr-FR" i="1" dirty="0">
                <a:sym typeface="Wingdings" panose="05000000000000000000" pitchFamily="2" charset="2"/>
              </a:rPr>
              <a:t> </a:t>
            </a:r>
            <a:r>
              <a:rPr lang="fr-FR" i="1" dirty="0" err="1">
                <a:sym typeface="Wingdings" panose="05000000000000000000" pitchFamily="2" charset="2"/>
              </a:rPr>
              <a:t>join</a:t>
            </a:r>
            <a:r>
              <a:rPr lang="fr-FR" i="1" dirty="0">
                <a:sym typeface="Wingdings" panose="05000000000000000000" pitchFamily="2" charset="2"/>
              </a:rPr>
              <a:t> </a:t>
            </a:r>
            <a:r>
              <a:rPr lang="fr-FR" i="1" dirty="0" err="1">
                <a:sym typeface="Wingdings" panose="05000000000000000000" pitchFamily="2" charset="2"/>
              </a:rPr>
              <a:t>algorithm</a:t>
            </a:r>
            <a:r>
              <a:rPr lang="fr-FR" i="1" dirty="0">
                <a:sym typeface="Wingdings" panose="05000000000000000000" pitchFamily="2" charset="2"/>
              </a:rPr>
              <a:t> </a:t>
            </a:r>
            <a:r>
              <a:rPr lang="fr-FR" i="1" dirty="0" err="1">
                <a:sym typeface="Wingdings" panose="05000000000000000000" pitchFamily="2" charset="2"/>
              </a:rPr>
              <a:t>wih</a:t>
            </a:r>
            <a:r>
              <a:rPr lang="fr-FR" i="1" dirty="0">
                <a:sym typeface="Wingdings" panose="05000000000000000000" pitchFamily="2" charset="2"/>
              </a:rPr>
              <a:t> </a:t>
            </a:r>
            <a:r>
              <a:rPr lang="fr-FR" i="1" dirty="0" err="1">
                <a:sym typeface="Wingdings" panose="05000000000000000000" pitchFamily="2" charset="2"/>
              </a:rPr>
              <a:t>sorting</a:t>
            </a:r>
            <a:r>
              <a:rPr lang="fr-FR" i="1" dirty="0">
                <a:sym typeface="Wingdings" panose="05000000000000000000" pitchFamily="2" charset="2"/>
              </a:rPr>
              <a:t>, index (b-</a:t>
            </a:r>
            <a:r>
              <a:rPr lang="fr-FR" i="1" dirty="0" err="1">
                <a:sym typeface="Wingdings" panose="05000000000000000000" pitchFamily="2" charset="2"/>
              </a:rPr>
              <a:t>tree</a:t>
            </a:r>
            <a:r>
              <a:rPr lang="fr-FR" i="1" dirty="0">
                <a:sym typeface="Wingdings" panose="05000000000000000000" pitchFamily="2" charset="2"/>
              </a:rPr>
              <a:t>), </a:t>
            </a:r>
            <a:r>
              <a:rPr lang="fr-FR" i="1" dirty="0" err="1">
                <a:sym typeface="Wingdings" panose="05000000000000000000" pitchFamily="2" charset="2"/>
              </a:rPr>
              <a:t>parallelism</a:t>
            </a:r>
            <a:r>
              <a:rPr lang="fr-FR" i="1" dirty="0">
                <a:sym typeface="Wingdings" panose="05000000000000000000" pitchFamily="2" charset="2"/>
              </a:rPr>
              <a:t>,…</a:t>
            </a:r>
            <a:endParaRPr lang="fr-FR" i="1" dirty="0"/>
          </a:p>
          <a:p>
            <a:endParaRPr lang="fr-FR" dirty="0"/>
          </a:p>
        </p:txBody>
      </p:sp>
    </p:spTree>
    <p:extLst>
      <p:ext uri="{BB962C8B-B14F-4D97-AF65-F5344CB8AC3E}">
        <p14:creationId xmlns:p14="http://schemas.microsoft.com/office/powerpoint/2010/main" val="61628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Shape 663"/>
          <p:cNvSpPr>
            <a:spLocks noGrp="1"/>
          </p:cNvSpPr>
          <p:nvPr>
            <p:ph type="title"/>
          </p:nvPr>
        </p:nvSpPr>
        <p:spPr>
          <a:xfrm>
            <a:off x="3169295" y="1091654"/>
            <a:ext cx="5853413" cy="1138537"/>
          </a:xfrm>
          <a:prstGeom prst="rect">
            <a:avLst/>
          </a:prstGeom>
        </p:spPr>
        <p:txBody>
          <a:bodyPr/>
          <a:lstStyle>
            <a:lvl1pPr defTabSz="379729">
              <a:defRPr sz="5000">
                <a:solidFill>
                  <a:srgbClr val="00882B"/>
                </a:solidFill>
              </a:defRPr>
            </a:lvl1pPr>
          </a:lstStyle>
          <a:p>
            <a:pPr lvl="0">
              <a:defRPr sz="1800">
                <a:solidFill>
                  <a:srgbClr val="000000"/>
                </a:solidFill>
              </a:defRPr>
            </a:pPr>
            <a:r>
              <a:rPr sz="3500" dirty="0"/>
              <a:t>SQL2 – Relation</a:t>
            </a:r>
            <a:r>
              <a:rPr lang="fr-FR" sz="3500" dirty="0"/>
              <a:t>al</a:t>
            </a:r>
            <a:r>
              <a:rPr sz="3500" dirty="0"/>
              <a:t>- (Ex</a:t>
            </a:r>
            <a:r>
              <a:rPr lang="fr-FR" sz="3500" dirty="0"/>
              <a:t>a</a:t>
            </a:r>
            <a:r>
              <a:rPr sz="3500" dirty="0" err="1"/>
              <a:t>mple</a:t>
            </a:r>
            <a:r>
              <a:rPr sz="3500" dirty="0"/>
              <a:t>)</a:t>
            </a:r>
          </a:p>
        </p:txBody>
      </p:sp>
      <p:sp>
        <p:nvSpPr>
          <p:cNvPr id="664" name="Shape 664"/>
          <p:cNvSpPr>
            <a:spLocks noGrp="1"/>
          </p:cNvSpPr>
          <p:nvPr>
            <p:ph type="body" idx="1"/>
          </p:nvPr>
        </p:nvSpPr>
        <p:spPr>
          <a:xfrm>
            <a:off x="2481943" y="2230190"/>
            <a:ext cx="8634548" cy="3315149"/>
          </a:xfrm>
          <a:prstGeom prst="rect">
            <a:avLst/>
          </a:prstGeom>
        </p:spPr>
        <p:txBody>
          <a:bodyPr>
            <a:normAutofit fontScale="62500" lnSpcReduction="20000"/>
          </a:bodyPr>
          <a:lstStyle/>
          <a:p>
            <a:pPr marL="0" indent="0" defTabSz="381998">
              <a:spcBef>
                <a:spcPts val="2742"/>
              </a:spcBef>
              <a:buSzTx/>
              <a:buNone/>
              <a:defRPr sz="1800"/>
            </a:pPr>
            <a:r>
              <a:rPr lang="fr-FR" sz="2800" b="1" dirty="0" err="1">
                <a:solidFill>
                  <a:srgbClr val="00882B"/>
                </a:solidFill>
              </a:rPr>
              <a:t>What</a:t>
            </a:r>
            <a:r>
              <a:rPr lang="fr-FR" sz="2800" b="1" dirty="0">
                <a:solidFill>
                  <a:srgbClr val="00882B"/>
                </a:solidFill>
              </a:rPr>
              <a:t> are the pilots (</a:t>
            </a:r>
            <a:r>
              <a:rPr lang="fr-FR" sz="2800" b="1" dirty="0" err="1">
                <a:solidFill>
                  <a:srgbClr val="00882B"/>
                </a:solidFill>
              </a:rPr>
              <a:t>number</a:t>
            </a:r>
            <a:r>
              <a:rPr lang="fr-FR" sz="2800" b="1" dirty="0">
                <a:solidFill>
                  <a:srgbClr val="00882B"/>
                </a:solidFill>
              </a:rPr>
              <a:t> and </a:t>
            </a:r>
            <a:r>
              <a:rPr lang="fr-FR" sz="2800" b="1" dirty="0" err="1">
                <a:solidFill>
                  <a:srgbClr val="00882B"/>
                </a:solidFill>
              </a:rPr>
              <a:t>names</a:t>
            </a:r>
            <a:r>
              <a:rPr lang="fr-FR" sz="2800" b="1" dirty="0">
                <a:solidFill>
                  <a:srgbClr val="00882B"/>
                </a:solidFill>
              </a:rPr>
              <a:t>) </a:t>
            </a:r>
            <a:r>
              <a:rPr lang="fr-FR" sz="2800" b="1" dirty="0" err="1">
                <a:solidFill>
                  <a:srgbClr val="00882B"/>
                </a:solidFill>
              </a:rPr>
              <a:t>from</a:t>
            </a:r>
            <a:r>
              <a:rPr lang="fr-FR" sz="2800" b="1" dirty="0">
                <a:solidFill>
                  <a:srgbClr val="00882B"/>
                </a:solidFill>
              </a:rPr>
              <a:t> Nice </a:t>
            </a:r>
            <a:r>
              <a:rPr lang="fr-FR" sz="2800" b="1" dirty="0" err="1">
                <a:solidFill>
                  <a:srgbClr val="00882B"/>
                </a:solidFill>
              </a:rPr>
              <a:t>who</a:t>
            </a:r>
            <a:r>
              <a:rPr lang="fr-FR" sz="2800" b="1" dirty="0">
                <a:solidFill>
                  <a:srgbClr val="00882B"/>
                </a:solidFill>
              </a:rPr>
              <a:t> are in </a:t>
            </a:r>
            <a:r>
              <a:rPr lang="fr-FR" sz="2800" b="1" dirty="0" err="1">
                <a:solidFill>
                  <a:srgbClr val="00882B"/>
                </a:solidFill>
              </a:rPr>
              <a:t>duty</a:t>
            </a:r>
            <a:r>
              <a:rPr lang="fr-FR" sz="2800" b="1" dirty="0">
                <a:solidFill>
                  <a:srgbClr val="00882B"/>
                </a:solidFill>
              </a:rPr>
              <a:t> (</a:t>
            </a:r>
            <a:r>
              <a:rPr lang="fr-FR" sz="2800" b="1" dirty="0" err="1">
                <a:solidFill>
                  <a:srgbClr val="00882B"/>
                </a:solidFill>
              </a:rPr>
              <a:t>flights</a:t>
            </a:r>
            <a:r>
              <a:rPr lang="fr-FR" sz="2800" b="1" dirty="0">
                <a:solidFill>
                  <a:srgbClr val="00882B"/>
                </a:solidFill>
              </a:rPr>
              <a:t>) </a:t>
            </a:r>
            <a:r>
              <a:rPr lang="fr-FR" sz="2800" b="1" dirty="0" err="1">
                <a:solidFill>
                  <a:srgbClr val="00882B"/>
                </a:solidFill>
              </a:rPr>
              <a:t>from</a:t>
            </a:r>
            <a:r>
              <a:rPr lang="fr-FR" sz="2800" b="1" dirty="0">
                <a:solidFill>
                  <a:srgbClr val="00882B"/>
                </a:solidFill>
              </a:rPr>
              <a:t> Nice ?</a:t>
            </a:r>
          </a:p>
          <a:p>
            <a:pPr marL="0" indent="0" defTabSz="381998">
              <a:spcBef>
                <a:spcPts val="2742"/>
              </a:spcBef>
              <a:buSzTx/>
              <a:buNone/>
              <a:defRPr sz="1800"/>
            </a:pPr>
            <a:r>
              <a:rPr lang="fr-FR" sz="2200" dirty="0">
                <a:solidFill>
                  <a:srgbClr val="00882B"/>
                </a:solidFill>
              </a:rPr>
              <a:t> </a:t>
            </a:r>
            <a:endParaRPr sz="2200" dirty="0">
              <a:solidFill>
                <a:srgbClr val="00882B"/>
              </a:solidFill>
            </a:endParaRPr>
          </a:p>
          <a:p>
            <a:pPr marL="0" indent="0" defTabSz="298954">
              <a:spcBef>
                <a:spcPts val="0"/>
              </a:spcBef>
              <a:buSzTx/>
              <a:buNone/>
              <a:defRPr sz="1800"/>
            </a:pPr>
            <a:endParaRPr sz="1600" dirty="0">
              <a:latin typeface="Calibri"/>
              <a:ea typeface="Calibri"/>
              <a:cs typeface="Calibri"/>
              <a:sym typeface="Calibri"/>
            </a:endParaRPr>
          </a:p>
          <a:p>
            <a:pPr marL="0" indent="0" defTabSz="298954">
              <a:spcBef>
                <a:spcPts val="0"/>
              </a:spcBef>
              <a:buSzTx/>
              <a:buNone/>
              <a:defRPr sz="1800"/>
            </a:pPr>
            <a:r>
              <a:rPr sz="3400" b="1" dirty="0">
                <a:latin typeface="Calibri"/>
                <a:ea typeface="Calibri"/>
                <a:cs typeface="Calibri"/>
                <a:sym typeface="Calibri"/>
              </a:rPr>
              <a:t>SELECT pl#, </a:t>
            </a:r>
            <a:r>
              <a:rPr sz="3400" b="1" dirty="0" err="1">
                <a:latin typeface="Calibri"/>
                <a:ea typeface="Calibri"/>
                <a:cs typeface="Calibri"/>
                <a:sym typeface="Calibri"/>
              </a:rPr>
              <a:t>pln</a:t>
            </a:r>
            <a:r>
              <a:rPr lang="fr-FR" sz="3400" b="1" dirty="0">
                <a:latin typeface="Calibri"/>
                <a:ea typeface="Calibri"/>
                <a:cs typeface="Calibri"/>
                <a:sym typeface="Calibri"/>
              </a:rPr>
              <a:t>a</a:t>
            </a:r>
            <a:r>
              <a:rPr sz="3400" b="1" dirty="0">
                <a:latin typeface="Calibri"/>
                <a:ea typeface="Calibri"/>
                <a:cs typeface="Calibri"/>
                <a:sym typeface="Calibri"/>
              </a:rPr>
              <a:t>m</a:t>
            </a:r>
            <a:r>
              <a:rPr lang="fr-FR" sz="3400" b="1" dirty="0">
                <a:latin typeface="Calibri"/>
                <a:ea typeface="Calibri"/>
                <a:cs typeface="Calibri"/>
                <a:sym typeface="Calibri"/>
              </a:rPr>
              <a:t>e</a:t>
            </a:r>
            <a:endParaRPr sz="3400" b="1" dirty="0">
              <a:latin typeface="Calibri"/>
              <a:ea typeface="Calibri"/>
              <a:cs typeface="Calibri"/>
              <a:sym typeface="Calibri"/>
            </a:endParaRPr>
          </a:p>
          <a:p>
            <a:pPr marL="0" indent="0" defTabSz="298954">
              <a:spcBef>
                <a:spcPts val="0"/>
              </a:spcBef>
              <a:buSzTx/>
              <a:buNone/>
              <a:defRPr sz="1800"/>
            </a:pPr>
            <a:r>
              <a:rPr sz="3400" b="1" dirty="0">
                <a:latin typeface="Calibri"/>
                <a:ea typeface="Calibri"/>
                <a:cs typeface="Calibri"/>
                <a:sym typeface="Calibri"/>
              </a:rPr>
              <a:t>FROM pilot, </a:t>
            </a:r>
            <a:r>
              <a:rPr lang="fr-FR" sz="3400" b="1" dirty="0">
                <a:latin typeface="Calibri"/>
                <a:ea typeface="Calibri"/>
                <a:cs typeface="Calibri"/>
                <a:sym typeface="Calibri"/>
              </a:rPr>
              <a:t>flight</a:t>
            </a:r>
            <a:endParaRPr sz="3400" b="1" dirty="0">
              <a:latin typeface="Calibri"/>
              <a:ea typeface="Calibri"/>
              <a:cs typeface="Calibri"/>
              <a:sym typeface="Calibri"/>
            </a:endParaRPr>
          </a:p>
          <a:p>
            <a:pPr marL="0" indent="0" defTabSz="298954">
              <a:spcBef>
                <a:spcPts val="0"/>
              </a:spcBef>
              <a:buSzTx/>
              <a:buNone/>
              <a:defRPr sz="1800"/>
            </a:pPr>
            <a:r>
              <a:rPr sz="3400" b="1" dirty="0">
                <a:latin typeface="Calibri"/>
                <a:ea typeface="Calibri"/>
                <a:cs typeface="Calibri"/>
                <a:sym typeface="Calibri"/>
              </a:rPr>
              <a:t>WHERE pilot.pl#= </a:t>
            </a:r>
            <a:r>
              <a:rPr lang="fr-FR" sz="3400" b="1" dirty="0">
                <a:latin typeface="Calibri"/>
                <a:ea typeface="Calibri"/>
                <a:cs typeface="Calibri"/>
                <a:sym typeface="Calibri"/>
              </a:rPr>
              <a:t>flight</a:t>
            </a:r>
            <a:r>
              <a:rPr sz="3400" b="1" dirty="0">
                <a:latin typeface="Calibri"/>
                <a:ea typeface="Calibri"/>
                <a:cs typeface="Calibri"/>
                <a:sym typeface="Calibri"/>
              </a:rPr>
              <a:t>.pl# and </a:t>
            </a:r>
            <a:r>
              <a:rPr sz="3400" b="1" dirty="0" err="1">
                <a:latin typeface="Calibri"/>
                <a:ea typeface="Calibri"/>
                <a:cs typeface="Calibri"/>
                <a:sym typeface="Calibri"/>
              </a:rPr>
              <a:t>pilot.adr</a:t>
            </a:r>
            <a:r>
              <a:rPr sz="3400" b="1" dirty="0">
                <a:latin typeface="Calibri"/>
                <a:ea typeface="Calibri"/>
                <a:cs typeface="Calibri"/>
                <a:sym typeface="Calibri"/>
              </a:rPr>
              <a:t>= ’Nice’ and </a:t>
            </a:r>
            <a:r>
              <a:rPr lang="fr-FR" sz="3400" b="1" dirty="0">
                <a:latin typeface="Calibri"/>
                <a:ea typeface="Calibri"/>
                <a:cs typeface="Calibri"/>
                <a:sym typeface="Calibri"/>
              </a:rPr>
              <a:t>flight</a:t>
            </a:r>
            <a:r>
              <a:rPr sz="3400" b="1" dirty="0">
                <a:latin typeface="Calibri"/>
                <a:ea typeface="Calibri"/>
                <a:cs typeface="Calibri"/>
                <a:sym typeface="Calibri"/>
              </a:rPr>
              <a:t>.</a:t>
            </a:r>
            <a:r>
              <a:rPr lang="fr-FR" sz="3400" b="1" dirty="0">
                <a:latin typeface="Calibri"/>
                <a:ea typeface="Calibri"/>
                <a:cs typeface="Calibri"/>
                <a:sym typeface="Calibri"/>
              </a:rPr>
              <a:t>dc</a:t>
            </a:r>
            <a:r>
              <a:rPr sz="3400" b="1" dirty="0">
                <a:latin typeface="Calibri"/>
                <a:ea typeface="Calibri"/>
                <a:cs typeface="Calibri"/>
                <a:sym typeface="Calibri"/>
              </a:rPr>
              <a:t>= ‘Nice’;</a:t>
            </a:r>
          </a:p>
          <a:p>
            <a:pPr marL="0" indent="0" defTabSz="298954">
              <a:spcBef>
                <a:spcPts val="0"/>
              </a:spcBef>
              <a:buSzTx/>
              <a:buNone/>
              <a:defRPr sz="1800"/>
            </a:pPr>
            <a:endParaRPr sz="3400" b="1" dirty="0">
              <a:latin typeface="Calibri"/>
              <a:ea typeface="Calibri"/>
              <a:cs typeface="Calibri"/>
              <a:sym typeface="Calibri"/>
            </a:endParaRPr>
          </a:p>
          <a:p>
            <a:pPr marL="0" indent="0" defTabSz="298954">
              <a:spcBef>
                <a:spcPts val="0"/>
              </a:spcBef>
              <a:buSzTx/>
              <a:buNone/>
              <a:defRPr sz="1800"/>
            </a:pPr>
            <a:r>
              <a:rPr lang="fr-FR" sz="3400" b="1" i="1" dirty="0" err="1">
                <a:solidFill>
                  <a:srgbClr val="0070C0"/>
                </a:solidFill>
                <a:latin typeface="Calibri"/>
                <a:ea typeface="Calibri"/>
                <a:cs typeface="Calibri"/>
                <a:sym typeface="Calibri"/>
              </a:rPr>
              <a:t>Codd’s</a:t>
            </a:r>
            <a:r>
              <a:rPr lang="fr-FR" sz="3400" b="1" i="1" dirty="0">
                <a:solidFill>
                  <a:srgbClr val="0070C0"/>
                </a:solidFill>
                <a:latin typeface="Calibri"/>
                <a:ea typeface="Calibri"/>
                <a:cs typeface="Calibri"/>
                <a:sym typeface="Calibri"/>
              </a:rPr>
              <a:t> </a:t>
            </a:r>
            <a:r>
              <a:rPr lang="fr-FR" sz="3400" b="1" i="1" dirty="0" err="1">
                <a:solidFill>
                  <a:srgbClr val="0070C0"/>
                </a:solidFill>
                <a:latin typeface="Calibri"/>
                <a:ea typeface="Calibri"/>
                <a:cs typeface="Calibri"/>
                <a:sym typeface="Calibri"/>
              </a:rPr>
              <a:t>algebra</a:t>
            </a:r>
            <a:endParaRPr sz="3400" b="1" i="1" dirty="0">
              <a:solidFill>
                <a:srgbClr val="0070C0"/>
              </a:solidFill>
              <a:latin typeface="Calibri"/>
              <a:ea typeface="Calibri"/>
              <a:cs typeface="Calibri"/>
              <a:sym typeface="Calibri"/>
            </a:endParaRPr>
          </a:p>
          <a:p>
            <a:pPr marL="0" indent="0" defTabSz="298954">
              <a:spcBef>
                <a:spcPts val="0"/>
              </a:spcBef>
              <a:buSzTx/>
              <a:buNone/>
              <a:defRPr sz="1800"/>
            </a:pPr>
            <a:endParaRPr sz="3400" b="1" i="1" dirty="0">
              <a:latin typeface="Calibri"/>
              <a:ea typeface="Calibri"/>
              <a:cs typeface="Calibri"/>
              <a:sym typeface="Calibri"/>
            </a:endParaRPr>
          </a:p>
          <a:p>
            <a:pPr marL="0" indent="0" defTabSz="298954">
              <a:spcBef>
                <a:spcPts val="0"/>
              </a:spcBef>
              <a:buSzTx/>
              <a:buNone/>
              <a:defRPr sz="1800"/>
            </a:pPr>
            <a:r>
              <a:rPr lang="fr-FR" sz="3400" b="1" i="1" dirty="0">
                <a:latin typeface="Calibri"/>
                <a:ea typeface="Calibri"/>
                <a:cs typeface="Calibri"/>
                <a:sym typeface="Calibri"/>
              </a:rPr>
              <a:t>	</a:t>
            </a:r>
            <a:r>
              <a:rPr sz="3400" b="1" i="1" dirty="0">
                <a:latin typeface="Calibri"/>
                <a:ea typeface="Calibri"/>
                <a:cs typeface="Calibri"/>
                <a:sym typeface="Calibri"/>
              </a:rPr>
              <a:t>V1 = Join Pilot (pl#= pl#)</a:t>
            </a:r>
            <a:r>
              <a:rPr lang="fr-FR" sz="3400" b="1" dirty="0">
                <a:ea typeface="Calibri"/>
                <a:cs typeface="Calibri"/>
                <a:sym typeface="Calibri"/>
              </a:rPr>
              <a:t> flight </a:t>
            </a:r>
          </a:p>
          <a:p>
            <a:pPr marL="0" indent="0" defTabSz="298954">
              <a:spcBef>
                <a:spcPts val="0"/>
              </a:spcBef>
              <a:buSzTx/>
              <a:buNone/>
              <a:defRPr sz="1800"/>
            </a:pPr>
            <a:r>
              <a:rPr lang="fr-FR" sz="3400" b="1" i="1" dirty="0">
                <a:latin typeface="Calibri"/>
                <a:ea typeface="Calibri"/>
                <a:cs typeface="Calibri"/>
                <a:sym typeface="Calibri"/>
              </a:rPr>
              <a:t>	</a:t>
            </a:r>
            <a:r>
              <a:rPr sz="3400" b="1" i="1" dirty="0">
                <a:latin typeface="Calibri"/>
                <a:ea typeface="Calibri"/>
                <a:cs typeface="Calibri"/>
                <a:sym typeface="Calibri"/>
              </a:rPr>
              <a:t>V2 = Select V1 (</a:t>
            </a:r>
            <a:r>
              <a:rPr sz="3400" b="1" i="1" dirty="0" err="1">
                <a:latin typeface="Calibri"/>
                <a:ea typeface="Calibri"/>
                <a:cs typeface="Calibri"/>
                <a:sym typeface="Calibri"/>
              </a:rPr>
              <a:t>adr</a:t>
            </a:r>
            <a:r>
              <a:rPr sz="3400" b="1" i="1" dirty="0">
                <a:latin typeface="Calibri"/>
                <a:ea typeface="Calibri"/>
                <a:cs typeface="Calibri"/>
                <a:sym typeface="Calibri"/>
              </a:rPr>
              <a:t>= ‘Nice’ and </a:t>
            </a:r>
            <a:r>
              <a:rPr lang="fr-FR" sz="3400" b="1" i="1" dirty="0">
                <a:latin typeface="Calibri"/>
                <a:ea typeface="Calibri"/>
                <a:cs typeface="Calibri"/>
                <a:sym typeface="Calibri"/>
              </a:rPr>
              <a:t>dc</a:t>
            </a:r>
            <a:r>
              <a:rPr sz="3400" b="1" i="1" dirty="0">
                <a:latin typeface="Calibri"/>
                <a:ea typeface="Calibri"/>
                <a:cs typeface="Calibri"/>
                <a:sym typeface="Calibri"/>
              </a:rPr>
              <a:t>=‘Nice’)</a:t>
            </a:r>
          </a:p>
          <a:p>
            <a:pPr marL="0" indent="0" defTabSz="298954">
              <a:spcBef>
                <a:spcPts val="0"/>
              </a:spcBef>
              <a:buSzTx/>
              <a:buNone/>
              <a:defRPr sz="1800"/>
            </a:pPr>
            <a:r>
              <a:rPr lang="fr-FR" sz="3400" b="1" i="1" dirty="0">
                <a:latin typeface="Calibri"/>
                <a:ea typeface="Calibri"/>
                <a:cs typeface="Calibri"/>
                <a:sym typeface="Calibri"/>
              </a:rPr>
              <a:t>	</a:t>
            </a:r>
            <a:r>
              <a:rPr sz="3400" b="1" i="1" dirty="0">
                <a:latin typeface="Calibri"/>
                <a:ea typeface="Calibri"/>
                <a:cs typeface="Calibri"/>
                <a:sym typeface="Calibri"/>
              </a:rPr>
              <a:t>RES = Project V2 (pl#, </a:t>
            </a:r>
            <a:r>
              <a:rPr sz="3400" b="1" i="1" dirty="0" err="1">
                <a:latin typeface="Calibri"/>
                <a:ea typeface="Calibri"/>
                <a:cs typeface="Calibri"/>
                <a:sym typeface="Calibri"/>
              </a:rPr>
              <a:t>pln</a:t>
            </a:r>
            <a:r>
              <a:rPr lang="fr-FR" sz="3400" b="1" i="1" dirty="0">
                <a:latin typeface="Calibri"/>
                <a:ea typeface="Calibri"/>
                <a:cs typeface="Calibri"/>
                <a:sym typeface="Calibri"/>
              </a:rPr>
              <a:t>a</a:t>
            </a:r>
            <a:r>
              <a:rPr sz="3400" b="1" i="1" dirty="0">
                <a:latin typeface="Calibri"/>
                <a:ea typeface="Calibri"/>
                <a:cs typeface="Calibri"/>
                <a:sym typeface="Calibri"/>
              </a:rPr>
              <a:t>m</a:t>
            </a:r>
            <a:r>
              <a:rPr lang="fr-FR" sz="3400" b="1" i="1" dirty="0">
                <a:latin typeface="Calibri"/>
                <a:ea typeface="Calibri"/>
                <a:cs typeface="Calibri"/>
                <a:sym typeface="Calibri"/>
              </a:rPr>
              <a:t>e</a:t>
            </a:r>
            <a:r>
              <a:rPr sz="3400" b="1" i="1" dirty="0">
                <a:latin typeface="Calibri"/>
                <a:ea typeface="Calibri"/>
                <a:cs typeface="Calibri"/>
                <a:sym typeface="Calibri"/>
              </a:rPr>
              <a:t>)</a:t>
            </a:r>
          </a:p>
        </p:txBody>
      </p:sp>
    </p:spTree>
    <p:extLst>
      <p:ext uri="{BB962C8B-B14F-4D97-AF65-F5344CB8AC3E}">
        <p14:creationId xmlns:p14="http://schemas.microsoft.com/office/powerpoint/2010/main" val="131602548"/>
      </p:ext>
    </p:extLst>
  </p:cSld>
  <p:clrMapOvr>
    <a:masterClrMapping/>
  </p:clrMapOvr>
  <p:transition spd="med"/>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1248</Words>
  <Application>Microsoft Office PowerPoint</Application>
  <PresentationFormat>Grand écran</PresentationFormat>
  <Paragraphs>363</Paragraphs>
  <Slides>27</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vt:i4>
      </vt:variant>
    </vt:vector>
  </HeadingPairs>
  <TitlesOfParts>
    <vt:vector size="34" baseType="lpstr">
      <vt:lpstr>Arial</vt:lpstr>
      <vt:lpstr>Calibri</vt:lpstr>
      <vt:lpstr>Calibri Light</vt:lpstr>
      <vt:lpstr>Helvetica</vt:lpstr>
      <vt:lpstr>HP Simplified</vt:lpstr>
      <vt:lpstr>Wingdings</vt:lpstr>
      <vt:lpstr>Thème Office</vt:lpstr>
      <vt:lpstr> NO-SQL and NewSQL impact on next generation SQL standard for unified big data systems </vt:lpstr>
      <vt:lpstr>Big Data is the evolution of computing boundaries  ( one Zeta Bytes (ZB)  = 10**21; 1000 EXA)</vt:lpstr>
      <vt:lpstr>Présentation PowerPoint</vt:lpstr>
      <vt:lpstr>Goal ?</vt:lpstr>
      <vt:lpstr>TWO complementary Computational models in BIG DATA MANAGEMENT</vt:lpstr>
      <vt:lpstr>  « VARIETY » ( BIG DATA) ?</vt:lpstr>
      <vt:lpstr>Major SQL milestones</vt:lpstr>
      <vt:lpstr>Codd’s Relational algebra (SQL foundation)</vt:lpstr>
      <vt:lpstr>SQL2 – Relational- (Example)</vt:lpstr>
      <vt:lpstr>SQL3 (object relational) -Example</vt:lpstr>
      <vt:lpstr>OQL (ODMG) -Example-</vt:lpstr>
      <vt:lpstr>RDF graph (Example)</vt:lpstr>
      <vt:lpstr>SPARQL (Example)</vt:lpstr>
      <vt:lpstr>Mathematics underlying data mngt  </vt:lpstr>
      <vt:lpstr>SQL, RDF, NoSQL and NewSQL on an example</vt:lpstr>
      <vt:lpstr>  Semi-structured data:  RDF  graph (for 1st Row)</vt:lpstr>
      <vt:lpstr>NoSQL (graphs)</vt:lpstr>
      <vt:lpstr>NewSQL (matrix)</vt:lpstr>
      <vt:lpstr>Mathematical bridge over SQL, NO SQL and NEWSQL</vt:lpstr>
      <vt:lpstr>Bridging the gap  between SQL, NO SQL and NEWSQL</vt:lpstr>
      <vt:lpstr>SQL and No SQL/new SQL</vt:lpstr>
      <vt:lpstr>coSQL, Microsoft Research   (CACM, 2011)*</vt:lpstr>
      <vt:lpstr>EX : « Category »  (labelled directed graph) wikipedia</vt:lpstr>
      <vt:lpstr> « MONADS » (Category) and UQL</vt:lpstr>
      <vt:lpstr>towards a « Monad Algebra » for NoSQL (key value data stores) &amp; SQL</vt:lpstr>
      <vt:lpstr>BIG  QUESTIONS?</vt:lpstr>
      <vt:lpstr> BIO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NO-SQL impact on next generation SQL standard for unified big data systems </dc:title>
  <dc:creator>Serge Miranda</dc:creator>
  <cp:lastModifiedBy>Serge Miranda</cp:lastModifiedBy>
  <cp:revision>177</cp:revision>
  <dcterms:created xsi:type="dcterms:W3CDTF">2018-07-20T07:36:28Z</dcterms:created>
  <dcterms:modified xsi:type="dcterms:W3CDTF">2018-10-30T10:08:05Z</dcterms:modified>
</cp:coreProperties>
</file>