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90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4/27/2020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031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1909425" cy="6584950"/>
          </a:xfrm>
          <a:solidFill>
            <a:schemeClr val="accent4">
              <a:lumMod val="50000"/>
            </a:schemeClr>
          </a:solidFill>
        </p:spPr>
        <p:txBody>
          <a:bodyPr lIns="1080000" t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DCBE8D-BCDE-43F2-9C37-386C3705A5C2}"/>
              </a:ext>
            </a:extLst>
          </p:cNvPr>
          <p:cNvSpPr/>
          <p:nvPr userDrawn="1"/>
        </p:nvSpPr>
        <p:spPr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83424E-B9B3-4D58-988A-26DEDF734F4E}"/>
              </a:ext>
            </a:extLst>
          </p:cNvPr>
          <p:cNvSpPr/>
          <p:nvPr userDrawn="1"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32BBED-D126-4DCA-9557-B488A96E405F}"/>
              </a:ext>
            </a:extLst>
          </p:cNvPr>
          <p:cNvSpPr/>
          <p:nvPr userDrawn="1"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0299E33-978D-4B8A-9AC7-FC3F151DA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3A8A6E9-DFE7-C84C-8C6D-E32D8A663A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solidFill>
            <a:schemeClr val="accent3">
              <a:alpha val="10000"/>
            </a:schemeClr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40258D63-D809-EE49-BCDD-8D6306004AEE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5503617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52910"/>
            <a:ext cx="101432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3617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617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5235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A059022-81BB-3141-9DC1-6E855A13A2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3570526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043801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043801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182327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655602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655602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1CB22CF-1587-E74F-B211-A50F838025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029017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918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560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606680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658409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8" name="Slide Number Placeholder 6">
            <a:extLst>
              <a:ext uri="{FF2B5EF4-FFF2-40B4-BE49-F238E27FC236}">
                <a16:creationId xmlns:a16="http://schemas.microsoft.com/office/drawing/2014/main" id="{C4B93A79-C848-FB4C-BF10-00BE7B66F06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AE8F62FC-AFDE-3E45-856E-4C504FC42FEC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92656" y="2256300"/>
            <a:ext cx="1217130" cy="1217130"/>
          </a:xfrm>
          <a:noFill/>
          <a:ln w="12700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060200" y="2256300"/>
            <a:ext cx="1217130" cy="1217130"/>
          </a:xfrm>
          <a:noFill/>
          <a:ln w="12700" cap="sq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3495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42861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627744" y="2256300"/>
            <a:ext cx="1217130" cy="1217130"/>
          </a:xfrm>
          <a:noFill/>
          <a:ln w="12700" cap="sq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00249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0249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92656" y="4023015"/>
            <a:ext cx="1217130" cy="1217130"/>
          </a:xfrm>
          <a:noFill/>
          <a:ln w="12700" cap="sq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060200" y="4023015"/>
            <a:ext cx="1217130" cy="1217130"/>
          </a:xfrm>
          <a:noFill/>
          <a:ln w="12700" cap="sq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43495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442861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627744" y="4023015"/>
            <a:ext cx="1217130" cy="1217130"/>
          </a:xfrm>
          <a:noFill/>
          <a:ln w="1270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00249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00249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694CD2E2-CA8B-354D-8563-5AC361B78B27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CD2AAA-246C-4A45-BE24-C1A9DB1D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0092-7256-3C4E-857B-D93B1A8D2C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9829B2-67B8-42AF-A8F6-0483C504E3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0953015-A379-403E-8191-D885E217C75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09372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324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3617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235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3A1E70-888C-457D-AFFC-B6844C5A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B8ADDC7-03DF-504A-BCB2-CD59459CCF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FF27-EC9A-4B3B-8FC8-8C0B22BA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EA673-E77B-454E-A2E7-937820AA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970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1908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90809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9618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8427" y="1148060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67235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19BBF2-DEB7-4E8E-8C83-D3D10FA6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8BEF633-490C-6441-95CA-B2301D2D96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486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4860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FE5FCFC-5862-8346-B282-9ACAE5AA2B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84CD98A-64EE-42B1-9A8B-F495FEF2E9F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15235" y="1581663"/>
            <a:ext cx="4786225" cy="460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F7B39C-4DE9-4650-869E-0410A8E29AA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15235" y="1151999"/>
            <a:ext cx="4860000" cy="359999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8D5478-FA4F-48AE-8588-59081070B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508260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1780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50FC2D7-C428-4985-A707-D3D2DA616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06374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924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8DDE606-CFBE-5C4D-91D3-266C9C6E73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A26770-290B-4E8A-B12A-36F7DDB7F2B1}"/>
              </a:ext>
            </a:extLst>
          </p:cNvPr>
          <p:cNvGrpSpPr/>
          <p:nvPr userDrawn="1"/>
        </p:nvGrpSpPr>
        <p:grpSpPr>
          <a:xfrm>
            <a:off x="0" y="0"/>
            <a:ext cx="5277678" cy="6858000"/>
            <a:chOff x="0" y="0"/>
            <a:chExt cx="1095405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83424E-B9B3-4D58-988A-26DEDF734F4E}"/>
                </a:ext>
              </a:extLst>
            </p:cNvPr>
            <p:cNvSpPr/>
            <p:nvPr userDrawn="1"/>
          </p:nvSpPr>
          <p:spPr>
            <a:xfrm>
              <a:off x="0" y="0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32BBED-D126-4DCA-9557-B488A96E405F}"/>
                </a:ext>
              </a:extLst>
            </p:cNvPr>
            <p:cNvSpPr/>
            <p:nvPr userDrawn="1"/>
          </p:nvSpPr>
          <p:spPr>
            <a:xfrm>
              <a:off x="0" y="6721475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2894682"/>
            <a:ext cx="5085650" cy="1870007"/>
          </a:xfrm>
        </p:spPr>
        <p:txBody>
          <a:bodyPr anchor="b"/>
          <a:lstStyle>
            <a:lvl1pPr algn="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3044" y="5025053"/>
            <a:ext cx="4681330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7D147AD-3B0C-4B21-AE3D-178E0B7E3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73044" y="5431223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EB09218-D127-4641-A366-94360A951A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73044" y="5817586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9C42B1D-23D7-46D7-A8E3-6667AC7EFB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73044" y="6203950"/>
            <a:ext cx="4683095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930386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88D655-4406-4239-85EC-50C2308745AA}"/>
              </a:ext>
            </a:extLst>
          </p:cNvPr>
          <p:cNvSpPr/>
          <p:nvPr userDrawn="1"/>
        </p:nvSpPr>
        <p:spPr>
          <a:xfrm>
            <a:off x="145004" y="135743"/>
            <a:ext cx="11909425" cy="6584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71908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0147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8606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 Cop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77678" y="136525"/>
            <a:ext cx="5676382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D56AE9-6D9F-474C-A5AA-1064B66023B2}"/>
              </a:ext>
            </a:extLst>
          </p:cNvPr>
          <p:cNvGrpSpPr/>
          <p:nvPr userDrawn="1"/>
        </p:nvGrpSpPr>
        <p:grpSpPr>
          <a:xfrm>
            <a:off x="5277678" y="0"/>
            <a:ext cx="5676381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FC2C23-C626-4C00-83A4-E40C9C7E8F5A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E2D5A7-6879-488F-81C7-1B8BA84D430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3"/>
            <a:ext cx="5085650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47B37-80B0-5A4F-BDC3-DE42D5B2D34F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6AC2DF-47CD-A743-A120-FBE75B801CF3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E0F6BC-FBF2-3048-B833-61609739028C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B0310F-833E-864C-9FB7-B2B2A6714808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243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243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06D597-BA39-4C4D-833F-CC0EE989B51C}"/>
              </a:ext>
            </a:extLst>
          </p:cNvPr>
          <p:cNvSpPr/>
          <p:nvPr userDrawn="1"/>
        </p:nvSpPr>
        <p:spPr>
          <a:xfrm>
            <a:off x="9157648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5482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5523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5523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40C2B055-E680-DE47-949A-41B3A5A9204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3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E3B0AD5-3645-8443-891F-C0E1D9763D7A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9B724A-B58C-CD4D-8980-C0DFE08B79B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94D68-6E31-8646-BFD7-2C0D8C4CD961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86979D-82A3-4A80-B7D8-1411156740B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A4C3AA-BB58-4285-A38D-608FB501AC1D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B9E9C3-2013-4B62-89A6-8A4B0F2A884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4564187-7B7F-4203-BE0E-B2085E4F1869}"/>
              </a:ext>
            </a:extLst>
          </p:cNvPr>
          <p:cNvSpPr/>
          <p:nvPr userDrawn="1"/>
        </p:nvSpPr>
        <p:spPr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69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69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4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F5735D3-1D9F-7543-95B4-59FA78EE1633}"/>
              </a:ext>
            </a:extLst>
          </p:cNvPr>
          <p:cNvSpPr/>
          <p:nvPr userDrawn="1"/>
        </p:nvSpPr>
        <p:spPr>
          <a:xfrm>
            <a:off x="1729232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D89EB4-58FE-9C45-AF3E-821DBB1186EC}"/>
              </a:ext>
            </a:extLst>
          </p:cNvPr>
          <p:cNvSpPr/>
          <p:nvPr userDrawn="1"/>
        </p:nvSpPr>
        <p:spPr>
          <a:xfrm>
            <a:off x="3860091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2E783B-B6C5-C74B-8CB2-1421AF723973}"/>
              </a:ext>
            </a:extLst>
          </p:cNvPr>
          <p:cNvSpPr/>
          <p:nvPr userDrawn="1"/>
        </p:nvSpPr>
        <p:spPr>
          <a:xfrm>
            <a:off x="1728254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4FB0C7-5FAE-064C-B022-6C6F1429F789}"/>
              </a:ext>
            </a:extLst>
          </p:cNvPr>
          <p:cNvSpPr/>
          <p:nvPr userDrawn="1"/>
        </p:nvSpPr>
        <p:spPr>
          <a:xfrm>
            <a:off x="3859113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BDD832-2CD9-45D2-AC4D-DD00EFA5A22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47021E-0309-4638-9D02-AE2A45E2C5D1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8E8D6F-D64D-4B85-AA51-BDA9EF959E3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A88889-2E09-4B26-90FB-497460180E61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0E5C8-5074-4D5F-9EBD-E5E49462D138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144162-C52D-4D13-B080-38B1B0F6CBC6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1767593"/>
            <a:ext cx="3863221" cy="2595353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Emphasized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5C3D10-5CD7-421D-B7BB-581518EF00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90D010-2852-DE49-BD36-340D6725D1D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54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54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D02C68-EB7D-E044-99A9-658364A3B2F0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62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962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962E1D-1D13-2B48-9F3B-CE31039DD236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71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8271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0C57817-9ECE-F147-BBDB-760FAF41C8E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BF466B-33BA-42AC-AFB2-51FC72C2FA45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5CDF3-277F-457A-90F6-C20C9F0EF716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09F7B-15BA-44E2-85A9-A5A242FAF0E0}"/>
              </a:ext>
            </a:extLst>
          </p:cNvPr>
          <p:cNvSpPr/>
          <p:nvPr userDrawn="1"/>
        </p:nvSpPr>
        <p:spPr>
          <a:xfrm rot="5400000">
            <a:off x="8144030" y="2810031"/>
            <a:ext cx="6858000" cy="123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0143235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50" r:id="rId17"/>
    <p:sldLayoutId id="2147483652" r:id="rId18"/>
    <p:sldLayoutId id="2147483656" r:id="rId19"/>
    <p:sldLayoutId id="2147483657" r:id="rId20"/>
    <p:sldLayoutId id="2147483653" r:id="rId21"/>
    <p:sldLayoutId id="2147483677" r:id="rId22"/>
    <p:sldLayoutId id="2147483678" r:id="rId23"/>
    <p:sldLayoutId id="2147483654" r:id="rId24"/>
    <p:sldLayoutId id="2147483655" r:id="rId25"/>
    <p:sldLayoutId id="2147483660" r:id="rId26"/>
    <p:sldLayoutId id="2147483675" r:id="rId27"/>
    <p:sldLayoutId id="2147483676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tethescope and arms showing a medical professional taking a patient's blood pressure.  Picture includes blood pressure machine and clipboard.">
            <a:extLst>
              <a:ext uri="{FF2B5EF4-FFF2-40B4-BE49-F238E27FC236}">
                <a16:creationId xmlns:a16="http://schemas.microsoft.com/office/drawing/2014/main" id="{4414D423-B276-4148-A337-5693724BB04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525" y="136525"/>
            <a:ext cx="11909425" cy="6584950"/>
          </a:xfr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17B6E89-6474-4AB4-90D5-2C2FB4120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BFEB6-F40E-4219-9AA6-8A27C2E8899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/>
              <a:t>Where to Open a New Pharmacy in Houston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B1EEC-D590-4C80-ABB7-362BBE1F5A1B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r>
              <a:rPr lang="en-US" dirty="0"/>
              <a:t>Arman Khodabakhshnejad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9B0FB2-7357-4302-82D6-6D3353A7D25D}"/>
              </a:ext>
            </a:extLst>
          </p:cNvPr>
          <p:cNvSpPr txBox="1"/>
          <p:nvPr/>
        </p:nvSpPr>
        <p:spPr bwMode="black">
          <a:xfrm>
            <a:off x="9228403" y="344840"/>
            <a:ext cx="1577974" cy="513712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3200" b="1" spc="-150" baseline="0" dirty="0">
                <a:solidFill>
                  <a:schemeClr val="bg1"/>
                </a:solidFill>
              </a:rPr>
              <a:t>Contoso</a:t>
            </a:r>
            <a:br>
              <a:rPr lang="en-US" sz="3200" b="1" spc="-150" baseline="0" dirty="0">
                <a:solidFill>
                  <a:schemeClr val="bg1"/>
                </a:solidFill>
              </a:rPr>
            </a:br>
            <a:r>
              <a:rPr lang="en-US" sz="1500" b="0" spc="0" baseline="0" dirty="0">
                <a:solidFill>
                  <a:schemeClr val="bg1"/>
                </a:solidFill>
              </a:rPr>
              <a:t>Pharmaceuticals</a:t>
            </a: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5268-BA15-49DC-89BA-2E030AD3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Neighborhoods Based on Priorities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2C887A-835F-4BF5-805D-CCBBD416158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10</a:t>
            </a:fld>
            <a:endParaRPr lang="en-US" b="1" i="1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A82885-2947-4E24-875D-1B972C85A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068627"/>
            <a:ext cx="8909759" cy="537979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1BDCF4E-C826-43AC-AEC8-4A2C02890283}"/>
              </a:ext>
            </a:extLst>
          </p:cNvPr>
          <p:cNvSpPr/>
          <p:nvPr/>
        </p:nvSpPr>
        <p:spPr>
          <a:xfrm>
            <a:off x="4802818" y="316488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00E69-2424-4FD7-B83E-996E5C46658D}"/>
              </a:ext>
            </a:extLst>
          </p:cNvPr>
          <p:cNvSpPr txBox="1"/>
          <p:nvPr/>
        </p:nvSpPr>
        <p:spPr>
          <a:xfrm>
            <a:off x="5841507" y="2598937"/>
            <a:ext cx="22815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Close to Downtown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DC64E6-43FA-4513-A614-DC08251FC551}"/>
              </a:ext>
            </a:extLst>
          </p:cNvPr>
          <p:cNvCxnSpPr>
            <a:stCxn id="6" idx="1"/>
            <a:endCxn id="5" idx="0"/>
          </p:cNvCxnSpPr>
          <p:nvPr/>
        </p:nvCxnSpPr>
        <p:spPr>
          <a:xfrm flipH="1">
            <a:off x="5031418" y="2783603"/>
            <a:ext cx="810089" cy="38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ACCE061-78A7-44A4-B159-0B6C683833D5}"/>
              </a:ext>
            </a:extLst>
          </p:cNvPr>
          <p:cNvSpPr/>
          <p:nvPr/>
        </p:nvSpPr>
        <p:spPr>
          <a:xfrm>
            <a:off x="5150526" y="3739571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DD65B4-CEAD-41CC-B326-8324B4224315}"/>
              </a:ext>
            </a:extLst>
          </p:cNvPr>
          <p:cNvSpPr txBox="1"/>
          <p:nvPr/>
        </p:nvSpPr>
        <p:spPr>
          <a:xfrm>
            <a:off x="6189215" y="3173620"/>
            <a:ext cx="277824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Close to Medical Facilities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Good for a large pharmacy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F84C61-37D2-478D-B496-553FCCB73036}"/>
              </a:ext>
            </a:extLst>
          </p:cNvPr>
          <p:cNvCxnSpPr>
            <a:cxnSpLocks/>
            <a:stCxn id="10" idx="1"/>
            <a:endCxn id="9" idx="0"/>
          </p:cNvCxnSpPr>
          <p:nvPr/>
        </p:nvCxnSpPr>
        <p:spPr>
          <a:xfrm flipH="1">
            <a:off x="5379126" y="3635285"/>
            <a:ext cx="810089" cy="10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2F484BE-4A2E-4A26-8773-FCA4EC01D918}"/>
              </a:ext>
            </a:extLst>
          </p:cNvPr>
          <p:cNvSpPr/>
          <p:nvPr/>
        </p:nvSpPr>
        <p:spPr>
          <a:xfrm>
            <a:off x="3179914" y="2799922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BED866-8500-4F88-88BC-8896A395334D}"/>
              </a:ext>
            </a:extLst>
          </p:cNvPr>
          <p:cNvSpPr txBox="1"/>
          <p:nvPr/>
        </p:nvSpPr>
        <p:spPr>
          <a:xfrm>
            <a:off x="230405" y="1951672"/>
            <a:ext cx="277824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Low Competition-High Concentration of Health Care Facilities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Good for small to mid-size pharmacy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95C9C4-365B-450C-A4A5-5A9027C0FD97}"/>
              </a:ext>
            </a:extLst>
          </p:cNvPr>
          <p:cNvCxnSpPr>
            <a:cxnSpLocks/>
            <a:stCxn id="26" idx="3"/>
            <a:endCxn id="25" idx="0"/>
          </p:cNvCxnSpPr>
          <p:nvPr/>
        </p:nvCxnSpPr>
        <p:spPr>
          <a:xfrm>
            <a:off x="3008651" y="2690336"/>
            <a:ext cx="399863" cy="109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446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DC331-F484-477F-93F9-12DF65FC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734682-9810-4F5F-A4C5-9E75F72D6C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11</a:t>
            </a:fld>
            <a:endParaRPr lang="en-US" b="1" i="1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0C914-B393-403E-91B8-2BF1A3D7F9F1}"/>
              </a:ext>
            </a:extLst>
          </p:cNvPr>
          <p:cNvSpPr txBox="1"/>
          <p:nvPr/>
        </p:nvSpPr>
        <p:spPr>
          <a:xfrm>
            <a:off x="577049" y="1136342"/>
            <a:ext cx="99981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Extensive private and public resources are leveraged to provide recommendations for a pharmacist aiming to open a pharmacy in the city of Houston.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Various scenarios are evaluated based on the budget and the size of the new pharmacy to recommend the neighborhood.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Visualization of the data in the Folium open library allowed us to identify the neighborhoods with high pharmacy density on the map.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Analysis showed that </a:t>
            </a:r>
            <a:r>
              <a:rPr lang="en-US" sz="2400" dirty="0" err="1"/>
              <a:t>Addicks</a:t>
            </a:r>
            <a:r>
              <a:rPr lang="en-US" sz="2400" dirty="0"/>
              <a:t> Park Ten, Medical Center Area, and </a:t>
            </a:r>
            <a:r>
              <a:rPr lang="en-US" sz="2400" dirty="0" err="1"/>
              <a:t>Lazybrook</a:t>
            </a:r>
            <a:r>
              <a:rPr lang="en-US" sz="2400" dirty="0"/>
              <a:t> are the best candidates for an opening a new pharmacy if the priorities are limited competition, access to a large market, and closeness to downtown,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5454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1AD8-48F7-45CC-9D01-88859CC5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A68134-3944-4F16-A0D3-ED94CC2663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2</a:t>
            </a:fld>
            <a:endParaRPr lang="en-US" b="1" i="1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1AD023-9177-46EA-8895-4ACA9213D519}"/>
              </a:ext>
            </a:extLst>
          </p:cNvPr>
          <p:cNvSpPr txBox="1"/>
          <p:nvPr/>
        </p:nvSpPr>
        <p:spPr>
          <a:xfrm>
            <a:off x="431999" y="1853351"/>
            <a:ext cx="101432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Houston is a large city with a dramatic growth in the past decade.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Pharmacies and medical facilities are not distributed uniformly throughout the neighborhoods.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Finding a right neighborhood for a new pharmacy is a challenge for pharmacists.</a:t>
            </a:r>
          </a:p>
        </p:txBody>
      </p:sp>
    </p:spTree>
    <p:extLst>
      <p:ext uri="{BB962C8B-B14F-4D97-AF65-F5344CB8AC3E}">
        <p14:creationId xmlns:p14="http://schemas.microsoft.com/office/powerpoint/2010/main" val="320306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4546-8127-4041-BDE7-7A96B814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E578E4-2E19-4868-922E-FE92B883200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3</a:t>
            </a:fld>
            <a:endParaRPr lang="en-US" b="1" i="1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15D847-E836-4038-9078-F2F75A1072DB}"/>
              </a:ext>
            </a:extLst>
          </p:cNvPr>
          <p:cNvSpPr txBox="1"/>
          <p:nvPr/>
        </p:nvSpPr>
        <p:spPr>
          <a:xfrm>
            <a:off x="432000" y="1500326"/>
            <a:ext cx="442408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Map of the city of Houston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Boundary of neighborhoods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Location of pharmacy and drugstores in the city of Houston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13AD8-A0B8-4080-86F6-A698ED9A865E}"/>
              </a:ext>
            </a:extLst>
          </p:cNvPr>
          <p:cNvSpPr txBox="1"/>
          <p:nvPr/>
        </p:nvSpPr>
        <p:spPr>
          <a:xfrm>
            <a:off x="6246874" y="1582340"/>
            <a:ext cx="50100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City of Houston (Shape file)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City of Houston (KML file)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Foursquare API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1D38721-72BF-43BE-88E8-8641A4096E87}"/>
              </a:ext>
            </a:extLst>
          </p:cNvPr>
          <p:cNvSpPr/>
          <p:nvPr/>
        </p:nvSpPr>
        <p:spPr>
          <a:xfrm>
            <a:off x="4492100" y="1266501"/>
            <a:ext cx="1541755" cy="958788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822C8D7-7246-4372-8C42-AA36B5C5D045}"/>
              </a:ext>
            </a:extLst>
          </p:cNvPr>
          <p:cNvSpPr/>
          <p:nvPr/>
        </p:nvSpPr>
        <p:spPr>
          <a:xfrm>
            <a:off x="4492100" y="2770238"/>
            <a:ext cx="1541755" cy="958788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7231178-01DB-4BC6-86B9-D60A772A4DB2}"/>
              </a:ext>
            </a:extLst>
          </p:cNvPr>
          <p:cNvSpPr/>
          <p:nvPr/>
        </p:nvSpPr>
        <p:spPr>
          <a:xfrm>
            <a:off x="4492100" y="4261895"/>
            <a:ext cx="1541755" cy="958788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A10E-E1DF-4C4F-8A1D-07000EC5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City of Houston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304FB-17C4-4537-AD17-6F9DDDD64EA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4</a:t>
            </a:fld>
            <a:endParaRPr lang="en-US" b="1" i="1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9384C-E90B-49EB-B1B4-0419AF949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397" y="1220107"/>
            <a:ext cx="8749083" cy="523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2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CF76-35F9-4494-987E-557B68F7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Facilities and Pharmacies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5BCFEF-D24D-4512-A43D-8C7AFDD0FCD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5</a:t>
            </a:fld>
            <a:endParaRPr lang="en-US" b="1" i="1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FA50EA-4DDE-4B1A-A156-142918EBA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987828"/>
            <a:ext cx="104013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46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E015-C50A-407C-AE77-89A9BD99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Pharmacy Concentration Index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1E6FED-D42B-40AD-AAB7-F85F047E265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6</a:t>
            </a:fld>
            <a:endParaRPr lang="en-US" b="1" i="1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8C360-5789-42D0-ADD5-0DDBCBA5F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001" y="1152446"/>
            <a:ext cx="8519788" cy="504546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DE54A6E-D9D7-4992-98B9-60122104F345}"/>
              </a:ext>
            </a:extLst>
          </p:cNvPr>
          <p:cNvSpPr/>
          <p:nvPr/>
        </p:nvSpPr>
        <p:spPr>
          <a:xfrm>
            <a:off x="5503617" y="3309417"/>
            <a:ext cx="731520" cy="7315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38F11B-6027-4AEE-B1C5-869FF52CD3A6}"/>
              </a:ext>
            </a:extLst>
          </p:cNvPr>
          <p:cNvSpPr txBox="1"/>
          <p:nvPr/>
        </p:nvSpPr>
        <p:spPr>
          <a:xfrm>
            <a:off x="186431" y="1367161"/>
            <a:ext cx="29029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Many neighborhoods have a shortage of pharmacy.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South part of Houston is better equipped with medical supplies than the rest of the city.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Several neighborhoods  are not populated, therefore, they do not need any medical facility.</a:t>
            </a:r>
          </a:p>
        </p:txBody>
      </p:sp>
    </p:spTree>
    <p:extLst>
      <p:ext uri="{BB962C8B-B14F-4D97-AF65-F5344CB8AC3E}">
        <p14:creationId xmlns:p14="http://schemas.microsoft.com/office/powerpoint/2010/main" val="69941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8626-2795-42A2-A7BD-25A9CA328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Pharmacy Requirement Index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623DD9-2F74-43B6-9F8F-F76513F2638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7</a:t>
            </a:fld>
            <a:endParaRPr lang="en-US" b="1" i="1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924A1-1BD7-44A2-A26F-FE3C7DC13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873" y="1090341"/>
            <a:ext cx="8528157" cy="51492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AA5683-D98C-4BD0-AAE3-1D13A646A59E}"/>
              </a:ext>
            </a:extLst>
          </p:cNvPr>
          <p:cNvSpPr txBox="1"/>
          <p:nvPr/>
        </p:nvSpPr>
        <p:spPr>
          <a:xfrm>
            <a:off x="186431" y="1367161"/>
            <a:ext cx="29029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 highlights the neighborhoods that are better suited for the pharmacy.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shortage of pharmacy is more severe in the west and north.</a:t>
            </a:r>
          </a:p>
        </p:txBody>
      </p:sp>
    </p:spTree>
    <p:extLst>
      <p:ext uri="{BB962C8B-B14F-4D97-AF65-F5344CB8AC3E}">
        <p14:creationId xmlns:p14="http://schemas.microsoft.com/office/powerpoint/2010/main" val="99390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2AA7-66BB-4100-ACAE-872990E0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Neighborhoods With Higher Pharmacy Requirement Index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E49366-3317-4589-A586-4BBF520870E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8</a:t>
            </a:fld>
            <a:endParaRPr lang="en-US" b="1" i="1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B955F-6561-43C0-9CE4-1F770310C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563" y="1109633"/>
            <a:ext cx="6418556" cy="5611060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E81CD4EB-472C-46F9-9143-77E04E6BDDDE}"/>
              </a:ext>
            </a:extLst>
          </p:cNvPr>
          <p:cNvSpPr/>
          <p:nvPr/>
        </p:nvSpPr>
        <p:spPr>
          <a:xfrm rot="5400000">
            <a:off x="5668392" y="3142698"/>
            <a:ext cx="395055" cy="2596718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F66FC-FA27-415B-A9DD-8153B0DD8BC5}"/>
              </a:ext>
            </a:extLst>
          </p:cNvPr>
          <p:cNvSpPr txBox="1"/>
          <p:nvPr/>
        </p:nvSpPr>
        <p:spPr>
          <a:xfrm>
            <a:off x="5095782" y="3338005"/>
            <a:ext cx="181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pharmacy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B370D-C6A8-4EE2-A978-44EB29F7D170}"/>
              </a:ext>
            </a:extLst>
          </p:cNvPr>
          <p:cNvSpPr txBox="1"/>
          <p:nvPr/>
        </p:nvSpPr>
        <p:spPr>
          <a:xfrm>
            <a:off x="186431" y="1367161"/>
            <a:ext cx="29029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first ten neighborhoods do not have any pharmacy.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Some of the neighborhoods without any pharmacy are not suitable to open the pharmacy as a result of low density of medical facilities.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Medical center has high Pharmacy Requirement Index as a result of high concentration of medical facilities..</a:t>
            </a:r>
          </a:p>
        </p:txBody>
      </p:sp>
    </p:spTree>
    <p:extLst>
      <p:ext uri="{BB962C8B-B14F-4D97-AF65-F5344CB8AC3E}">
        <p14:creationId xmlns:p14="http://schemas.microsoft.com/office/powerpoint/2010/main" val="1747590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337A-488B-4A5A-9C66-76557FC3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Neighborhoods to Open the Pharmacy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11A241-6772-484C-AD37-6F4F7A10973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9</a:t>
            </a:fld>
            <a:endParaRPr lang="en-US" b="1" i="1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D69C3-B8A8-4193-8CD3-F70E83114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40" y="962811"/>
            <a:ext cx="7700084" cy="56985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73BB79-F942-4818-8DC5-EA663726175F}"/>
              </a:ext>
            </a:extLst>
          </p:cNvPr>
          <p:cNvSpPr txBox="1"/>
          <p:nvPr/>
        </p:nvSpPr>
        <p:spPr>
          <a:xfrm>
            <a:off x="186431" y="1367161"/>
            <a:ext cx="29029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There are at least 10 medical facilities in each of these neighborhoods.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competition is not severe in these neighborhoods. There are not more than four pharmacies in the area.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Addicks</a:t>
            </a:r>
            <a:r>
              <a:rPr lang="en-US" dirty="0"/>
              <a:t> Park is the best candidate in term of balance between number of pharmacies and medical facilities.</a:t>
            </a:r>
          </a:p>
        </p:txBody>
      </p:sp>
    </p:spTree>
    <p:extLst>
      <p:ext uri="{BB962C8B-B14F-4D97-AF65-F5344CB8AC3E}">
        <p14:creationId xmlns:p14="http://schemas.microsoft.com/office/powerpoint/2010/main" val="341869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8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31B0C1"/>
      </a:accent1>
      <a:accent2>
        <a:srgbClr val="CB488B"/>
      </a:accent2>
      <a:accent3>
        <a:srgbClr val="BC9230"/>
      </a:accent3>
      <a:accent4>
        <a:srgbClr val="126974"/>
      </a:accent4>
      <a:accent5>
        <a:srgbClr val="C13131"/>
      </a:accent5>
      <a:accent6>
        <a:srgbClr val="8E8016"/>
      </a:accent6>
      <a:hlink>
        <a:srgbClr val="31B0C1"/>
      </a:hlink>
      <a:folHlink>
        <a:srgbClr val="31B0C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652269_Healthcare pitch deck_RVA_v5" id="{131D69DF-5A4C-4D7D-9CA6-F5F98F0CBF64}" vid="{02C95288-9555-411A-9D92-BD9F03F3A2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0A2AAC-D70B-4233-9389-268D689677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FFFEA1C-4D28-422A-816B-51B2F61D85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2D1CBC-A6D2-4C27-A0DD-244AE04E36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pitch deck</Template>
  <TotalTime>0</TotalTime>
  <Words>450</Words>
  <Application>Microsoft Office PowerPoint</Application>
  <PresentationFormat>Widescreen</PresentationFormat>
  <Paragraphs>83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Times New Roman</vt:lpstr>
      <vt:lpstr>Wingdings</vt:lpstr>
      <vt:lpstr>Office Theme</vt:lpstr>
      <vt:lpstr>Where to Open a New Pharmacy in Houston</vt:lpstr>
      <vt:lpstr>Problem Statement</vt:lpstr>
      <vt:lpstr>Data Acquisition</vt:lpstr>
      <vt:lpstr>Map of City of Houston</vt:lpstr>
      <vt:lpstr>Medical Facilities and Pharmacies</vt:lpstr>
      <vt:lpstr>Pharmacy Concentration Index</vt:lpstr>
      <vt:lpstr>Pharmacy Requirement Index</vt:lpstr>
      <vt:lpstr>Neighborhoods With Higher Pharmacy Requirement Index</vt:lpstr>
      <vt:lpstr>Neighborhoods to Open the Pharmacy</vt:lpstr>
      <vt:lpstr>Evaluating Neighborhoods Based on Priorities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2020-04-27T05:24:52Z</dcterms:created>
  <dcterms:modified xsi:type="dcterms:W3CDTF">2020-04-27T06:09:00Z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