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8211422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8211422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8211422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8211422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c8211422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c8211422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8211422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c8211422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8211422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8211422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8211422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8211422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c8211422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c8211422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8211422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c8211422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198200" y="1114350"/>
            <a:ext cx="67476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&amp; Query Responsibility Segregation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19K-0263 Arman</a:t>
            </a:r>
            <a:endParaRPr/>
          </a:p>
          <a:p>
            <a:pPr indent="0" lvl="0" marL="0" rtl="0" algn="ctr">
              <a:spcBef>
                <a:spcPts val="0"/>
              </a:spcBef>
              <a:spcAft>
                <a:spcPts val="0"/>
              </a:spcAft>
              <a:buNone/>
            </a:pPr>
            <a:r>
              <a:rPr lang="en"/>
              <a:t>19K-0353 Deepak Sadh</a:t>
            </a:r>
            <a:endParaRPr/>
          </a:p>
          <a:p>
            <a:pPr indent="0" lvl="0" marL="0" rtl="0" algn="ctr">
              <a:spcBef>
                <a:spcPts val="0"/>
              </a:spcBef>
              <a:spcAft>
                <a:spcPts val="0"/>
              </a:spcAft>
              <a:buNone/>
            </a:pPr>
            <a:r>
              <a:rPr lang="en"/>
              <a:t>19K-1411 Muhammad Sajjad Aziz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 of CQRS</a:t>
            </a:r>
            <a:endParaRPr/>
          </a:p>
        </p:txBody>
      </p:sp>
      <p:sp>
        <p:nvSpPr>
          <p:cNvPr id="121" name="Google Shape;121;p22"/>
          <p:cNvSpPr txBox="1"/>
          <p:nvPr>
            <p:ph idx="1" type="body"/>
          </p:nvPr>
        </p:nvSpPr>
        <p:spPr>
          <a:xfrm>
            <a:off x="387900" y="130389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Support for the CQRS pattern necessitates knowledge of several database technologies.</a:t>
            </a:r>
            <a:endParaRPr/>
          </a:p>
          <a:p>
            <a:pPr indent="-342900" lvl="0" marL="457200" rtl="0" algn="l">
              <a:spcBef>
                <a:spcPts val="0"/>
              </a:spcBef>
              <a:spcAft>
                <a:spcPts val="0"/>
              </a:spcAft>
              <a:buSzPts val="1800"/>
              <a:buChar char="●"/>
            </a:pPr>
            <a:r>
              <a:rPr lang="en"/>
              <a:t>Since more database technologies are needed to apply the CQRS patterns, there is a higher intrinsic cost, either in terms of hardware or, if a cloud provider is employed, utilization costs.</a:t>
            </a:r>
            <a:endParaRPr/>
          </a:p>
          <a:p>
            <a:pPr indent="-342900" lvl="0" marL="457200" rtl="0" algn="l">
              <a:spcBef>
                <a:spcPts val="0"/>
              </a:spcBef>
              <a:spcAft>
                <a:spcPts val="0"/>
              </a:spcAft>
              <a:buSzPts val="1800"/>
              <a:buChar char="●"/>
            </a:pPr>
            <a:r>
              <a:rPr lang="en"/>
              <a:t>Regarding service level agreements, extra emphasis must be given to ensuring data consistency.</a:t>
            </a:r>
            <a:endParaRPr/>
          </a:p>
          <a:p>
            <a:pPr indent="-342900" lvl="0" marL="457200" rtl="0" algn="l">
              <a:spcBef>
                <a:spcPts val="0"/>
              </a:spcBef>
              <a:spcAft>
                <a:spcPts val="0"/>
              </a:spcAft>
              <a:buSzPts val="1800"/>
              <a:buChar char="●"/>
            </a:pPr>
            <a:r>
              <a:rPr lang="en"/>
              <a:t>Utilizing numerous databases increases the risk of failure, thus businesses must implement thorough monitoring and fail-safe systems to ensure appropriate operation.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Known Uses of CQRS</a:t>
            </a:r>
            <a:endParaRPr/>
          </a:p>
        </p:txBody>
      </p:sp>
      <p:sp>
        <p:nvSpPr>
          <p:cNvPr id="127" name="Google Shape;127;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t>
            </a:r>
            <a:r>
              <a:rPr lang="en"/>
              <a:t>arge projects where independent scalability and great performance are required.</a:t>
            </a:r>
            <a:endParaRPr/>
          </a:p>
          <a:p>
            <a:pPr indent="-342900" lvl="0" marL="457200" rtl="0" algn="l">
              <a:spcBef>
                <a:spcPts val="1600"/>
              </a:spcBef>
              <a:spcAft>
                <a:spcPts val="0"/>
              </a:spcAft>
              <a:buSzPts val="1800"/>
              <a:buChar char="●"/>
            </a:pPr>
            <a:r>
              <a:rPr lang="en"/>
              <a:t>In applications with complicated business logic. In this situation, you can make things simpler by separating your reads from your writes.</a:t>
            </a:r>
            <a:endParaRPr/>
          </a:p>
          <a:p>
            <a:pPr indent="-342900" lvl="0" marL="457200" rtl="0" algn="l">
              <a:spcBef>
                <a:spcPts val="1600"/>
              </a:spcBef>
              <a:spcAft>
                <a:spcPts val="1600"/>
              </a:spcAft>
              <a:buSzPts val="1800"/>
              <a:buChar char="●"/>
            </a:pPr>
            <a:r>
              <a:rPr lang="en"/>
              <a:t>If you want to develop in parallel, you can have one team work on reading models while the other team writes 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Patterns</a:t>
            </a:r>
            <a:endParaRPr/>
          </a:p>
        </p:txBody>
      </p:sp>
      <p:sp>
        <p:nvSpPr>
          <p:cNvPr id="133" name="Google Shape;133;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Database per Service pattern creates the need for this pattern.</a:t>
            </a:r>
            <a:endParaRPr/>
          </a:p>
          <a:p>
            <a:pPr indent="-342900" lvl="0" marL="457200" rtl="0" algn="l">
              <a:spcBef>
                <a:spcPts val="1600"/>
              </a:spcBef>
              <a:spcAft>
                <a:spcPts val="0"/>
              </a:spcAft>
              <a:buSzPts val="1800"/>
              <a:buChar char="●"/>
            </a:pPr>
            <a:r>
              <a:rPr lang="en"/>
              <a:t>The API Composition pattern is an alternative solution.</a:t>
            </a:r>
            <a:endParaRPr/>
          </a:p>
          <a:p>
            <a:pPr indent="-342900" lvl="0" marL="457200" rtl="0" algn="l">
              <a:spcBef>
                <a:spcPts val="1600"/>
              </a:spcBef>
              <a:spcAft>
                <a:spcPts val="0"/>
              </a:spcAft>
              <a:buSzPts val="1800"/>
              <a:buChar char="●"/>
            </a:pPr>
            <a:r>
              <a:rPr lang="en"/>
              <a:t>The Domain event pattern generates the events.</a:t>
            </a:r>
            <a:endParaRPr/>
          </a:p>
          <a:p>
            <a:pPr indent="-342900" lvl="0" marL="457200" rtl="0" algn="l">
              <a:spcBef>
                <a:spcPts val="1600"/>
              </a:spcBef>
              <a:spcAft>
                <a:spcPts val="1600"/>
              </a:spcAft>
              <a:buSzPts val="1800"/>
              <a:buChar char="●"/>
            </a:pPr>
            <a:r>
              <a:rPr lang="en"/>
              <a:t>CQRS is often used with Event sourcing.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90250" y="526350"/>
            <a:ext cx="80988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235475"/>
            <a:ext cx="3837000" cy="473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a:t>What is CQRS?</a:t>
            </a:r>
            <a:endParaRPr/>
          </a:p>
          <a:p>
            <a:pPr indent="0" lvl="0" marL="0" rtl="0" algn="l">
              <a:spcBef>
                <a:spcPts val="1600"/>
              </a:spcBef>
              <a:spcAft>
                <a:spcPts val="0"/>
              </a:spcAft>
              <a:buClr>
                <a:schemeClr val="dk2"/>
              </a:buClr>
              <a:buSzPts val="1100"/>
              <a:buNone/>
            </a:pPr>
            <a:r>
              <a:rPr lang="en"/>
              <a:t>Why CQRS?</a:t>
            </a:r>
            <a:endParaRPr/>
          </a:p>
          <a:p>
            <a:pPr indent="0" lvl="0" marL="0" rtl="0" algn="l">
              <a:spcBef>
                <a:spcPts val="1600"/>
              </a:spcBef>
              <a:spcAft>
                <a:spcPts val="0"/>
              </a:spcAft>
              <a:buClr>
                <a:schemeClr val="dk2"/>
              </a:buClr>
              <a:buSzPts val="1100"/>
              <a:buNone/>
            </a:pPr>
            <a:r>
              <a:rPr lang="en"/>
              <a:t>CQRS Structure</a:t>
            </a:r>
            <a:endParaRPr/>
          </a:p>
          <a:p>
            <a:pPr indent="0" lvl="0" marL="0" rtl="0" algn="l">
              <a:spcBef>
                <a:spcPts val="1600"/>
              </a:spcBef>
              <a:spcAft>
                <a:spcPts val="0"/>
              </a:spcAft>
              <a:buClr>
                <a:schemeClr val="dk2"/>
              </a:buClr>
              <a:buSzPts val="1100"/>
              <a:buNone/>
            </a:pPr>
            <a:r>
              <a:rPr lang="en"/>
              <a:t>When to use CQRS?</a:t>
            </a:r>
            <a:endParaRPr/>
          </a:p>
          <a:p>
            <a:pPr indent="0" lvl="0" marL="0" rtl="0" algn="l">
              <a:spcBef>
                <a:spcPts val="1600"/>
              </a:spcBef>
              <a:spcAft>
                <a:spcPts val="0"/>
              </a:spcAft>
              <a:buClr>
                <a:schemeClr val="dk2"/>
              </a:buClr>
              <a:buSzPts val="1100"/>
              <a:buNone/>
            </a:pPr>
            <a:r>
              <a:rPr lang="en"/>
              <a:t>When to not use CQRS?</a:t>
            </a:r>
            <a:endParaRPr/>
          </a:p>
          <a:p>
            <a:pPr indent="0" lvl="0" marL="0" rtl="0" algn="l">
              <a:spcBef>
                <a:spcPts val="1600"/>
              </a:spcBef>
              <a:spcAft>
                <a:spcPts val="0"/>
              </a:spcAft>
              <a:buClr>
                <a:schemeClr val="dk2"/>
              </a:buClr>
              <a:buSzPts val="1100"/>
              <a:buNone/>
            </a:pPr>
            <a:r>
              <a:rPr lang="en"/>
              <a:t>Pros of CQRS</a:t>
            </a:r>
            <a:endParaRPr/>
          </a:p>
          <a:p>
            <a:pPr indent="0" lvl="0" marL="0" rtl="0" algn="l">
              <a:spcBef>
                <a:spcPts val="1600"/>
              </a:spcBef>
              <a:spcAft>
                <a:spcPts val="0"/>
              </a:spcAft>
              <a:buClr>
                <a:schemeClr val="dk2"/>
              </a:buClr>
              <a:buSzPts val="1100"/>
              <a:buNone/>
            </a:pPr>
            <a:r>
              <a:rPr lang="en"/>
              <a:t>Cons of CQRS</a:t>
            </a:r>
            <a:endParaRPr/>
          </a:p>
          <a:p>
            <a:pPr indent="0" lvl="0" marL="0" rtl="0" algn="l">
              <a:spcBef>
                <a:spcPts val="1600"/>
              </a:spcBef>
              <a:spcAft>
                <a:spcPts val="0"/>
              </a:spcAft>
              <a:buClr>
                <a:schemeClr val="dk2"/>
              </a:buClr>
              <a:buSzPts val="1100"/>
              <a:buNone/>
            </a:pPr>
            <a:r>
              <a:rPr lang="en"/>
              <a:t>Known uses of CQRS</a:t>
            </a:r>
            <a:endParaRPr/>
          </a:p>
          <a:p>
            <a:pPr indent="0" lvl="0" marL="0" rtl="0" algn="l">
              <a:spcBef>
                <a:spcPts val="1600"/>
              </a:spcBef>
              <a:spcAft>
                <a:spcPts val="1600"/>
              </a:spcAft>
              <a:buClr>
                <a:schemeClr val="dk2"/>
              </a:buClr>
              <a:buSzPts val="1100"/>
              <a:buNone/>
            </a:pPr>
            <a:r>
              <a:rPr lang="en"/>
              <a:t>Related Patterns</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8037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Command &amp; Query Responsibility Design Pattern?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The pattern known as CQRS, or Command and Query Responsibility Segregation, divides read from update processes for data storage. CQRS implementation can improve the performance, scalability, and security of your application.</a:t>
            </a:r>
            <a:endParaRPr sz="2000"/>
          </a:p>
        </p:txBody>
      </p:sp>
      <p:pic>
        <p:nvPicPr>
          <p:cNvPr id="77" name="Google Shape;77;p15"/>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CQRS Pattern?</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same data model for query and update is easy to understand and effective for CRUD processes.</a:t>
            </a:r>
            <a:endParaRPr sz="1600"/>
          </a:p>
          <a:p>
            <a:pPr indent="-330200" lvl="0" marL="457200" rtl="0" algn="l">
              <a:spcBef>
                <a:spcPts val="0"/>
              </a:spcBef>
              <a:spcAft>
                <a:spcPts val="0"/>
              </a:spcAft>
              <a:buSzPts val="1600"/>
              <a:buChar char="●"/>
            </a:pPr>
            <a:r>
              <a:rPr lang="en" sz="1600"/>
              <a:t>But, may become </a:t>
            </a:r>
            <a:r>
              <a:rPr lang="en" sz="1600"/>
              <a:t>inconvenient</a:t>
            </a:r>
            <a:r>
              <a:rPr lang="en" sz="1600"/>
              <a:t> in applications that are increasingly complicated.</a:t>
            </a:r>
            <a:endParaRPr sz="1600"/>
          </a:p>
          <a:p>
            <a:pPr indent="-330200" lvl="0" marL="457200" rtl="0" algn="l">
              <a:spcBef>
                <a:spcPts val="0"/>
              </a:spcBef>
              <a:spcAft>
                <a:spcPts val="0"/>
              </a:spcAft>
              <a:buSzPts val="1600"/>
              <a:buChar char="●"/>
            </a:pPr>
            <a:r>
              <a:rPr lang="en" sz="1600"/>
              <a:t>For example, the application might run a variety of queries on the read side, yielding data transfer objects (DTOs) of various shapes. Object mapping can get challenging. The model may include intricate business logic and validation on the write side. As a result, you risk creating a model that accomplishes too much and is unnecessarily complex.</a:t>
            </a:r>
            <a:endParaRPr sz="1600"/>
          </a:p>
          <a:p>
            <a:pPr indent="-330200" lvl="0" marL="457200" rtl="0" algn="l">
              <a:spcBef>
                <a:spcPts val="0"/>
              </a:spcBef>
              <a:spcAft>
                <a:spcPts val="0"/>
              </a:spcAft>
              <a:buSzPts val="1600"/>
              <a:buChar char="●"/>
            </a:pPr>
            <a:r>
              <a:rPr lang="en" sz="1600"/>
              <a:t>Using commands to update data and queries to read data, CQRS isolates reads and writes into distinct models. The design and implementation are made simpler by having separate query and update models.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cxnSp>
        <p:nvCxnSpPr>
          <p:cNvPr id="88" name="Google Shape;88;p17"/>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cxnSp>
        <p:nvCxnSpPr>
          <p:cNvPr id="89" name="Google Shape;89;p17"/>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pic>
        <p:nvPicPr>
          <p:cNvPr id="90" name="Google Shape;90;p17"/>
          <p:cNvPicPr preferRelativeResize="0"/>
          <p:nvPr/>
        </p:nvPicPr>
        <p:blipFill>
          <a:blip r:embed="rId3">
            <a:alphaModFix/>
          </a:blip>
          <a:stretch>
            <a:fillRect/>
          </a:stretch>
        </p:blipFill>
        <p:spPr>
          <a:xfrm>
            <a:off x="2491202" y="412325"/>
            <a:ext cx="3916475" cy="2038350"/>
          </a:xfrm>
          <a:prstGeom prst="rect">
            <a:avLst/>
          </a:prstGeom>
          <a:noFill/>
          <a:ln>
            <a:noFill/>
          </a:ln>
        </p:spPr>
      </p:pic>
      <p:pic>
        <p:nvPicPr>
          <p:cNvPr id="91" name="Google Shape;91;p17"/>
          <p:cNvPicPr preferRelativeResize="0"/>
          <p:nvPr/>
        </p:nvPicPr>
        <p:blipFill>
          <a:blip r:embed="rId4">
            <a:alphaModFix/>
          </a:blip>
          <a:stretch>
            <a:fillRect/>
          </a:stretch>
        </p:blipFill>
        <p:spPr>
          <a:xfrm>
            <a:off x="1448725" y="2571750"/>
            <a:ext cx="6246550" cy="221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CQRS Structure</a:t>
            </a:r>
            <a:endParaRPr/>
          </a:p>
        </p:txBody>
      </p:sp>
      <p:pic>
        <p:nvPicPr>
          <p:cNvPr id="97" name="Google Shape;97;p18"/>
          <p:cNvPicPr preferRelativeResize="0"/>
          <p:nvPr/>
        </p:nvPicPr>
        <p:blipFill>
          <a:blip r:embed="rId3">
            <a:alphaModFix/>
          </a:blip>
          <a:stretch>
            <a:fillRect/>
          </a:stretch>
        </p:blipFill>
        <p:spPr>
          <a:xfrm>
            <a:off x="775100" y="1239400"/>
            <a:ext cx="7593800" cy="317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to Use CQRS Pattern?</a:t>
            </a:r>
            <a:endParaRPr/>
          </a:p>
        </p:txBody>
      </p:sp>
      <p:sp>
        <p:nvSpPr>
          <p:cNvPr id="103" name="Google Shape;103;p19"/>
          <p:cNvSpPr txBox="1"/>
          <p:nvPr>
            <p:ph idx="1" type="body"/>
          </p:nvPr>
        </p:nvSpPr>
        <p:spPr>
          <a:xfrm>
            <a:off x="387900" y="11441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Domains where people can work together and access the same information simultaneously. When using CQRS, you can design commands at a level of granularity that reduces merge conflicts at the domain level and allows the command to resolve any conflicts that do occur.</a:t>
            </a:r>
            <a:endParaRPr sz="1600"/>
          </a:p>
          <a:p>
            <a:pPr indent="-330200" lvl="0" marL="457200" rtl="0" algn="l">
              <a:spcBef>
                <a:spcPts val="0"/>
              </a:spcBef>
              <a:spcAft>
                <a:spcPts val="0"/>
              </a:spcAft>
              <a:buSzPts val="1600"/>
              <a:buChar char="●"/>
            </a:pPr>
            <a:r>
              <a:rPr lang="en" sz="1600"/>
              <a:t>Situations in which one group of developers can concentrate on the intricate domain model that makes up the write model while another group concentrates on the read model and user interfaces.</a:t>
            </a:r>
            <a:endParaRPr sz="1600"/>
          </a:p>
          <a:p>
            <a:pPr indent="-330200" lvl="0" marL="457200" rtl="0" algn="l">
              <a:spcBef>
                <a:spcPts val="0"/>
              </a:spcBef>
              <a:spcAft>
                <a:spcPts val="0"/>
              </a:spcAft>
              <a:buSzPts val="1600"/>
              <a:buChar char="●"/>
            </a:pPr>
            <a:r>
              <a:rPr lang="en" sz="1600"/>
              <a:t>Scenarios in which it is anticipated that the system will change over time and may contain numerous versions of the model, or in which business rules are frequently modified.</a:t>
            </a:r>
            <a:endParaRPr sz="1600"/>
          </a:p>
          <a:p>
            <a:pPr indent="-330200" lvl="0" marL="457200" rtl="0" algn="l">
              <a:spcBef>
                <a:spcPts val="0"/>
              </a:spcBef>
              <a:spcAft>
                <a:spcPts val="0"/>
              </a:spcAft>
              <a:buSzPts val="1600"/>
              <a:buChar char="●"/>
            </a:pPr>
            <a:r>
              <a:rPr lang="en" sz="1600"/>
              <a:t>Integration with other systems, particularly when used in conjunction with event sourcing, should ensure that the availability of one subsystem is not adversely affected by the temporary failure of another.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not to Use CQRS Pattern?</a:t>
            </a:r>
            <a:endParaRPr/>
          </a:p>
        </p:txBody>
      </p:sp>
      <p:sp>
        <p:nvSpPr>
          <p:cNvPr id="109" name="Google Shape;109;p20"/>
          <p:cNvSpPr txBox="1"/>
          <p:nvPr>
            <p:ph idx="1" type="body"/>
          </p:nvPr>
        </p:nvSpPr>
        <p:spPr>
          <a:xfrm>
            <a:off x="387900" y="14787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case of simple user interface e.g. CRUD style.</a:t>
            </a:r>
            <a:endParaRPr/>
          </a:p>
          <a:p>
            <a:pPr indent="-342900" lvl="0" marL="457200" rtl="0" algn="l">
              <a:spcBef>
                <a:spcPts val="1600"/>
              </a:spcBef>
              <a:spcAft>
                <a:spcPts val="0"/>
              </a:spcAft>
              <a:buSzPts val="1800"/>
              <a:buChar char="●"/>
            </a:pPr>
            <a:r>
              <a:rPr lang="en"/>
              <a:t>When you have simple business logic, then implementation of CQRS would be too overwhelming.</a:t>
            </a:r>
            <a:endParaRPr/>
          </a:p>
          <a:p>
            <a:pPr indent="-342900" lvl="0" marL="457200" rtl="0" algn="l">
              <a:spcBef>
                <a:spcPts val="1600"/>
              </a:spcBef>
              <a:spcAft>
                <a:spcPts val="1600"/>
              </a:spcAft>
              <a:buSzPts val="1800"/>
              <a:buChar char="●"/>
            </a:pPr>
            <a:r>
              <a:rPr lang="en"/>
              <a:t>Do not use it for a whole solution. You do not need CQRS for every part of a system. Focus only on this Bounded Context, which really needs CQRS.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Pros of CQRS</a:t>
            </a:r>
            <a:endParaRPr/>
          </a:p>
        </p:txBody>
      </p:sp>
      <p:sp>
        <p:nvSpPr>
          <p:cNvPr id="115" name="Google Shape;115;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Utilizing the best database technology for the task at hand, such as a SQL database for writing and a noSQL database for reading, is made possible by separating write activity from ready action.</a:t>
            </a:r>
            <a:endParaRPr/>
          </a:p>
          <a:p>
            <a:pPr indent="-342900" lvl="0" marL="457200" rtl="0" algn="l">
              <a:spcBef>
                <a:spcPts val="1600"/>
              </a:spcBef>
              <a:spcAft>
                <a:spcPts val="0"/>
              </a:spcAft>
              <a:buSzPts val="1800"/>
              <a:buChar char="●"/>
            </a:pPr>
            <a:r>
              <a:rPr lang="en"/>
              <a:t>Since reading occurs more frequently than writing, you can improve performance by locating read data sources in advantageous geolocations to reduce response latency.</a:t>
            </a:r>
            <a:endParaRPr/>
          </a:p>
          <a:p>
            <a:pPr indent="-342900" lvl="0" marL="457200" rtl="0" algn="l">
              <a:spcBef>
                <a:spcPts val="1600"/>
              </a:spcBef>
              <a:spcAft>
                <a:spcPts val="1600"/>
              </a:spcAft>
              <a:buSzPts val="1800"/>
              <a:buChar char="●"/>
            </a:pPr>
            <a:r>
              <a:rPr lang="en"/>
              <a:t>By separating write from read activities, storage capacity may be scaled more effectively based on actual demand.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