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aa95d55a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aa95d55a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6823797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6823797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aa95d55a0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aa95d55a0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6823797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6823797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6823797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6823797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a6823797d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a6823797d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a6823797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a6823797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6823797d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6823797d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a6823797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a6823797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6823797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6823797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6823797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6823797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6823797db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6823797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a682379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a682379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a6823797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a6823797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6823797d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6823797d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6823797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6823797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6823797d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6823797d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6823797d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6823797d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6823797d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6823797d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a95d55a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a95d55a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a95d55a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a95d55a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9517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Professional Practices in IT</a:t>
            </a:r>
            <a:endParaRPr/>
          </a:p>
        </p:txBody>
      </p:sp>
      <p:sp>
        <p:nvSpPr>
          <p:cNvPr id="68" name="Google Shape;68;p13"/>
          <p:cNvSpPr txBox="1"/>
          <p:nvPr>
            <p:ph idx="1" type="subTitle"/>
          </p:nvPr>
        </p:nvSpPr>
        <p:spPr>
          <a:xfrm>
            <a:off x="390525" y="1885300"/>
            <a:ext cx="8222100" cy="31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Project Presentation</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a:p>
            <a:pPr indent="0" lvl="0" marL="0" rtl="0" algn="r">
              <a:spcBef>
                <a:spcPts val="0"/>
              </a:spcBef>
              <a:spcAft>
                <a:spcPts val="0"/>
              </a:spcAft>
              <a:buNone/>
            </a:pPr>
            <a:r>
              <a:rPr lang="en" sz="2000"/>
              <a:t>Muhammad Sajjad Aziz 19K-1411</a:t>
            </a:r>
            <a:endParaRPr sz="2000"/>
          </a:p>
          <a:p>
            <a:pPr indent="0" lvl="0" marL="0" rtl="0" algn="r">
              <a:spcBef>
                <a:spcPts val="0"/>
              </a:spcBef>
              <a:spcAft>
                <a:spcPts val="0"/>
              </a:spcAft>
              <a:buNone/>
            </a:pPr>
            <a:r>
              <a:rPr lang="en" sz="2000"/>
              <a:t>Muhammad Bilal 19K-0297</a:t>
            </a:r>
            <a:endParaRPr sz="2000"/>
          </a:p>
          <a:p>
            <a:pPr indent="0" lvl="0" marL="0" rtl="0" algn="r">
              <a:spcBef>
                <a:spcPts val="0"/>
              </a:spcBef>
              <a:spcAft>
                <a:spcPts val="0"/>
              </a:spcAft>
              <a:buNone/>
            </a:pPr>
            <a:r>
              <a:rPr lang="en" sz="2000"/>
              <a:t>Arman 19K-0263</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Q7. </a:t>
            </a:r>
            <a:r>
              <a:rPr b="1" lang="en" sz="2400"/>
              <a:t>How you treat employees with different beliefs, culture and backgrounds at your workplace?</a:t>
            </a:r>
            <a:endParaRPr b="1" sz="2400"/>
          </a:p>
        </p:txBody>
      </p:sp>
      <p:sp>
        <p:nvSpPr>
          <p:cNvPr id="120" name="Google Shape;120;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We value the healthy environment at our company.</a:t>
            </a:r>
            <a:endParaRPr b="1" sz="2200"/>
          </a:p>
          <a:p>
            <a:pPr indent="-368300" lvl="0" marL="457200" rtl="0" algn="l">
              <a:lnSpc>
                <a:spcPct val="150000"/>
              </a:lnSpc>
              <a:spcBef>
                <a:spcPts val="0"/>
              </a:spcBef>
              <a:spcAft>
                <a:spcPts val="0"/>
              </a:spcAft>
              <a:buSzPts val="2200"/>
              <a:buChar char="●"/>
            </a:pPr>
            <a:r>
              <a:rPr b="1" lang="en" sz="2200"/>
              <a:t>Because one can only work better if he feels the environment.</a:t>
            </a:r>
            <a:endParaRPr b="1" sz="2200"/>
          </a:p>
          <a:p>
            <a:pPr indent="-368300" lvl="0" marL="457200" rtl="0" algn="l">
              <a:lnSpc>
                <a:spcPct val="150000"/>
              </a:lnSpc>
              <a:spcBef>
                <a:spcPts val="0"/>
              </a:spcBef>
              <a:spcAft>
                <a:spcPts val="0"/>
              </a:spcAft>
              <a:buSzPts val="2200"/>
              <a:buChar char="●"/>
            </a:pPr>
            <a:r>
              <a:rPr b="1" lang="en" sz="2200"/>
              <a:t>All of our employees have </a:t>
            </a:r>
            <a:r>
              <a:rPr b="1" lang="en" sz="2200"/>
              <a:t>ethics and values towards others.</a:t>
            </a:r>
            <a:endParaRPr b="1" sz="2200"/>
          </a:p>
          <a:p>
            <a:pPr indent="-368300" lvl="0" marL="457200" rtl="0" algn="l">
              <a:lnSpc>
                <a:spcPct val="150000"/>
              </a:lnSpc>
              <a:spcBef>
                <a:spcPts val="0"/>
              </a:spcBef>
              <a:spcAft>
                <a:spcPts val="0"/>
              </a:spcAft>
              <a:buSzPts val="2200"/>
              <a:buChar char="●"/>
            </a:pPr>
            <a:r>
              <a:rPr b="1" lang="en" sz="2200"/>
              <a:t>We work under very friendly environment and respects everyone’s beliefs and culture.</a:t>
            </a:r>
            <a:endParaRPr b="1"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Q8. What benefits one when they outsource IT provisions?</a:t>
            </a:r>
            <a:endParaRPr b="1" sz="2400">
              <a:latin typeface="Times New Roman"/>
              <a:ea typeface="Times New Roman"/>
              <a:cs typeface="Times New Roman"/>
              <a:sym typeface="Times New Roman"/>
            </a:endParaRPr>
          </a:p>
        </p:txBody>
      </p:sp>
      <p:sp>
        <p:nvSpPr>
          <p:cNvPr id="126" name="Google Shape;126;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t>The main </a:t>
            </a:r>
            <a:r>
              <a:rPr b="1" lang="en" sz="2200"/>
              <a:t>benefit</a:t>
            </a:r>
            <a:r>
              <a:rPr b="1" lang="en" sz="2200"/>
              <a:t> is that you can access the service in cheaper amount.</a:t>
            </a:r>
            <a:endParaRPr b="1" sz="2200"/>
          </a:p>
          <a:p>
            <a:pPr indent="0" lvl="0" marL="0" rtl="0" algn="l">
              <a:lnSpc>
                <a:spcPct val="100000"/>
              </a:lnSpc>
              <a:spcBef>
                <a:spcPts val="1600"/>
              </a:spcBef>
              <a:spcAft>
                <a:spcPts val="0"/>
              </a:spcAft>
              <a:buNone/>
            </a:pPr>
            <a:r>
              <a:rPr b="1" lang="en" sz="2200"/>
              <a:t>You connect with people having different cultures, you learn things from their culture. You gave them impression of your culture.</a:t>
            </a:r>
            <a:endParaRPr b="1" sz="2200"/>
          </a:p>
          <a:p>
            <a:pPr indent="0" lvl="0" marL="0" rtl="0" algn="l">
              <a:lnSpc>
                <a:spcPct val="100000"/>
              </a:lnSpc>
              <a:spcBef>
                <a:spcPts val="1600"/>
              </a:spcBef>
              <a:spcAft>
                <a:spcPts val="1600"/>
              </a:spcAft>
              <a:buNone/>
            </a:pPr>
            <a:r>
              <a:rPr b="1" lang="en" sz="2200"/>
              <a:t>You learned about their work routine and they learn the same about you.</a:t>
            </a:r>
            <a:endParaRPr b="1"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Q9. </a:t>
            </a:r>
            <a:r>
              <a:rPr b="1" lang="en" sz="2400"/>
              <a:t>How do you deal with the discrimination, bullying, and harrasement isuues at your company?</a:t>
            </a:r>
            <a:endParaRPr b="1" sz="2400"/>
          </a:p>
        </p:txBody>
      </p:sp>
      <p:sp>
        <p:nvSpPr>
          <p:cNvPr id="132" name="Google Shape;132;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We have really strict policies upon violation of work ethics.</a:t>
            </a:r>
            <a:endParaRPr b="1" sz="2200"/>
          </a:p>
          <a:p>
            <a:pPr indent="-368300" lvl="0" marL="457200" rtl="0" algn="l">
              <a:lnSpc>
                <a:spcPct val="150000"/>
              </a:lnSpc>
              <a:spcBef>
                <a:spcPts val="0"/>
              </a:spcBef>
              <a:spcAft>
                <a:spcPts val="0"/>
              </a:spcAft>
              <a:buSzPts val="2200"/>
              <a:buChar char="●"/>
            </a:pPr>
            <a:r>
              <a:rPr b="1" lang="en" sz="2200"/>
              <a:t>However there hasn’t arisen such case in our history.</a:t>
            </a:r>
            <a:endParaRPr b="1" sz="2200"/>
          </a:p>
          <a:p>
            <a:pPr indent="-368300" lvl="0" marL="457200" rtl="0" algn="l">
              <a:lnSpc>
                <a:spcPct val="150000"/>
              </a:lnSpc>
              <a:spcBef>
                <a:spcPts val="0"/>
              </a:spcBef>
              <a:spcAft>
                <a:spcPts val="0"/>
              </a:spcAft>
              <a:buSzPts val="2200"/>
              <a:buChar char="●"/>
            </a:pPr>
            <a:r>
              <a:rPr b="1" lang="en" sz="2200"/>
              <a:t>Our employees have great ethics and respect towards each other,</a:t>
            </a:r>
            <a:endParaRPr b="1" sz="2200"/>
          </a:p>
          <a:p>
            <a:pPr indent="-368300" lvl="0" marL="457200" rtl="0" algn="l">
              <a:lnSpc>
                <a:spcPct val="150000"/>
              </a:lnSpc>
              <a:spcBef>
                <a:spcPts val="0"/>
              </a:spcBef>
              <a:spcAft>
                <a:spcPts val="0"/>
              </a:spcAft>
              <a:buSzPts val="2200"/>
              <a:buChar char="●"/>
            </a:pPr>
            <a:r>
              <a:rPr b="1" lang="en" sz="2200"/>
              <a:t>But if this situation happens then we will immediately show the exit to that employee.</a:t>
            </a:r>
            <a:endParaRPr b="1"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Great Place To 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Q10. What is the framework that defines your company as a great place to work?</a:t>
            </a:r>
            <a:endParaRPr b="1" sz="2400">
              <a:latin typeface="Times New Roman"/>
              <a:ea typeface="Times New Roman"/>
              <a:cs typeface="Times New Roman"/>
              <a:sym typeface="Times New Roman"/>
            </a:endParaRPr>
          </a:p>
        </p:txBody>
      </p:sp>
      <p:sp>
        <p:nvSpPr>
          <p:cNvPr id="143" name="Google Shape;143;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There must be growth opportunities.</a:t>
            </a:r>
            <a:endParaRPr b="1" sz="2200"/>
          </a:p>
          <a:p>
            <a:pPr indent="-368300" lvl="0" marL="457200" rtl="0" algn="l">
              <a:lnSpc>
                <a:spcPct val="150000"/>
              </a:lnSpc>
              <a:spcBef>
                <a:spcPts val="0"/>
              </a:spcBef>
              <a:spcAft>
                <a:spcPts val="0"/>
              </a:spcAft>
              <a:buSzPts val="2200"/>
              <a:buChar char="●"/>
            </a:pPr>
            <a:r>
              <a:rPr b="1" lang="en" sz="2200"/>
              <a:t>Fair compensation and mental peace.</a:t>
            </a:r>
            <a:endParaRPr b="1" sz="2200"/>
          </a:p>
          <a:p>
            <a:pPr indent="-368300" lvl="0" marL="457200" rtl="0" algn="l">
              <a:lnSpc>
                <a:spcPct val="150000"/>
              </a:lnSpc>
              <a:spcBef>
                <a:spcPts val="0"/>
              </a:spcBef>
              <a:spcAft>
                <a:spcPts val="0"/>
              </a:spcAft>
              <a:buSzPts val="2200"/>
              <a:buChar char="●"/>
            </a:pPr>
            <a:r>
              <a:rPr b="1" lang="en" sz="2200"/>
              <a:t>Opportunities to learn professionally and technically.</a:t>
            </a:r>
            <a:endParaRPr b="1" sz="2200"/>
          </a:p>
          <a:p>
            <a:pPr indent="-368300" lvl="0" marL="457200" rtl="0" algn="l">
              <a:lnSpc>
                <a:spcPct val="150000"/>
              </a:lnSpc>
              <a:spcBef>
                <a:spcPts val="0"/>
              </a:spcBef>
              <a:spcAft>
                <a:spcPts val="0"/>
              </a:spcAft>
              <a:buSzPts val="2200"/>
              <a:buChar char="●"/>
            </a:pPr>
            <a:r>
              <a:rPr b="1" lang="en" sz="2200"/>
              <a:t>For some people; bonuses and culture.</a:t>
            </a:r>
            <a:endParaRPr b="1" sz="2200"/>
          </a:p>
          <a:p>
            <a:pPr indent="-368300" lvl="0" marL="457200" rtl="0" algn="l">
              <a:lnSpc>
                <a:spcPct val="150000"/>
              </a:lnSpc>
              <a:spcBef>
                <a:spcPts val="0"/>
              </a:spcBef>
              <a:spcAft>
                <a:spcPts val="0"/>
              </a:spcAft>
              <a:buSzPts val="2200"/>
              <a:buChar char="●"/>
            </a:pPr>
            <a:r>
              <a:rPr b="1" lang="en" sz="2200"/>
              <a:t>Financial and non-financial both factors are important.</a:t>
            </a:r>
            <a:endParaRPr b="1"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Q11. What is important for a workplace to become great? Is it the employers, employees or customers?</a:t>
            </a:r>
            <a:endParaRPr b="1" sz="2400">
              <a:latin typeface="Times New Roman"/>
              <a:ea typeface="Times New Roman"/>
              <a:cs typeface="Times New Roman"/>
              <a:sym typeface="Times New Roman"/>
            </a:endParaRPr>
          </a:p>
        </p:txBody>
      </p:sp>
      <p:sp>
        <p:nvSpPr>
          <p:cNvPr id="149" name="Google Shape;149;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Employees and Customers are more important.</a:t>
            </a:r>
            <a:endParaRPr b="1" sz="2200"/>
          </a:p>
          <a:p>
            <a:pPr indent="-368300" lvl="0" marL="457200" rtl="0" algn="l">
              <a:lnSpc>
                <a:spcPct val="150000"/>
              </a:lnSpc>
              <a:spcBef>
                <a:spcPts val="0"/>
              </a:spcBef>
              <a:spcAft>
                <a:spcPts val="0"/>
              </a:spcAft>
              <a:buSzPts val="2200"/>
              <a:buChar char="●"/>
            </a:pPr>
            <a:r>
              <a:rPr b="1" lang="en" sz="2200"/>
              <a:t>Because it is employees who can make customers happy.</a:t>
            </a:r>
            <a:endParaRPr b="1" sz="2200"/>
          </a:p>
          <a:p>
            <a:pPr indent="-368300" lvl="0" marL="457200" rtl="0" algn="l">
              <a:lnSpc>
                <a:spcPct val="150000"/>
              </a:lnSpc>
              <a:spcBef>
                <a:spcPts val="0"/>
              </a:spcBef>
              <a:spcAft>
                <a:spcPts val="0"/>
              </a:spcAft>
              <a:buSzPts val="2200"/>
              <a:buChar char="●"/>
            </a:pPr>
            <a:r>
              <a:rPr b="1" lang="en" sz="2200"/>
              <a:t>And if customers are happy then the company </a:t>
            </a:r>
            <a:r>
              <a:rPr b="1" lang="en" sz="2200"/>
              <a:t>benefits</a:t>
            </a:r>
            <a:r>
              <a:rPr b="1" lang="en" sz="2200"/>
              <a:t>.</a:t>
            </a:r>
            <a:endParaRPr b="1"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Q12. Which steps and goals would you set to rank up your company?</a:t>
            </a:r>
            <a:endParaRPr b="1" sz="2400">
              <a:latin typeface="Times New Roman"/>
              <a:ea typeface="Times New Roman"/>
              <a:cs typeface="Times New Roman"/>
              <a:sym typeface="Times New Roman"/>
            </a:endParaRPr>
          </a:p>
        </p:txBody>
      </p:sp>
      <p:sp>
        <p:nvSpPr>
          <p:cNvPr id="155" name="Google Shape;155;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Employees</a:t>
            </a:r>
            <a:r>
              <a:rPr b="1" lang="en" sz="2200"/>
              <a:t> spread good word of mouth in the market.</a:t>
            </a:r>
            <a:endParaRPr b="1" sz="2200"/>
          </a:p>
          <a:p>
            <a:pPr indent="-368300" lvl="0" marL="457200" rtl="0" algn="l">
              <a:lnSpc>
                <a:spcPct val="150000"/>
              </a:lnSpc>
              <a:spcBef>
                <a:spcPts val="0"/>
              </a:spcBef>
              <a:spcAft>
                <a:spcPts val="0"/>
              </a:spcAft>
              <a:buSzPts val="2200"/>
              <a:buChar char="●"/>
            </a:pPr>
            <a:r>
              <a:rPr b="1" lang="en" sz="2200"/>
              <a:t>Ex-employees praising our environment in their new workplace.</a:t>
            </a:r>
            <a:endParaRPr b="1" sz="2200"/>
          </a:p>
          <a:p>
            <a:pPr indent="-368300" lvl="0" marL="457200" rtl="0" algn="l">
              <a:lnSpc>
                <a:spcPct val="150000"/>
              </a:lnSpc>
              <a:spcBef>
                <a:spcPts val="0"/>
              </a:spcBef>
              <a:spcAft>
                <a:spcPts val="0"/>
              </a:spcAft>
              <a:buSzPts val="2200"/>
              <a:buChar char="●"/>
            </a:pPr>
            <a:r>
              <a:rPr b="1" lang="en" sz="2200"/>
              <a:t>Market internal events on social media.</a:t>
            </a:r>
            <a:endParaRPr b="1"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Times New Roman"/>
                <a:ea typeface="Times New Roman"/>
                <a:cs typeface="Times New Roman"/>
                <a:sym typeface="Times New Roman"/>
              </a:rPr>
              <a:t>Q13. Can your workplace be a great place to work if it offers “compensation, rewards, free food, car wash, &amp; benefits” or if it offers “positive culture, leadership &amp; employee involvement”?</a:t>
            </a:r>
            <a:endParaRPr b="1" sz="2200">
              <a:latin typeface="Times New Roman"/>
              <a:ea typeface="Times New Roman"/>
              <a:cs typeface="Times New Roman"/>
              <a:sym typeface="Times New Roman"/>
            </a:endParaRPr>
          </a:p>
        </p:txBody>
      </p:sp>
      <p:sp>
        <p:nvSpPr>
          <p:cNvPr id="161" name="Google Shape;161;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b="1" lang="en" sz="2200"/>
              <a:t>In order to be a great place to work great leadership, positive culture and employee involvement is important.</a:t>
            </a:r>
            <a:endParaRPr b="1" sz="2200"/>
          </a:p>
          <a:p>
            <a:pPr indent="-368300" lvl="0" marL="457200" rtl="0" algn="l">
              <a:lnSpc>
                <a:spcPct val="115000"/>
              </a:lnSpc>
              <a:spcBef>
                <a:spcPts val="0"/>
              </a:spcBef>
              <a:spcAft>
                <a:spcPts val="0"/>
              </a:spcAft>
              <a:buSzPts val="2200"/>
              <a:buChar char="●"/>
            </a:pPr>
            <a:r>
              <a:rPr b="1" lang="en" sz="2200"/>
              <a:t>Because if the environment is positive then you can perform much better and you will enjoy working there.</a:t>
            </a:r>
            <a:endParaRPr b="1" sz="2200"/>
          </a:p>
          <a:p>
            <a:pPr indent="-368300" lvl="0" marL="457200" rtl="0" algn="l">
              <a:lnSpc>
                <a:spcPct val="115000"/>
              </a:lnSpc>
              <a:spcBef>
                <a:spcPts val="0"/>
              </a:spcBef>
              <a:spcAft>
                <a:spcPts val="0"/>
              </a:spcAft>
              <a:buSzPts val="2200"/>
              <a:buChar char="●"/>
            </a:pPr>
            <a:r>
              <a:rPr b="1" lang="en" sz="2200"/>
              <a:t>Employee involvement is also important for a workplace because knowing each and every </a:t>
            </a:r>
            <a:r>
              <a:rPr b="1" lang="en" sz="2200"/>
              <a:t>perspective</a:t>
            </a:r>
            <a:r>
              <a:rPr b="1" lang="en" sz="2200"/>
              <a:t> of a problem by all employees is very important.</a:t>
            </a:r>
            <a:endParaRPr b="1"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Contracts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460950" y="111550"/>
            <a:ext cx="8222100" cy="167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Times New Roman"/>
                <a:ea typeface="Times New Roman"/>
                <a:cs typeface="Times New Roman"/>
                <a:sym typeface="Times New Roman"/>
              </a:rPr>
              <a:t>Q14. When providing  a service to the customer or seeking a service from another company, do you sign a service-level agreement(SLA) and do you faced any problem in </a:t>
            </a:r>
            <a:r>
              <a:rPr b="1" lang="en" sz="2200">
                <a:latin typeface="Times New Roman"/>
                <a:ea typeface="Times New Roman"/>
                <a:cs typeface="Times New Roman"/>
                <a:sym typeface="Times New Roman"/>
              </a:rPr>
              <a:t>agreeing</a:t>
            </a:r>
            <a:r>
              <a:rPr b="1" lang="en" sz="2200">
                <a:latin typeface="Times New Roman"/>
                <a:ea typeface="Times New Roman"/>
                <a:cs typeface="Times New Roman"/>
                <a:sym typeface="Times New Roman"/>
              </a:rPr>
              <a:t> on terms?</a:t>
            </a:r>
            <a:endParaRPr b="1" sz="2200">
              <a:latin typeface="Times New Roman"/>
              <a:ea typeface="Times New Roman"/>
              <a:cs typeface="Times New Roman"/>
              <a:sym typeface="Times New Roman"/>
            </a:endParaRPr>
          </a:p>
        </p:txBody>
      </p:sp>
      <p:sp>
        <p:nvSpPr>
          <p:cNvPr id="172" name="Google Shape;172;p31"/>
          <p:cNvSpPr txBox="1"/>
          <p:nvPr>
            <p:ph idx="1" type="body"/>
          </p:nvPr>
        </p:nvSpPr>
        <p:spPr>
          <a:xfrm>
            <a:off x="460950" y="1708375"/>
            <a:ext cx="8222100" cy="271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b="1" lang="en" sz="2200"/>
              <a:t>All companies have some set of rules and policies.</a:t>
            </a:r>
            <a:endParaRPr b="1" sz="2200"/>
          </a:p>
          <a:p>
            <a:pPr indent="-368300" lvl="0" marL="457200" rtl="0" algn="l">
              <a:lnSpc>
                <a:spcPct val="115000"/>
              </a:lnSpc>
              <a:spcBef>
                <a:spcPts val="0"/>
              </a:spcBef>
              <a:spcAft>
                <a:spcPts val="0"/>
              </a:spcAft>
              <a:buSzPts val="2200"/>
              <a:buChar char="●"/>
            </a:pPr>
            <a:r>
              <a:rPr b="1" lang="en" sz="2200"/>
              <a:t>We don’t sign any thing which is not according to our ethics and policies.</a:t>
            </a:r>
            <a:endParaRPr b="1" sz="2200"/>
          </a:p>
          <a:p>
            <a:pPr indent="-368300" lvl="0" marL="457200" rtl="0" algn="l">
              <a:lnSpc>
                <a:spcPct val="115000"/>
              </a:lnSpc>
              <a:spcBef>
                <a:spcPts val="0"/>
              </a:spcBef>
              <a:spcAft>
                <a:spcPts val="0"/>
              </a:spcAft>
              <a:buSzPts val="2200"/>
              <a:buChar char="●"/>
            </a:pPr>
            <a:r>
              <a:rPr b="1" lang="en" sz="2200"/>
              <a:t>All types of </a:t>
            </a:r>
            <a:r>
              <a:rPr b="1" lang="en" sz="2200"/>
              <a:t>agreements</a:t>
            </a:r>
            <a:r>
              <a:rPr b="1" lang="en" sz="2200"/>
              <a:t> between two companies are mutual so it is very important to </a:t>
            </a:r>
            <a:r>
              <a:rPr b="1" lang="en" sz="2200"/>
              <a:t>negotiate</a:t>
            </a:r>
            <a:r>
              <a:rPr b="1" lang="en" sz="2200"/>
              <a:t> with other parties if we need some point to add or remove.</a:t>
            </a:r>
            <a:endParaRPr b="1" sz="2200"/>
          </a:p>
          <a:p>
            <a:pPr indent="-368300" lvl="0" marL="457200" rtl="0" algn="l">
              <a:lnSpc>
                <a:spcPct val="115000"/>
              </a:lnSpc>
              <a:spcBef>
                <a:spcPts val="0"/>
              </a:spcBef>
              <a:spcAft>
                <a:spcPts val="0"/>
              </a:spcAft>
              <a:buSzPts val="2200"/>
              <a:buChar char="●"/>
            </a:pPr>
            <a:r>
              <a:rPr b="1" lang="en" sz="2200"/>
              <a:t>Currently we have signed a contract with </a:t>
            </a:r>
            <a:r>
              <a:rPr b="1" lang="en" sz="2200"/>
              <a:t>outsourced</a:t>
            </a:r>
            <a:r>
              <a:rPr b="1" lang="en" sz="2200"/>
              <a:t> </a:t>
            </a:r>
            <a:r>
              <a:rPr b="1" lang="en" sz="2200"/>
              <a:t>services </a:t>
            </a:r>
            <a:r>
              <a:rPr b="1" lang="en" sz="2200"/>
              <a:t>we didn’t face any problem in it.</a:t>
            </a: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Human Resource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471900" y="800700"/>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Q15. Suppose you are working on a project of a big organization and they signed an NDA with you. Now if your employee violates the NDA what will be your response?</a:t>
            </a:r>
            <a:endParaRPr b="1" sz="2400">
              <a:latin typeface="Times New Roman"/>
              <a:ea typeface="Times New Roman"/>
              <a:cs typeface="Times New Roman"/>
              <a:sym typeface="Times New Roman"/>
            </a:endParaRPr>
          </a:p>
        </p:txBody>
      </p:sp>
      <p:sp>
        <p:nvSpPr>
          <p:cNvPr id="178" name="Google Shape;178;p32"/>
          <p:cNvSpPr txBox="1"/>
          <p:nvPr>
            <p:ph idx="1" type="body"/>
          </p:nvPr>
        </p:nvSpPr>
        <p:spPr>
          <a:xfrm>
            <a:off x="471900" y="1832325"/>
            <a:ext cx="8222100" cy="2710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If we signed an NDA with any firm for any project, then there only requirement is to not show any confidential information to our competitors.</a:t>
            </a:r>
            <a:endParaRPr b="1" sz="2200"/>
          </a:p>
          <a:p>
            <a:pPr indent="-368300" lvl="0" marL="457200" rtl="0" algn="l">
              <a:spcBef>
                <a:spcPts val="0"/>
              </a:spcBef>
              <a:spcAft>
                <a:spcPts val="0"/>
              </a:spcAft>
              <a:buSzPts val="2200"/>
              <a:buChar char="●"/>
            </a:pPr>
            <a:r>
              <a:rPr b="1" lang="en" sz="2200"/>
              <a:t>All our employees are required to keep it confidential to others.</a:t>
            </a:r>
            <a:endParaRPr b="1" sz="2200"/>
          </a:p>
          <a:p>
            <a:pPr indent="-368300" lvl="0" marL="457200" rtl="0" algn="l">
              <a:spcBef>
                <a:spcPts val="0"/>
              </a:spcBef>
              <a:spcAft>
                <a:spcPts val="0"/>
              </a:spcAft>
              <a:buSzPts val="2200"/>
              <a:buChar char="●"/>
            </a:pPr>
            <a:r>
              <a:rPr b="1" lang="en" sz="2200"/>
              <a:t>And all our employees have ethics, we didn’t face any situation. Our employees </a:t>
            </a:r>
            <a:r>
              <a:rPr b="1" lang="en" sz="2200"/>
              <a:t>haven't</a:t>
            </a:r>
            <a:r>
              <a:rPr b="1" lang="en" sz="2200"/>
              <a:t> and they won’t show any confidential information of our company.</a:t>
            </a:r>
            <a:endParaRPr b="1"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Intellectual Property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Q16. Have you or your company registered any intellectual property which could be a software program, an algorithm or source code?</a:t>
            </a:r>
            <a:endParaRPr b="1" sz="2400">
              <a:latin typeface="Times New Roman"/>
              <a:ea typeface="Times New Roman"/>
              <a:cs typeface="Times New Roman"/>
              <a:sym typeface="Times New Roman"/>
            </a:endParaRPr>
          </a:p>
        </p:txBody>
      </p:sp>
      <p:sp>
        <p:nvSpPr>
          <p:cNvPr id="189" name="Google Shape;189;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High quality products with low face value.</a:t>
            </a:r>
            <a:endParaRPr b="1" sz="2200"/>
          </a:p>
          <a:p>
            <a:pPr indent="-368300" lvl="0" marL="457200" rtl="0" algn="l">
              <a:lnSpc>
                <a:spcPct val="150000"/>
              </a:lnSpc>
              <a:spcBef>
                <a:spcPts val="0"/>
              </a:spcBef>
              <a:spcAft>
                <a:spcPts val="0"/>
              </a:spcAft>
              <a:buSzPts val="2200"/>
              <a:buChar char="●"/>
            </a:pPr>
            <a:r>
              <a:rPr b="1" lang="en" sz="2200"/>
              <a:t>Common Products.</a:t>
            </a:r>
            <a:endParaRPr b="1" sz="2200"/>
          </a:p>
          <a:p>
            <a:pPr indent="-368300" lvl="0" marL="457200" rtl="0" algn="l">
              <a:lnSpc>
                <a:spcPct val="150000"/>
              </a:lnSpc>
              <a:spcBef>
                <a:spcPts val="0"/>
              </a:spcBef>
              <a:spcAft>
                <a:spcPts val="0"/>
              </a:spcAft>
              <a:buSzPts val="2200"/>
              <a:buChar char="●"/>
            </a:pPr>
            <a:r>
              <a:rPr b="1" lang="en" sz="2200"/>
              <a:t>No Competitors.</a:t>
            </a:r>
            <a:endParaRPr b="1"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471900" y="8378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300">
                <a:latin typeface="Times New Roman"/>
                <a:ea typeface="Times New Roman"/>
                <a:cs typeface="Times New Roman"/>
                <a:sym typeface="Times New Roman"/>
              </a:rPr>
              <a:t>Q17. Suppose you are about to launch a product in the market and another company launched the very same product in the market before you, what will you do in this situation?</a:t>
            </a:r>
            <a:endParaRPr b="1" sz="2300">
              <a:latin typeface="Times New Roman"/>
              <a:ea typeface="Times New Roman"/>
              <a:cs typeface="Times New Roman"/>
              <a:sym typeface="Times New Roman"/>
            </a:endParaRPr>
          </a:p>
        </p:txBody>
      </p:sp>
      <p:sp>
        <p:nvSpPr>
          <p:cNvPr id="195" name="Google Shape;195;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b="1" lang="en" sz="2200"/>
              <a:t>In the market there are many products in which are same but there quality is different.</a:t>
            </a:r>
            <a:endParaRPr b="1" sz="2200"/>
          </a:p>
          <a:p>
            <a:pPr indent="-368300" lvl="0" marL="457200" rtl="0" algn="l">
              <a:lnSpc>
                <a:spcPct val="115000"/>
              </a:lnSpc>
              <a:spcBef>
                <a:spcPts val="0"/>
              </a:spcBef>
              <a:spcAft>
                <a:spcPts val="0"/>
              </a:spcAft>
              <a:buSzPts val="2200"/>
              <a:buChar char="●"/>
            </a:pPr>
            <a:r>
              <a:rPr b="1" lang="en" sz="2200"/>
              <a:t>If our competitors copied our product they cannot compete with our services and quality.</a:t>
            </a:r>
            <a:endParaRPr b="1" sz="2200"/>
          </a:p>
          <a:p>
            <a:pPr indent="-368300" lvl="0" marL="457200" rtl="0" algn="l">
              <a:lnSpc>
                <a:spcPct val="115000"/>
              </a:lnSpc>
              <a:spcBef>
                <a:spcPts val="0"/>
              </a:spcBef>
              <a:spcAft>
                <a:spcPts val="0"/>
              </a:spcAft>
              <a:buSzPts val="2200"/>
              <a:buChar char="●"/>
            </a:pPr>
            <a:r>
              <a:rPr b="1" lang="en" sz="2200"/>
              <a:t>Like in Pakistan wavetec has no competitor, we are leading in cash deposit machine which other companies are trying to compete.</a:t>
            </a:r>
            <a:endParaRPr b="1"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Q18. If an employee of yours presents an idea in the meeting and another employee claims that the idea is stolen and it actually belongs to him, what will you do in this situation?</a:t>
            </a:r>
            <a:endParaRPr b="1" sz="2400">
              <a:latin typeface="Times New Roman"/>
              <a:ea typeface="Times New Roman"/>
              <a:cs typeface="Times New Roman"/>
              <a:sym typeface="Times New Roman"/>
            </a:endParaRPr>
          </a:p>
        </p:txBody>
      </p:sp>
      <p:sp>
        <p:nvSpPr>
          <p:cNvPr id="201" name="Google Shape;201;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If he is from my team I would expect from him that at least he had discussed it with me before.</a:t>
            </a:r>
            <a:endParaRPr b="1" sz="2200"/>
          </a:p>
          <a:p>
            <a:pPr indent="-368300" lvl="0" marL="457200" rtl="0" algn="l">
              <a:lnSpc>
                <a:spcPct val="150000"/>
              </a:lnSpc>
              <a:spcBef>
                <a:spcPts val="0"/>
              </a:spcBef>
              <a:spcAft>
                <a:spcPts val="0"/>
              </a:spcAft>
              <a:buSzPts val="2200"/>
              <a:buChar char="●"/>
            </a:pPr>
            <a:r>
              <a:rPr b="1" lang="en" sz="2200"/>
              <a:t>I would not create a situation right there, I’ll wait until the completion of project.</a:t>
            </a:r>
            <a:endParaRPr b="1" sz="2200"/>
          </a:p>
          <a:p>
            <a:pPr indent="-368300" lvl="0" marL="457200" rtl="0" algn="l">
              <a:lnSpc>
                <a:spcPct val="150000"/>
              </a:lnSpc>
              <a:spcBef>
                <a:spcPts val="0"/>
              </a:spcBef>
              <a:spcAft>
                <a:spcPts val="0"/>
              </a:spcAft>
              <a:buSzPts val="2200"/>
              <a:buChar char="●"/>
            </a:pPr>
            <a:r>
              <a:rPr b="1" lang="en" sz="2200"/>
              <a:t>Maybe at the end he declare that it was my idea.</a:t>
            </a:r>
            <a:endParaRPr b="1"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lt2"/>
                </a:solidFill>
              </a:rPr>
              <a:t>Thank You!</a:t>
            </a:r>
            <a:endParaRPr sz="4000">
              <a:solidFill>
                <a:schemeClr val="lt2"/>
              </a:solidFill>
            </a:endParaRPr>
          </a:p>
        </p:txBody>
      </p:sp>
      <p:cxnSp>
        <p:nvCxnSpPr>
          <p:cNvPr id="207" name="Google Shape;207;p37"/>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309875"/>
            <a:ext cx="8222100" cy="1419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200">
                <a:latin typeface="Times New Roman"/>
                <a:ea typeface="Times New Roman"/>
                <a:cs typeface="Times New Roman"/>
                <a:sym typeface="Times New Roman"/>
              </a:rPr>
              <a:t>Q1. You are hiring for a position, and you have experienced candidates and fresh graduates both in your candidate pool, whom would you prefer? If you prefer experienced employees, what could be the reason behind this?</a:t>
            </a:r>
            <a:endParaRPr b="1" sz="2200">
              <a:latin typeface="Times New Roman"/>
              <a:ea typeface="Times New Roman"/>
              <a:cs typeface="Times New Roman"/>
              <a:sym typeface="Times New Roman"/>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Experienced candidates because they can easily manage.</a:t>
            </a:r>
            <a:endParaRPr b="1" sz="2200"/>
          </a:p>
          <a:p>
            <a:pPr indent="-368300" lvl="0" marL="457200" rtl="0" algn="l">
              <a:lnSpc>
                <a:spcPct val="150000"/>
              </a:lnSpc>
              <a:spcBef>
                <a:spcPts val="0"/>
              </a:spcBef>
              <a:spcAft>
                <a:spcPts val="0"/>
              </a:spcAft>
              <a:buSzPts val="2200"/>
              <a:buChar char="●"/>
            </a:pPr>
            <a:r>
              <a:rPr b="1" lang="en" sz="2200"/>
              <a:t>If budget is less then Fresh candidates.</a:t>
            </a:r>
            <a:endParaRPr b="1" sz="2200"/>
          </a:p>
          <a:p>
            <a:pPr indent="-368300" lvl="0" marL="457200" rtl="0" algn="l">
              <a:lnSpc>
                <a:spcPct val="150000"/>
              </a:lnSpc>
              <a:spcBef>
                <a:spcPts val="0"/>
              </a:spcBef>
              <a:spcAft>
                <a:spcPts val="0"/>
              </a:spcAft>
              <a:buSzPts val="2200"/>
              <a:buChar char="●"/>
            </a:pPr>
            <a:r>
              <a:rPr b="1" lang="en" sz="2200"/>
              <a:t>Fresh candidates are more enthusiastic in work.</a:t>
            </a:r>
            <a:endParaRPr b="1"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60950" y="8378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Q2. If employee turnover rate is high at your company, what actions would you take? And what could be the reasons for high turnover?</a:t>
            </a:r>
            <a:endParaRPr b="1" sz="2400">
              <a:latin typeface="Times New Roman"/>
              <a:ea typeface="Times New Roman"/>
              <a:cs typeface="Times New Roman"/>
              <a:sym typeface="Times New Roman"/>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Analysis of reasons behind turnover and make amendments in the rules and policies accordingly.</a:t>
            </a:r>
            <a:endParaRPr b="1" sz="2200"/>
          </a:p>
          <a:p>
            <a:pPr indent="-368300" lvl="0" marL="457200" rtl="0" algn="l">
              <a:lnSpc>
                <a:spcPct val="150000"/>
              </a:lnSpc>
              <a:spcBef>
                <a:spcPts val="0"/>
              </a:spcBef>
              <a:spcAft>
                <a:spcPts val="0"/>
              </a:spcAft>
              <a:buSzPts val="2200"/>
              <a:buChar char="●"/>
            </a:pPr>
            <a:r>
              <a:rPr b="1" lang="en" sz="2200"/>
              <a:t>Some employees left for better compensation package.</a:t>
            </a:r>
            <a:endParaRPr b="1" sz="2200"/>
          </a:p>
          <a:p>
            <a:pPr indent="-368300" lvl="0" marL="457200" rtl="0" algn="l">
              <a:lnSpc>
                <a:spcPct val="150000"/>
              </a:lnSpc>
              <a:spcBef>
                <a:spcPts val="0"/>
              </a:spcBef>
              <a:spcAft>
                <a:spcPts val="0"/>
              </a:spcAft>
              <a:buSzPts val="2200"/>
              <a:buChar char="●"/>
            </a:pPr>
            <a:r>
              <a:rPr b="1" lang="en" sz="2200"/>
              <a:t>Some left because of they are relocating.</a:t>
            </a:r>
            <a:endParaRPr b="1" sz="2200"/>
          </a:p>
          <a:p>
            <a:pPr indent="-368300" lvl="0" marL="457200" rtl="0" algn="l">
              <a:lnSpc>
                <a:spcPct val="150000"/>
              </a:lnSpc>
              <a:spcBef>
                <a:spcPts val="0"/>
              </a:spcBef>
              <a:spcAft>
                <a:spcPts val="0"/>
              </a:spcAft>
              <a:buSzPts val="2200"/>
              <a:buChar char="●"/>
            </a:pPr>
            <a:r>
              <a:rPr b="1" lang="en" sz="2200"/>
              <a:t>Some left because of there slow career growth. </a:t>
            </a:r>
            <a:endParaRPr b="1"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Q3. Suppose your firm is working on a project which seems discriminatory to your employees and they resign in turn, how would you retain them?</a:t>
            </a:r>
            <a:endParaRPr b="1" sz="2400">
              <a:latin typeface="Times New Roman"/>
              <a:ea typeface="Times New Roman"/>
              <a:cs typeface="Times New Roman"/>
              <a:sym typeface="Times New Roman"/>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200"/>
              <a:t>Wavetec haven’t done such project, and they don’t take such projects.</a:t>
            </a:r>
            <a:endParaRPr b="1"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Q4. Why would a company bind its employee to work there for a period of time and after that he may leave the company if he wants?</a:t>
            </a:r>
            <a:endParaRPr b="1" sz="2400">
              <a:latin typeface="Times New Roman"/>
              <a:ea typeface="Times New Roman"/>
              <a:cs typeface="Times New Roman"/>
              <a:sym typeface="Times New Roman"/>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In wavetec they don’t bind their employees not even for a year.</a:t>
            </a:r>
            <a:endParaRPr b="1" sz="2200"/>
          </a:p>
          <a:p>
            <a:pPr indent="-368300" lvl="0" marL="457200" rtl="0" algn="l">
              <a:lnSpc>
                <a:spcPct val="150000"/>
              </a:lnSpc>
              <a:spcBef>
                <a:spcPts val="0"/>
              </a:spcBef>
              <a:spcAft>
                <a:spcPts val="0"/>
              </a:spcAft>
              <a:buSzPts val="2200"/>
              <a:buChar char="●"/>
            </a:pPr>
            <a:r>
              <a:rPr b="1" lang="en" sz="2200"/>
              <a:t>But the reason is to assure that the </a:t>
            </a:r>
            <a:r>
              <a:rPr b="1" lang="en" sz="2200"/>
              <a:t>financial</a:t>
            </a:r>
            <a:r>
              <a:rPr b="1" lang="en" sz="2200"/>
              <a:t> cost and time they are investing on them, they stay there for long.</a:t>
            </a:r>
            <a:endParaRPr b="1" sz="2200"/>
          </a:p>
          <a:p>
            <a:pPr indent="-368300" lvl="0" marL="457200" rtl="0" algn="l">
              <a:lnSpc>
                <a:spcPct val="150000"/>
              </a:lnSpc>
              <a:spcBef>
                <a:spcPts val="0"/>
              </a:spcBef>
              <a:spcAft>
                <a:spcPts val="0"/>
              </a:spcAft>
              <a:buSzPts val="2200"/>
              <a:buChar char="●"/>
            </a:pPr>
            <a:r>
              <a:rPr b="1" lang="en" sz="2200"/>
              <a:t>They </a:t>
            </a:r>
            <a:r>
              <a:rPr b="1" lang="en" sz="2200"/>
              <a:t>make sure</a:t>
            </a:r>
            <a:r>
              <a:rPr b="1" lang="en" sz="2200"/>
              <a:t> to build a relationship with their employees so they stay on good terms.</a:t>
            </a:r>
            <a:endParaRPr b="1"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Times New Roman"/>
                <a:ea typeface="Times New Roman"/>
                <a:cs typeface="Times New Roman"/>
                <a:sym typeface="Times New Roman"/>
              </a:rPr>
              <a:t>Q5. What measures/practices would you take to unveil the hidden talent(strengths) of an employee so that they assure he/she is a right candidate for your organization.</a:t>
            </a:r>
            <a:endParaRPr b="1" sz="2400">
              <a:latin typeface="Times New Roman"/>
              <a:ea typeface="Times New Roman"/>
              <a:cs typeface="Times New Roman"/>
              <a:sym typeface="Times New Roman"/>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One-to-one conversation and judge where they fit in.</a:t>
            </a:r>
            <a:endParaRPr b="1" sz="2200"/>
          </a:p>
          <a:p>
            <a:pPr indent="-368300" lvl="0" marL="457200" rtl="0" algn="l">
              <a:lnSpc>
                <a:spcPct val="150000"/>
              </a:lnSpc>
              <a:spcBef>
                <a:spcPts val="0"/>
              </a:spcBef>
              <a:spcAft>
                <a:spcPts val="0"/>
              </a:spcAft>
              <a:buSzPts val="2200"/>
              <a:buChar char="●"/>
            </a:pPr>
            <a:r>
              <a:rPr b="1" lang="en" sz="2200"/>
              <a:t>But mostly this don’t happen when they applied for particular job.</a:t>
            </a:r>
            <a:endParaRPr b="1" sz="2200"/>
          </a:p>
          <a:p>
            <a:pPr indent="-368300" lvl="0" marL="457200" rtl="0" algn="l">
              <a:lnSpc>
                <a:spcPct val="150000"/>
              </a:lnSpc>
              <a:spcBef>
                <a:spcPts val="0"/>
              </a:spcBef>
              <a:spcAft>
                <a:spcPts val="0"/>
              </a:spcAft>
              <a:buSzPts val="2200"/>
              <a:buChar char="●"/>
            </a:pPr>
            <a:r>
              <a:rPr b="1" lang="en" sz="2200"/>
              <a:t>Yet in recruitment drive there are candidates who needs </a:t>
            </a:r>
            <a:r>
              <a:rPr b="1" lang="en" sz="2200"/>
              <a:t>assistance</a:t>
            </a:r>
            <a:r>
              <a:rPr b="1" lang="en" sz="2200"/>
              <a:t> to identifying </a:t>
            </a:r>
            <a:r>
              <a:rPr b="1" lang="en" sz="2200"/>
              <a:t>their</a:t>
            </a:r>
            <a:r>
              <a:rPr b="1" lang="en" sz="2200"/>
              <a:t> strengths.</a:t>
            </a:r>
            <a:endParaRPr b="1"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Organization, Culture and Discrimination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136325"/>
            <a:ext cx="8222100" cy="137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t>Q6. Does leadership at your company encourages diversity?</a:t>
            </a:r>
            <a:endParaRPr b="1" sz="2600"/>
          </a:p>
        </p:txBody>
      </p:sp>
      <p:sp>
        <p:nvSpPr>
          <p:cNvPr id="114" name="Google Shape;114;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b="1" lang="en" sz="2200"/>
              <a:t>Ofcourse, as Pakistan is culturally diverse country we came across with many people with different backgrounds.</a:t>
            </a:r>
            <a:endParaRPr b="1" sz="2200"/>
          </a:p>
          <a:p>
            <a:pPr indent="-368300" lvl="0" marL="457200" rtl="0" algn="l">
              <a:lnSpc>
                <a:spcPct val="115000"/>
              </a:lnSpc>
              <a:spcBef>
                <a:spcPts val="0"/>
              </a:spcBef>
              <a:spcAft>
                <a:spcPts val="0"/>
              </a:spcAft>
              <a:buSzPts val="2200"/>
              <a:buChar char="●"/>
            </a:pPr>
            <a:r>
              <a:rPr b="1" lang="en" sz="2200"/>
              <a:t>And our leaders, management encourage diversity in our company.</a:t>
            </a:r>
            <a:endParaRPr b="1" sz="2200"/>
          </a:p>
          <a:p>
            <a:pPr indent="-368300" lvl="0" marL="457200" rtl="0" algn="l">
              <a:lnSpc>
                <a:spcPct val="115000"/>
              </a:lnSpc>
              <a:spcBef>
                <a:spcPts val="0"/>
              </a:spcBef>
              <a:spcAft>
                <a:spcPts val="0"/>
              </a:spcAft>
              <a:buSzPts val="2200"/>
              <a:buChar char="●"/>
            </a:pPr>
            <a:r>
              <a:rPr b="1" lang="en" sz="2200"/>
              <a:t>We do respect the religious activities and festivities of employees with different background and grant them leaves accordingly.</a:t>
            </a:r>
            <a:endParaRPr b="1"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