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cd1440b9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cd1440b9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cd1440b9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cd1440b9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cd1440b9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acd1440b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cd1440b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cd1440b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01b22aab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01b22aab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01b22aab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01b22aab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01b22aab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01b22aab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cd1440b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cd1440b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cd1440b9b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cd1440b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01b22aab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01b22aa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01b22aab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01b22aab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1b22aab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1b22aab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01b22aab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01b22aab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cd1440b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cd1440b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Security Information &amp; Event Management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Muhammad Sajjad Aziz 19K-1411</a:t>
            </a:r>
            <a:endParaRPr/>
          </a:p>
          <a:p>
            <a:pPr indent="0" lvl="0" marL="0" rtl="0" algn="ctr">
              <a:spcBef>
                <a:spcPts val="0"/>
              </a:spcBef>
              <a:spcAft>
                <a:spcPts val="0"/>
              </a:spcAft>
              <a:buNone/>
            </a:pPr>
            <a:r>
              <a:rPr lang="en"/>
              <a:t>Muhammad Bilal 19K-0297</a:t>
            </a:r>
            <a:endParaRPr/>
          </a:p>
          <a:p>
            <a:pPr indent="0" lvl="0" marL="0" rtl="0" algn="ctr">
              <a:spcBef>
                <a:spcPts val="0"/>
              </a:spcBef>
              <a:spcAft>
                <a:spcPts val="0"/>
              </a:spcAft>
              <a:buNone/>
            </a:pPr>
            <a:r>
              <a:rPr lang="en"/>
              <a:t>Arman 19K-0263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and Features Involved in SIEM</a:t>
            </a:r>
            <a:endParaRPr/>
          </a:p>
        </p:txBody>
      </p:sp>
      <p:sp>
        <p:nvSpPr>
          <p:cNvPr id="128" name="Google Shape;12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accent5"/>
                </a:solidFill>
              </a:rPr>
              <a:t>Real-time Alerting</a:t>
            </a:r>
            <a:endParaRPr sz="2000">
              <a:solidFill>
                <a:schemeClr val="accent5"/>
              </a:solidFill>
            </a:endParaRPr>
          </a:p>
          <a:p>
            <a:pPr indent="0" lvl="0" marL="0" rtl="0" algn="l">
              <a:lnSpc>
                <a:spcPct val="100000"/>
              </a:lnSpc>
              <a:spcBef>
                <a:spcPts val="1600"/>
              </a:spcBef>
              <a:spcAft>
                <a:spcPts val="0"/>
              </a:spcAft>
              <a:buNone/>
            </a:pPr>
            <a:r>
              <a:rPr lang="en"/>
              <a:t>SIEM systems can be tailored to meet specific business requirements by using pre-defined, tiered alerts and notifications distributed among numerous teams.</a:t>
            </a:r>
            <a:endParaRPr/>
          </a:p>
          <a:p>
            <a:pPr indent="0" lvl="0" marL="0" rtl="0" algn="l">
              <a:lnSpc>
                <a:spcPct val="100000"/>
              </a:lnSpc>
              <a:spcBef>
                <a:spcPts val="1600"/>
              </a:spcBef>
              <a:spcAft>
                <a:spcPts val="0"/>
              </a:spcAft>
              <a:buNone/>
            </a:pPr>
            <a:r>
              <a:rPr lang="en" sz="2000">
                <a:solidFill>
                  <a:schemeClr val="accent5"/>
                </a:solidFill>
              </a:rPr>
              <a:t>Dashboards and Reporting</a:t>
            </a:r>
            <a:r>
              <a:rPr lang="en"/>
              <a:t> </a:t>
            </a:r>
            <a:endParaRPr/>
          </a:p>
          <a:p>
            <a:pPr indent="0" lvl="0" marL="0" rtl="0" algn="l">
              <a:lnSpc>
                <a:spcPct val="100000"/>
              </a:lnSpc>
              <a:spcBef>
                <a:spcPts val="1600"/>
              </a:spcBef>
              <a:spcAft>
                <a:spcPts val="1600"/>
              </a:spcAft>
              <a:buNone/>
            </a:pPr>
            <a:r>
              <a:rPr lang="en"/>
              <a:t>Hundreds or even thousands of network events per day may occur in some organizations. It's crucial to comprehend incidents and report them in a customisable view with no lag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and Features Involved in SIEM</a:t>
            </a:r>
            <a:endParaRPr/>
          </a:p>
        </p:txBody>
      </p:sp>
      <p:sp>
        <p:nvSpPr>
          <p:cNvPr id="134" name="Google Shape;13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accent5"/>
                </a:solidFill>
              </a:rPr>
              <a:t>IT Compliance</a:t>
            </a:r>
            <a:endParaRPr sz="2000">
              <a:solidFill>
                <a:schemeClr val="accent5"/>
              </a:solidFill>
            </a:endParaRPr>
          </a:p>
          <a:p>
            <a:pPr indent="0" lvl="0" marL="0" rtl="0" algn="l">
              <a:lnSpc>
                <a:spcPct val="100000"/>
              </a:lnSpc>
              <a:spcBef>
                <a:spcPts val="1600"/>
              </a:spcBef>
              <a:spcAft>
                <a:spcPts val="0"/>
              </a:spcAft>
              <a:buNone/>
            </a:pPr>
            <a:r>
              <a:rPr lang="en"/>
              <a:t>The criteria for complying with regulations differ greatly amongst organizations. Even while not all SIEM products provide comprehensive compliance coverage, businesses in highly regulated sectors give auditing and on-demand reporting priority over other functions.</a:t>
            </a:r>
            <a:endParaRPr/>
          </a:p>
          <a:p>
            <a:pPr indent="0" lvl="0" marL="0" rtl="0" algn="l">
              <a:lnSpc>
                <a:spcPct val="100000"/>
              </a:lnSpc>
              <a:spcBef>
                <a:spcPts val="1600"/>
              </a:spcBef>
              <a:spcAft>
                <a:spcPts val="0"/>
              </a:spcAft>
              <a:buNone/>
            </a:pPr>
            <a:r>
              <a:rPr lang="en" sz="2000">
                <a:solidFill>
                  <a:schemeClr val="accent5"/>
                </a:solidFill>
              </a:rPr>
              <a:t>Security &amp; IT Integrations</a:t>
            </a:r>
            <a:endParaRPr sz="2000">
              <a:solidFill>
                <a:schemeClr val="accent5"/>
              </a:solidFill>
            </a:endParaRPr>
          </a:p>
          <a:p>
            <a:pPr indent="0" lvl="0" marL="0" rtl="0" algn="l">
              <a:lnSpc>
                <a:spcPct val="100000"/>
              </a:lnSpc>
              <a:spcBef>
                <a:spcPts val="1600"/>
              </a:spcBef>
              <a:spcAft>
                <a:spcPts val="1600"/>
              </a:spcAft>
              <a:buNone/>
            </a:pPr>
            <a:r>
              <a:rPr lang="en"/>
              <a:t>A SIEM that interacts with pre-existing investments in security and IT tools will be beneficial to established enterprises. Organizational visibility starts with integrating the SIEM with a variety of security and non-security log sources.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0"/>
            <a:ext cx="8368200" cy="211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SIEM and </a:t>
            </a:r>
            <a:r>
              <a:rPr lang="en"/>
              <a:t>PCI DSS Compliance</a:t>
            </a:r>
            <a:endParaRPr/>
          </a:p>
          <a:p>
            <a:pPr indent="0" lvl="0" marL="0" rtl="0" algn="l">
              <a:lnSpc>
                <a:spcPct val="115000"/>
              </a:lnSpc>
              <a:spcBef>
                <a:spcPts val="0"/>
              </a:spcBef>
              <a:spcAft>
                <a:spcPts val="0"/>
              </a:spcAft>
              <a:buNone/>
            </a:pPr>
            <a:r>
              <a:rPr lang="en" sz="1800">
                <a:latin typeface="Roboto"/>
                <a:ea typeface="Roboto"/>
                <a:cs typeface="Roboto"/>
                <a:sym typeface="Roboto"/>
              </a:rPr>
              <a:t>An organization can become PCI DSS compliant with the aid of SIEM tools. Customers are reassured by this security requirement that a corporation will protect their credit card and payment information from loss and unauthorized use. The following PCI DSS standards can be satisfied by a SIEM:</a:t>
            </a:r>
            <a:endParaRPr sz="1800">
              <a:latin typeface="Roboto"/>
              <a:ea typeface="Roboto"/>
              <a:cs typeface="Roboto"/>
              <a:sym typeface="Roboto"/>
            </a:endParaRPr>
          </a:p>
        </p:txBody>
      </p:sp>
      <p:sp>
        <p:nvSpPr>
          <p:cNvPr id="140" name="Google Shape;140;p24"/>
          <p:cNvSpPr txBox="1"/>
          <p:nvPr>
            <p:ph idx="1" type="body"/>
          </p:nvPr>
        </p:nvSpPr>
        <p:spPr>
          <a:xfrm>
            <a:off x="387900" y="2168950"/>
            <a:ext cx="8368200" cy="218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Organizations that are PCI DSS compliant must have SIEM solution.</a:t>
            </a:r>
            <a:endParaRPr/>
          </a:p>
          <a:p>
            <a:pPr indent="-342900" lvl="0" marL="457200" rtl="0" algn="l">
              <a:spcBef>
                <a:spcPts val="1600"/>
              </a:spcBef>
              <a:spcAft>
                <a:spcPts val="0"/>
              </a:spcAft>
              <a:buSzPts val="1800"/>
              <a:buChar char="●"/>
            </a:pPr>
            <a:r>
              <a:rPr lang="en"/>
              <a:t>SIEM records organization’s approved services and protocols t find insecure protocols.</a:t>
            </a:r>
            <a:endParaRPr/>
          </a:p>
          <a:p>
            <a:pPr indent="-342900" lvl="0" marL="457200" rtl="0" algn="l">
              <a:spcBef>
                <a:spcPts val="1600"/>
              </a:spcBef>
              <a:spcAft>
                <a:spcPts val="1600"/>
              </a:spcAft>
              <a:buSzPts val="1800"/>
              <a:buChar char="●"/>
            </a:pPr>
            <a:r>
              <a:rPr lang="en"/>
              <a:t>PCI-compliant businesses must set up a DMZ to control connections between web servers and untrusted networks (like the internet).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SIEM Solutions in Market</a:t>
            </a:r>
            <a:endParaRPr/>
          </a:p>
        </p:txBody>
      </p:sp>
      <p:sp>
        <p:nvSpPr>
          <p:cNvPr id="146" name="Google Shape;146;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numerous SIEM solutions available in the market. Among the most well-known are Splunk, IBM QRadar, and Arcsight ESM.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ArcSight</a:t>
            </a:r>
            <a:endParaRPr/>
          </a:p>
        </p:txBody>
      </p:sp>
      <p:sp>
        <p:nvSpPr>
          <p:cNvPr id="152" name="Google Shape;152;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ArcSight gathers and examines log data from the operating systems, applications, and security tools used by an organization. Security workers are informed by the system when a malicious threat is found.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ArcSight can initiate an automatic response to halt the harmful behavior. The capability to include outside threat intelligence feeds for more precise threat detection is another benefit.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IBM QRadar</a:t>
            </a:r>
            <a:endParaRPr/>
          </a:p>
        </p:txBody>
      </p:sp>
      <p:sp>
        <p:nvSpPr>
          <p:cNvPr id="158" name="Google Shape;158;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QRadar gathers log data from a variety of information system sources within an organization, including network hardware, operating systems, software, and user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Real-time log data analysis provided by the QRadar SIEM enables customers to immediately recognise and stop threats. From cloud-based applications, QRadar can also gather network flow information and log events. Threat intelligence feeds are supported by this SIEM as well.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Splunk</a:t>
            </a:r>
            <a:endParaRPr/>
          </a:p>
        </p:txBody>
      </p:sp>
      <p:sp>
        <p:nvSpPr>
          <p:cNvPr id="164" name="Google Shape;164;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Splunk Enterprise Security offers real-time threat monitoring, quick analyses using visual correlations, and investigative research to track the dynamic actions linked to sophisticated security threats.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a locally installed copy of the software and a cloud service are options for the Splunk SIEM. Third-party app integration of threat intelligence feeds is supported.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 with</a:t>
            </a:r>
            <a:r>
              <a:rPr lang="en"/>
              <a:t> SIEM</a:t>
            </a:r>
            <a:endParaRPr/>
          </a:p>
        </p:txBody>
      </p:sp>
      <p:sp>
        <p:nvSpPr>
          <p:cNvPr id="170" name="Google Shape;170;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provides huge amount of monitoring data/logs but SIEM report data is not actionable and hard to understand.</a:t>
            </a:r>
            <a:endParaRPr/>
          </a:p>
          <a:p>
            <a:pPr indent="-342900" lvl="0" marL="457200" rtl="0" algn="l">
              <a:spcBef>
                <a:spcPts val="1600"/>
              </a:spcBef>
              <a:spcAft>
                <a:spcPts val="0"/>
              </a:spcAft>
              <a:buSzPts val="1800"/>
              <a:buChar char="●"/>
            </a:pPr>
            <a:r>
              <a:rPr lang="en"/>
              <a:t>SIEMs produce too much noise data.</a:t>
            </a:r>
            <a:endParaRPr/>
          </a:p>
          <a:p>
            <a:pPr indent="-342900" lvl="0" marL="457200" rtl="0" algn="l">
              <a:spcBef>
                <a:spcPts val="1600"/>
              </a:spcBef>
              <a:spcAft>
                <a:spcPts val="0"/>
              </a:spcAft>
              <a:buSzPts val="1800"/>
              <a:buChar char="●"/>
            </a:pPr>
            <a:r>
              <a:rPr lang="en"/>
              <a:t>SIEM reports lacks context and useful information.</a:t>
            </a:r>
            <a:endParaRPr/>
          </a:p>
          <a:p>
            <a:pPr indent="-342900" lvl="0" marL="457200" rtl="0" algn="l">
              <a:spcBef>
                <a:spcPts val="1600"/>
              </a:spcBef>
              <a:spcAft>
                <a:spcPts val="0"/>
              </a:spcAft>
              <a:buSzPts val="1800"/>
              <a:buChar char="●"/>
            </a:pPr>
            <a:r>
              <a:rPr lang="en"/>
              <a:t>SIEM needs specialized employees to be managed.</a:t>
            </a:r>
            <a:endParaRPr/>
          </a:p>
          <a:p>
            <a:pPr indent="-342900" lvl="0" marL="457200" rtl="0" algn="l">
              <a:spcBef>
                <a:spcPts val="1600"/>
              </a:spcBef>
              <a:spcAft>
                <a:spcPts val="1600"/>
              </a:spcAft>
              <a:buSzPts val="1800"/>
              <a:buChar char="●"/>
            </a:pPr>
            <a:r>
              <a:rPr lang="en"/>
              <a:t>SIEMs are extremely expensive.</a:t>
            </a:r>
            <a:endParaRPr/>
          </a:p>
        </p:txBody>
      </p:sp>
      <p:pic>
        <p:nvPicPr>
          <p:cNvPr id="171" name="Google Shape;171;p29"/>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idx="4294967295" type="title"/>
          </p:nvPr>
        </p:nvSpPr>
        <p:spPr>
          <a:xfrm>
            <a:off x="311700" y="334650"/>
            <a:ext cx="8520600" cy="6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SIEM Alternatives</a:t>
            </a:r>
            <a:endParaRPr sz="3600">
              <a:latin typeface="Roboto"/>
              <a:ea typeface="Roboto"/>
              <a:cs typeface="Roboto"/>
              <a:sym typeface="Roboto"/>
            </a:endParaRPr>
          </a:p>
        </p:txBody>
      </p:sp>
      <p:sp>
        <p:nvSpPr>
          <p:cNvPr id="177" name="Google Shape;177;p30"/>
          <p:cNvSpPr txBox="1"/>
          <p:nvPr>
            <p:ph idx="4294967295" type="body"/>
          </p:nvPr>
        </p:nvSpPr>
        <p:spPr>
          <a:xfrm>
            <a:off x="401863" y="1219875"/>
            <a:ext cx="3853200" cy="8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Centralized Log</a:t>
            </a:r>
            <a:r>
              <a:rPr lang="en" sz="2400">
                <a:solidFill>
                  <a:schemeClr val="accent5"/>
                </a:solidFill>
              </a:rPr>
              <a:t> Management Platform</a:t>
            </a:r>
            <a:endParaRPr sz="2400">
              <a:solidFill>
                <a:schemeClr val="accent5"/>
              </a:solidFill>
            </a:endParaRPr>
          </a:p>
        </p:txBody>
      </p:sp>
      <p:cxnSp>
        <p:nvCxnSpPr>
          <p:cNvPr id="178" name="Google Shape;178;p30"/>
          <p:cNvCxnSpPr/>
          <p:nvPr/>
        </p:nvCxnSpPr>
        <p:spPr>
          <a:xfrm>
            <a:off x="401863" y="1539233"/>
            <a:ext cx="270900" cy="0"/>
          </a:xfrm>
          <a:prstGeom prst="straightConnector1">
            <a:avLst/>
          </a:prstGeom>
          <a:noFill/>
          <a:ln cap="flat" cmpd="sng" w="9525">
            <a:solidFill>
              <a:schemeClr val="lt2"/>
            </a:solidFill>
            <a:prstDash val="solid"/>
            <a:round/>
            <a:headEnd len="sm" w="sm" type="none"/>
            <a:tailEnd len="sm" w="sm" type="none"/>
          </a:ln>
        </p:spPr>
      </p:cxnSp>
      <p:sp>
        <p:nvSpPr>
          <p:cNvPr id="179" name="Google Shape;179;p30"/>
          <p:cNvSpPr txBox="1"/>
          <p:nvPr>
            <p:ph idx="4294967295" type="body"/>
          </p:nvPr>
        </p:nvSpPr>
        <p:spPr>
          <a:xfrm>
            <a:off x="401863" y="2088375"/>
            <a:ext cx="3853200" cy="162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CLM is a comprehensive approach to network, data, and security management that uses automated tools to collect logs from across an IT infrastructure.</a:t>
            </a:r>
            <a:endParaRPr/>
          </a:p>
        </p:txBody>
      </p:sp>
      <p:sp>
        <p:nvSpPr>
          <p:cNvPr id="180" name="Google Shape;180;p30"/>
          <p:cNvSpPr txBox="1"/>
          <p:nvPr>
            <p:ph idx="4294967295" type="body"/>
          </p:nvPr>
        </p:nvSpPr>
        <p:spPr>
          <a:xfrm>
            <a:off x="4888938" y="121986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User Entity and Behavior Analytics</a:t>
            </a:r>
            <a:endParaRPr sz="2400">
              <a:solidFill>
                <a:schemeClr val="accent5"/>
              </a:solidFill>
            </a:endParaRPr>
          </a:p>
        </p:txBody>
      </p:sp>
      <p:cxnSp>
        <p:nvCxnSpPr>
          <p:cNvPr id="181" name="Google Shape;181;p30"/>
          <p:cNvCxnSpPr/>
          <p:nvPr/>
        </p:nvCxnSpPr>
        <p:spPr>
          <a:xfrm>
            <a:off x="4995913" y="1539233"/>
            <a:ext cx="270900" cy="0"/>
          </a:xfrm>
          <a:prstGeom prst="straightConnector1">
            <a:avLst/>
          </a:prstGeom>
          <a:noFill/>
          <a:ln cap="flat" cmpd="sng" w="9525">
            <a:solidFill>
              <a:schemeClr val="lt2"/>
            </a:solidFill>
            <a:prstDash val="solid"/>
            <a:round/>
            <a:headEnd len="sm" w="sm" type="none"/>
            <a:tailEnd len="sm" w="sm" type="none"/>
          </a:ln>
        </p:spPr>
      </p:cxnSp>
      <p:sp>
        <p:nvSpPr>
          <p:cNvPr id="182" name="Google Shape;182;p30"/>
          <p:cNvSpPr txBox="1"/>
          <p:nvPr>
            <p:ph idx="4294967295" type="body"/>
          </p:nvPr>
        </p:nvSpPr>
        <p:spPr>
          <a:xfrm>
            <a:off x="4888938" y="2076002"/>
            <a:ext cx="3853200" cy="162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UEBA </a:t>
            </a:r>
            <a:r>
              <a:rPr lang="en"/>
              <a:t>is the process of gathering insight into the network events that users generate every day. Once collected and analyzed, it can be used to detect the use of compromised credentials, lateral movement, and other malicious behavior.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490250" y="526350"/>
            <a:ext cx="81978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100"/>
              <a:buNone/>
            </a:pPr>
            <a:r>
              <a:rPr lang="en"/>
              <a:t>What is SIEM?</a:t>
            </a:r>
            <a:endParaRPr/>
          </a:p>
          <a:p>
            <a:pPr indent="0" lvl="0" marL="0" rtl="0" algn="l">
              <a:lnSpc>
                <a:spcPct val="100000"/>
              </a:lnSpc>
              <a:spcBef>
                <a:spcPts val="1600"/>
              </a:spcBef>
              <a:spcAft>
                <a:spcPts val="0"/>
              </a:spcAft>
              <a:buClr>
                <a:schemeClr val="dk2"/>
              </a:buClr>
              <a:buSzPts val="1100"/>
              <a:buNone/>
            </a:pPr>
            <a:r>
              <a:rPr lang="en"/>
              <a:t>Why is SIEM Important?</a:t>
            </a:r>
            <a:endParaRPr/>
          </a:p>
          <a:p>
            <a:pPr indent="0" lvl="0" marL="0" rtl="0" algn="l">
              <a:lnSpc>
                <a:spcPct val="100000"/>
              </a:lnSpc>
              <a:spcBef>
                <a:spcPts val="1600"/>
              </a:spcBef>
              <a:spcAft>
                <a:spcPts val="0"/>
              </a:spcAft>
              <a:buClr>
                <a:schemeClr val="dk2"/>
              </a:buClr>
              <a:buSzPts val="1100"/>
              <a:buNone/>
            </a:pPr>
            <a:r>
              <a:rPr lang="en"/>
              <a:t>How Does SIEM Works?</a:t>
            </a:r>
            <a:endParaRPr/>
          </a:p>
          <a:p>
            <a:pPr indent="0" lvl="0" marL="0" rtl="0" algn="l">
              <a:lnSpc>
                <a:spcPct val="100000"/>
              </a:lnSpc>
              <a:spcBef>
                <a:spcPts val="1600"/>
              </a:spcBef>
              <a:spcAft>
                <a:spcPts val="0"/>
              </a:spcAft>
              <a:buClr>
                <a:schemeClr val="dk2"/>
              </a:buClr>
              <a:buSzPts val="1100"/>
              <a:buNone/>
            </a:pPr>
            <a:r>
              <a:rPr lang="en"/>
              <a:t>The Benefits of SIEM</a:t>
            </a:r>
            <a:endParaRPr/>
          </a:p>
          <a:p>
            <a:pPr indent="0" lvl="0" marL="0" rtl="0" algn="l">
              <a:lnSpc>
                <a:spcPct val="100000"/>
              </a:lnSpc>
              <a:spcBef>
                <a:spcPts val="1600"/>
              </a:spcBef>
              <a:spcAft>
                <a:spcPts val="0"/>
              </a:spcAft>
              <a:buClr>
                <a:schemeClr val="dk2"/>
              </a:buClr>
              <a:buSzPts val="1100"/>
              <a:buNone/>
            </a:pPr>
            <a:r>
              <a:rPr lang="en"/>
              <a:t>Tools &amp; Features Involved in SIEM</a:t>
            </a:r>
            <a:endParaRPr/>
          </a:p>
          <a:p>
            <a:pPr indent="0" lvl="0" marL="0" rtl="0" algn="l">
              <a:lnSpc>
                <a:spcPct val="100000"/>
              </a:lnSpc>
              <a:spcBef>
                <a:spcPts val="1600"/>
              </a:spcBef>
              <a:spcAft>
                <a:spcPts val="0"/>
              </a:spcAft>
              <a:buClr>
                <a:schemeClr val="dk2"/>
              </a:buClr>
              <a:buSzPts val="1100"/>
              <a:buNone/>
            </a:pPr>
            <a:r>
              <a:rPr lang="en"/>
              <a:t>SIEM and PCI DSS Compliance</a:t>
            </a:r>
            <a:endParaRPr/>
          </a:p>
          <a:p>
            <a:pPr indent="0" lvl="0" marL="0" rtl="0" algn="l">
              <a:lnSpc>
                <a:spcPct val="100000"/>
              </a:lnSpc>
              <a:spcBef>
                <a:spcPts val="1600"/>
              </a:spcBef>
              <a:spcAft>
                <a:spcPts val="0"/>
              </a:spcAft>
              <a:buClr>
                <a:schemeClr val="dk2"/>
              </a:buClr>
              <a:buSzPts val="1100"/>
              <a:buNone/>
            </a:pPr>
            <a:r>
              <a:rPr lang="en"/>
              <a:t>SIEM Solutions in Market</a:t>
            </a:r>
            <a:endParaRPr/>
          </a:p>
          <a:p>
            <a:pPr indent="0" lvl="0" marL="0" rtl="0" algn="l">
              <a:lnSpc>
                <a:spcPct val="100000"/>
              </a:lnSpc>
              <a:spcBef>
                <a:spcPts val="1600"/>
              </a:spcBef>
              <a:spcAft>
                <a:spcPts val="0"/>
              </a:spcAft>
              <a:buClr>
                <a:schemeClr val="dk2"/>
              </a:buClr>
              <a:buSzPts val="1100"/>
              <a:buNone/>
            </a:pPr>
            <a:r>
              <a:rPr lang="en"/>
              <a:t>Problems with SIEM </a:t>
            </a:r>
            <a:endParaRPr/>
          </a:p>
          <a:p>
            <a:pPr indent="0" lvl="0" marL="0" rtl="0" algn="l">
              <a:lnSpc>
                <a:spcPct val="100000"/>
              </a:lnSpc>
              <a:spcBef>
                <a:spcPts val="1600"/>
              </a:spcBef>
              <a:spcAft>
                <a:spcPts val="1600"/>
              </a:spcAft>
              <a:buClr>
                <a:schemeClr val="dk2"/>
              </a:buClr>
              <a:buSzPts val="1100"/>
              <a:buNone/>
            </a:pPr>
            <a:r>
              <a:rPr lang="en"/>
              <a:t>SIEM</a:t>
            </a:r>
            <a:r>
              <a:rPr lang="en"/>
              <a:t> </a:t>
            </a:r>
            <a:r>
              <a:rPr lang="en"/>
              <a:t>Alternatives</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420025"/>
            <a:ext cx="8520600" cy="12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SIEM?</a:t>
            </a:r>
            <a:endParaRPr/>
          </a:p>
          <a:p>
            <a:pPr indent="0" lvl="0" marL="0" rtl="0" algn="l">
              <a:lnSpc>
                <a:spcPct val="115000"/>
              </a:lnSpc>
              <a:spcBef>
                <a:spcPts val="0"/>
              </a:spcBef>
              <a:spcAft>
                <a:spcPts val="0"/>
              </a:spcAft>
              <a:buNone/>
            </a:pPr>
            <a:r>
              <a:rPr lang="en" sz="1800">
                <a:latin typeface="Roboto"/>
                <a:ea typeface="Roboto"/>
                <a:cs typeface="Roboto"/>
                <a:sym typeface="Roboto"/>
              </a:rPr>
              <a:t>SIEM, is a tool that enables businesses to identify, assess, and respond to security threats before they have a negative impact on business operations.</a:t>
            </a:r>
            <a:endParaRPr sz="3600">
              <a:latin typeface="Roboto"/>
              <a:ea typeface="Roboto"/>
              <a:cs typeface="Roboto"/>
              <a:sym typeface="Roboto"/>
            </a:endParaRPr>
          </a:p>
        </p:txBody>
      </p:sp>
      <p:sp>
        <p:nvSpPr>
          <p:cNvPr id="76" name="Google Shape;76;p15"/>
          <p:cNvSpPr txBox="1"/>
          <p:nvPr>
            <p:ph idx="4294967295" type="body"/>
          </p:nvPr>
        </p:nvSpPr>
        <p:spPr>
          <a:xfrm>
            <a:off x="455350" y="2000700"/>
            <a:ext cx="3853200" cy="8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Security Information Management</a:t>
            </a:r>
            <a:endParaRPr sz="2400">
              <a:solidFill>
                <a:schemeClr val="accent5"/>
              </a:solidFill>
            </a:endParaRPr>
          </a:p>
        </p:txBody>
      </p:sp>
      <p:cxnSp>
        <p:nvCxnSpPr>
          <p:cNvPr id="77" name="Google Shape;77;p15"/>
          <p:cNvCxnSpPr/>
          <p:nvPr/>
        </p:nvCxnSpPr>
        <p:spPr>
          <a:xfrm>
            <a:off x="455350" y="2320058"/>
            <a:ext cx="270900" cy="0"/>
          </a:xfrm>
          <a:prstGeom prst="straightConnector1">
            <a:avLst/>
          </a:prstGeom>
          <a:noFill/>
          <a:ln cap="flat" cmpd="sng" w="9525">
            <a:solidFill>
              <a:schemeClr val="lt2"/>
            </a:solidFill>
            <a:prstDash val="solid"/>
            <a:round/>
            <a:headEnd len="sm" w="sm" type="none"/>
            <a:tailEnd len="sm" w="sm" type="none"/>
          </a:ln>
        </p:spPr>
      </p:cxnSp>
      <p:sp>
        <p:nvSpPr>
          <p:cNvPr id="78" name="Google Shape;78;p15"/>
          <p:cNvSpPr txBox="1"/>
          <p:nvPr>
            <p:ph idx="4294967295" type="body"/>
          </p:nvPr>
        </p:nvSpPr>
        <p:spPr>
          <a:xfrm>
            <a:off x="455350" y="2869200"/>
            <a:ext cx="3853200" cy="162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 refers to the collection of log files and storage in a central repository for later analysis also referred to as log management.</a:t>
            </a:r>
            <a:endParaRPr/>
          </a:p>
        </p:txBody>
      </p:sp>
      <p:sp>
        <p:nvSpPr>
          <p:cNvPr id="79" name="Google Shape;79;p15"/>
          <p:cNvSpPr txBox="1"/>
          <p:nvPr>
            <p:ph idx="4294967295" type="body"/>
          </p:nvPr>
        </p:nvSpPr>
        <p:spPr>
          <a:xfrm>
            <a:off x="4942425" y="2057844"/>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Security Event Management</a:t>
            </a:r>
            <a:endParaRPr sz="2400">
              <a:solidFill>
                <a:schemeClr val="accent5"/>
              </a:solidFill>
            </a:endParaRPr>
          </a:p>
        </p:txBody>
      </p:sp>
      <p:cxnSp>
        <p:nvCxnSpPr>
          <p:cNvPr id="80" name="Google Shape;80;p15"/>
          <p:cNvCxnSpPr/>
          <p:nvPr/>
        </p:nvCxnSpPr>
        <p:spPr>
          <a:xfrm>
            <a:off x="5049400" y="2320058"/>
            <a:ext cx="270900" cy="0"/>
          </a:xfrm>
          <a:prstGeom prst="straightConnector1">
            <a:avLst/>
          </a:prstGeom>
          <a:noFill/>
          <a:ln cap="flat" cmpd="sng" w="9525">
            <a:solidFill>
              <a:schemeClr val="lt2"/>
            </a:solidFill>
            <a:prstDash val="solid"/>
            <a:round/>
            <a:headEnd len="sm" w="sm" type="none"/>
            <a:tailEnd len="sm" w="sm" type="none"/>
          </a:ln>
        </p:spPr>
      </p:cxnSp>
      <p:sp>
        <p:nvSpPr>
          <p:cNvPr id="81" name="Google Shape;81;p15"/>
          <p:cNvSpPr txBox="1"/>
          <p:nvPr>
            <p:ph idx="4294967295" type="body"/>
          </p:nvPr>
        </p:nvSpPr>
        <p:spPr>
          <a:xfrm>
            <a:off x="4942425" y="2869202"/>
            <a:ext cx="3853200" cy="162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SEM is the </a:t>
            </a:r>
            <a:r>
              <a:rPr lang="en"/>
              <a:t>gathering</a:t>
            </a:r>
            <a:r>
              <a:rPr lang="en"/>
              <a:t>, identifying, evaluating, correlating and monitoring of system events and alerts.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SIEM Important?</a:t>
            </a:r>
            <a:endParaRPr/>
          </a:p>
        </p:txBody>
      </p:sp>
      <p:sp>
        <p:nvSpPr>
          <p:cNvPr id="87" name="Google Shape;87;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Rise in data breaches due to internal and external threats.</a:t>
            </a:r>
            <a:endParaRPr sz="2000"/>
          </a:p>
          <a:p>
            <a:pPr indent="-355600" lvl="0" marL="457200" rtl="0" algn="l">
              <a:lnSpc>
                <a:spcPct val="150000"/>
              </a:lnSpc>
              <a:spcBef>
                <a:spcPts val="0"/>
              </a:spcBef>
              <a:spcAft>
                <a:spcPts val="0"/>
              </a:spcAft>
              <a:buSzPts val="2000"/>
              <a:buChar char="●"/>
            </a:pPr>
            <a:r>
              <a:rPr lang="en" sz="2000"/>
              <a:t>Attackers are smart and traditional security tools just don’t suffice.</a:t>
            </a:r>
            <a:endParaRPr sz="2000"/>
          </a:p>
          <a:p>
            <a:pPr indent="-355600" lvl="0" marL="457200" rtl="0" algn="l">
              <a:lnSpc>
                <a:spcPct val="150000"/>
              </a:lnSpc>
              <a:spcBef>
                <a:spcPts val="0"/>
              </a:spcBef>
              <a:spcAft>
                <a:spcPts val="0"/>
              </a:spcAft>
              <a:buSzPts val="2000"/>
              <a:buChar char="●"/>
            </a:pPr>
            <a:r>
              <a:rPr lang="en" sz="2000"/>
              <a:t>Mitigate sophisticated cyber-attacks.</a:t>
            </a:r>
            <a:endParaRPr sz="2000"/>
          </a:p>
          <a:p>
            <a:pPr indent="-355600" lvl="0" marL="457200" rtl="0" algn="l">
              <a:lnSpc>
                <a:spcPct val="150000"/>
              </a:lnSpc>
              <a:spcBef>
                <a:spcPts val="0"/>
              </a:spcBef>
              <a:spcAft>
                <a:spcPts val="0"/>
              </a:spcAft>
              <a:buSzPts val="2000"/>
              <a:buChar char="●"/>
            </a:pPr>
            <a:r>
              <a:rPr lang="en" sz="2000"/>
              <a:t>Manage </a:t>
            </a:r>
            <a:r>
              <a:rPr lang="en" sz="2000"/>
              <a:t>increasing</a:t>
            </a:r>
            <a:r>
              <a:rPr lang="en" sz="2000"/>
              <a:t> volumes of logs from multiple sources.</a:t>
            </a:r>
            <a:endParaRPr sz="2000"/>
          </a:p>
          <a:p>
            <a:pPr indent="-355600" lvl="0" marL="457200" rtl="0" algn="l">
              <a:lnSpc>
                <a:spcPct val="150000"/>
              </a:lnSpc>
              <a:spcBef>
                <a:spcPts val="0"/>
              </a:spcBef>
              <a:spcAft>
                <a:spcPts val="0"/>
              </a:spcAft>
              <a:buSzPts val="2000"/>
              <a:buChar char="●"/>
            </a:pPr>
            <a:r>
              <a:rPr lang="en" sz="2000"/>
              <a:t>Meet </a:t>
            </a:r>
            <a:r>
              <a:rPr lang="en" sz="2000"/>
              <a:t>stringent</a:t>
            </a:r>
            <a:r>
              <a:rPr lang="en" sz="2000"/>
              <a:t> compliance requirements.</a:t>
            </a:r>
            <a:endParaRPr sz="2000"/>
          </a:p>
        </p:txBody>
      </p:sp>
      <p:pic>
        <p:nvPicPr>
          <p:cNvPr id="88" name="Google Shape;88;p16"/>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SIEM Works?</a:t>
            </a:r>
            <a:endParaRPr/>
          </a:p>
        </p:txBody>
      </p:sp>
      <p:sp>
        <p:nvSpPr>
          <p:cNvPr id="94" name="Google Shape;94;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SIEM systems deploy multiple collection agents in a hierarchical manner to aggregate event data generated by host systems, network equipment, antivirus, or other security devices in the IT infrastructure.</a:t>
            </a:r>
            <a:endParaRPr/>
          </a:p>
          <a:p>
            <a:pPr indent="0" lvl="0" marL="0" rtl="0" algn="l">
              <a:spcBef>
                <a:spcPts val="1600"/>
              </a:spcBef>
              <a:spcAft>
                <a:spcPts val="0"/>
              </a:spcAft>
              <a:buNone/>
            </a:pPr>
            <a:r>
              <a:rPr lang="en"/>
              <a:t>Once these logs are in the collectors, they are sent to SIEM's centralized management console. These log entries are then placed in categories such as malware activity, failed login attempt, potentially malicious activity, and exploits.</a:t>
            </a:r>
            <a:endParaRPr/>
          </a:p>
          <a:p>
            <a:pPr indent="0" lvl="0" marL="0" rtl="0" algn="l">
              <a:spcBef>
                <a:spcPts val="1600"/>
              </a:spcBef>
              <a:spcAft>
                <a:spcPts val="1600"/>
              </a:spcAft>
              <a:buNone/>
            </a:pPr>
            <a:r>
              <a:rPr lang="en"/>
              <a:t>With the help of event correlation rules, the SIEM solution connects the dots and checks the individual event or a combination that can lead to security breaches.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SIEM Works?</a:t>
            </a:r>
            <a:endParaRPr/>
          </a:p>
        </p:txBody>
      </p:sp>
      <p:cxnSp>
        <p:nvCxnSpPr>
          <p:cNvPr id="100" name="Google Shape;100;p18"/>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01" name="Google Shape;101;p18"/>
          <p:cNvSpPr txBox="1"/>
          <p:nvPr>
            <p:ph idx="4294967295" type="body"/>
          </p:nvPr>
        </p:nvSpPr>
        <p:spPr>
          <a:xfrm>
            <a:off x="311700" y="1053500"/>
            <a:ext cx="5116800" cy="3615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a:t>
            </a:r>
            <a:r>
              <a:rPr lang="en"/>
              <a:t>f someone tries to log-in 10 times in five minutes and fails.</a:t>
            </a:r>
            <a:endParaRPr/>
          </a:p>
          <a:p>
            <a:pPr indent="-342900" lvl="0" marL="457200" rtl="0" algn="l">
              <a:lnSpc>
                <a:spcPct val="150000"/>
              </a:lnSpc>
              <a:spcBef>
                <a:spcPts val="0"/>
              </a:spcBef>
              <a:spcAft>
                <a:spcPts val="0"/>
              </a:spcAft>
              <a:buSzPts val="1800"/>
              <a:buChar char="●"/>
            </a:pPr>
            <a:r>
              <a:rPr lang="en"/>
              <a:t>It's possible that they have forgotten the password and SIEM sets it in lower priority. </a:t>
            </a:r>
            <a:endParaRPr/>
          </a:p>
          <a:p>
            <a:pPr indent="-342900" lvl="0" marL="457200" rtl="0" algn="l">
              <a:lnSpc>
                <a:spcPct val="150000"/>
              </a:lnSpc>
              <a:spcBef>
                <a:spcPts val="0"/>
              </a:spcBef>
              <a:spcAft>
                <a:spcPts val="0"/>
              </a:spcAft>
              <a:buSzPts val="1800"/>
              <a:buChar char="●"/>
            </a:pPr>
            <a:r>
              <a:rPr lang="en"/>
              <a:t>But if there are 100 unsuccessful login attempts in 10 minutes, it could indicate a brute-force attack. </a:t>
            </a:r>
            <a:endParaRPr/>
          </a:p>
          <a:p>
            <a:pPr indent="-342900" lvl="0" marL="457200" rtl="0" algn="l">
              <a:lnSpc>
                <a:spcPct val="150000"/>
              </a:lnSpc>
              <a:spcBef>
                <a:spcPts val="0"/>
              </a:spcBef>
              <a:spcAft>
                <a:spcPts val="0"/>
              </a:spcAft>
              <a:buSzPts val="1800"/>
              <a:buChar char="●"/>
            </a:pPr>
            <a:r>
              <a:rPr lang="en"/>
              <a:t>SIEM flags such events with a high severity tag and alerts the concerned authority.</a:t>
            </a:r>
            <a:endParaRPr/>
          </a:p>
        </p:txBody>
      </p:sp>
      <p:cxnSp>
        <p:nvCxnSpPr>
          <p:cNvPr id="102" name="Google Shape;102;p18"/>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pic>
        <p:nvPicPr>
          <p:cNvPr id="103" name="Google Shape;103;p18"/>
          <p:cNvPicPr preferRelativeResize="0"/>
          <p:nvPr/>
        </p:nvPicPr>
        <p:blipFill>
          <a:blip r:embed="rId3">
            <a:alphaModFix/>
          </a:blip>
          <a:stretch>
            <a:fillRect/>
          </a:stretch>
        </p:blipFill>
        <p:spPr>
          <a:xfrm>
            <a:off x="5487350" y="867575"/>
            <a:ext cx="3656650" cy="302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Benefits of </a:t>
            </a:r>
            <a:r>
              <a:rPr lang="en"/>
              <a:t>SIEM</a:t>
            </a:r>
            <a:endParaRPr/>
          </a:p>
        </p:txBody>
      </p:sp>
      <p:sp>
        <p:nvSpPr>
          <p:cNvPr id="109" name="Google Shape;10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Allows organizations to demonstrate adherence to policies and controls.</a:t>
            </a:r>
            <a:endParaRPr sz="2000"/>
          </a:p>
          <a:p>
            <a:pPr indent="-355600" lvl="0" marL="457200" rtl="0" algn="l">
              <a:lnSpc>
                <a:spcPct val="150000"/>
              </a:lnSpc>
              <a:spcBef>
                <a:spcPts val="0"/>
              </a:spcBef>
              <a:spcAft>
                <a:spcPts val="0"/>
              </a:spcAft>
              <a:buSzPts val="2000"/>
              <a:buChar char="●"/>
            </a:pPr>
            <a:r>
              <a:rPr lang="en" sz="2000"/>
              <a:t>Alerting and monitoring on events of interest to </a:t>
            </a:r>
            <a:r>
              <a:rPr lang="en" sz="2000"/>
              <a:t>escalate</a:t>
            </a:r>
            <a:r>
              <a:rPr lang="en" sz="2000"/>
              <a:t> priority.</a:t>
            </a:r>
            <a:endParaRPr sz="2000"/>
          </a:p>
          <a:p>
            <a:pPr indent="-355600" lvl="0" marL="457200" rtl="0" algn="l">
              <a:lnSpc>
                <a:spcPct val="150000"/>
              </a:lnSpc>
              <a:spcBef>
                <a:spcPts val="0"/>
              </a:spcBef>
              <a:spcAft>
                <a:spcPts val="0"/>
              </a:spcAft>
              <a:buSzPts val="2000"/>
              <a:buChar char="●"/>
            </a:pPr>
            <a:r>
              <a:rPr lang="en" sz="2000"/>
              <a:t>Prioritization based on risk of threat to assets.</a:t>
            </a:r>
            <a:endParaRPr sz="2000"/>
          </a:p>
          <a:p>
            <a:pPr indent="-355600" lvl="0" marL="457200" rtl="0" algn="l">
              <a:lnSpc>
                <a:spcPct val="150000"/>
              </a:lnSpc>
              <a:spcBef>
                <a:spcPts val="0"/>
              </a:spcBef>
              <a:spcAft>
                <a:spcPts val="0"/>
              </a:spcAft>
              <a:buSzPts val="2000"/>
              <a:buChar char="●"/>
            </a:pPr>
            <a:r>
              <a:rPr lang="en" sz="2000"/>
              <a:t>Correlation of data from multiple systems.</a:t>
            </a:r>
            <a:endParaRPr sz="2000"/>
          </a:p>
          <a:p>
            <a:pPr indent="-355600" lvl="0" marL="457200" rtl="0" algn="l">
              <a:lnSpc>
                <a:spcPct val="150000"/>
              </a:lnSpc>
              <a:spcBef>
                <a:spcPts val="0"/>
              </a:spcBef>
              <a:spcAft>
                <a:spcPts val="0"/>
              </a:spcAft>
              <a:buSzPts val="2000"/>
              <a:buChar char="●"/>
            </a:pPr>
            <a:r>
              <a:rPr lang="en" sz="2000"/>
              <a:t>Limits exposure to breach.</a:t>
            </a:r>
            <a:endParaRPr sz="2000"/>
          </a:p>
          <a:p>
            <a:pPr indent="-355600" lvl="0" marL="457200" rtl="0" algn="l">
              <a:lnSpc>
                <a:spcPct val="150000"/>
              </a:lnSpc>
              <a:spcBef>
                <a:spcPts val="0"/>
              </a:spcBef>
              <a:spcAft>
                <a:spcPts val="0"/>
              </a:spcAft>
              <a:buSzPts val="2000"/>
              <a:buChar char="●"/>
            </a:pPr>
            <a:r>
              <a:rPr lang="en" sz="2000"/>
              <a:t>Monitor and log the access of sensitive data.</a:t>
            </a:r>
            <a:endParaRPr sz="2000"/>
          </a:p>
        </p:txBody>
      </p:sp>
      <p:pic>
        <p:nvPicPr>
          <p:cNvPr id="110" name="Google Shape;110;p19"/>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and Features Involved in SIEM</a:t>
            </a:r>
            <a:endParaRPr/>
          </a:p>
        </p:txBody>
      </p:sp>
      <p:sp>
        <p:nvSpPr>
          <p:cNvPr id="116" name="Google Shape;11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accent5"/>
                </a:solidFill>
              </a:rPr>
              <a:t>Log Data Management</a:t>
            </a:r>
            <a:endParaRPr sz="2000">
              <a:solidFill>
                <a:schemeClr val="accent5"/>
              </a:solidFill>
            </a:endParaRPr>
          </a:p>
          <a:p>
            <a:pPr indent="0" lvl="0" marL="0" rtl="0" algn="l">
              <a:lnSpc>
                <a:spcPct val="100000"/>
              </a:lnSpc>
              <a:spcBef>
                <a:spcPts val="1600"/>
              </a:spcBef>
              <a:spcAft>
                <a:spcPts val="0"/>
              </a:spcAft>
              <a:buNone/>
            </a:pPr>
            <a:r>
              <a:rPr lang="en"/>
              <a:t>The base of security information and event management is log data collection. Productivity and efficiency are increased by real-time data collection, analysis, and correlation.</a:t>
            </a:r>
            <a:endParaRPr/>
          </a:p>
          <a:p>
            <a:pPr indent="0" lvl="0" marL="0" rtl="0" algn="l">
              <a:lnSpc>
                <a:spcPct val="100000"/>
              </a:lnSpc>
              <a:spcBef>
                <a:spcPts val="1600"/>
              </a:spcBef>
              <a:spcAft>
                <a:spcPts val="0"/>
              </a:spcAft>
              <a:buNone/>
            </a:pPr>
            <a:r>
              <a:rPr lang="en" sz="2000">
                <a:solidFill>
                  <a:schemeClr val="accent5"/>
                </a:solidFill>
              </a:rPr>
              <a:t>Network Visibility</a:t>
            </a:r>
            <a:endParaRPr sz="2000">
              <a:solidFill>
                <a:schemeClr val="accent5"/>
              </a:solidFill>
            </a:endParaRPr>
          </a:p>
          <a:p>
            <a:pPr indent="0" lvl="0" marL="0" rtl="0" algn="l">
              <a:lnSpc>
                <a:spcPct val="100000"/>
              </a:lnSpc>
              <a:spcBef>
                <a:spcPts val="1600"/>
              </a:spcBef>
              <a:spcAft>
                <a:spcPts val="1600"/>
              </a:spcAft>
              <a:buNone/>
            </a:pPr>
            <a:r>
              <a:rPr lang="en"/>
              <a:t>The SIEM analytics engine can gain further insights into assets, IP addresses, and protocols by looking at packet captures for visibility into network flows. This allows it to spot malicious files or the data exfiltration of personally identifiable information (PII) flowing across the network.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and Features Involved in SIEM</a:t>
            </a:r>
            <a:endParaRPr/>
          </a:p>
        </p:txBody>
      </p:sp>
      <p:sp>
        <p:nvSpPr>
          <p:cNvPr id="122" name="Google Shape;12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accent5"/>
                </a:solidFill>
              </a:rPr>
              <a:t>Threat Intelligence</a:t>
            </a:r>
            <a:endParaRPr sz="2200">
              <a:solidFill>
                <a:schemeClr val="accent5"/>
              </a:solidFill>
            </a:endParaRPr>
          </a:p>
          <a:p>
            <a:pPr indent="0" lvl="0" marL="0" rtl="0" algn="l">
              <a:lnSpc>
                <a:spcPct val="100000"/>
              </a:lnSpc>
              <a:spcBef>
                <a:spcPts val="1600"/>
              </a:spcBef>
              <a:spcAft>
                <a:spcPts val="0"/>
              </a:spcAft>
              <a:buNone/>
            </a:pPr>
            <a:r>
              <a:rPr lang="en"/>
              <a:t>To identify and counteract current vulnerabilities and attack signatures, your SIEM solution must be able to include both proprietary and open-source intelligence streams.</a:t>
            </a:r>
            <a:endParaRPr/>
          </a:p>
          <a:p>
            <a:pPr indent="0" lvl="0" marL="0" rtl="0" algn="l">
              <a:lnSpc>
                <a:spcPct val="100000"/>
              </a:lnSpc>
              <a:spcBef>
                <a:spcPts val="1600"/>
              </a:spcBef>
              <a:spcAft>
                <a:spcPts val="0"/>
              </a:spcAft>
              <a:buNone/>
            </a:pPr>
            <a:r>
              <a:rPr lang="en" sz="2000">
                <a:solidFill>
                  <a:schemeClr val="accent5"/>
                </a:solidFill>
              </a:rPr>
              <a:t>Analytics</a:t>
            </a:r>
            <a:endParaRPr sz="2000">
              <a:solidFill>
                <a:schemeClr val="accent5"/>
              </a:solidFill>
            </a:endParaRPr>
          </a:p>
          <a:p>
            <a:pPr indent="0" lvl="0" marL="0" rtl="0" algn="l">
              <a:lnSpc>
                <a:spcPct val="100000"/>
              </a:lnSpc>
              <a:spcBef>
                <a:spcPts val="1600"/>
              </a:spcBef>
              <a:spcAft>
                <a:spcPts val="1600"/>
              </a:spcAft>
              <a:buNone/>
            </a:pPr>
            <a:r>
              <a:rPr lang="en"/>
              <a:t>The level of data analysis offered by different SIEM solutions varies. As more sophisticated and complicated attacks occur, solutions incorporating cutting-edge technology like machine learning and artificial intelligence assist in their investigation.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