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9" roundtripDataSignature="AMtx7mgRvTDq36v/0ZHMRYHh5d79nz15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a916908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a916908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a9169087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a9169087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5"/>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5"/>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5"/>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5"/>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4" name="Google Shape;14;p25"/>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 name="Shape 59"/>
        <p:cNvGrpSpPr/>
        <p:nvPr/>
      </p:nvGrpSpPr>
      <p:grpSpPr>
        <a:xfrm>
          <a:off x="0" y="0"/>
          <a:ext cx="0" cy="0"/>
          <a:chOff x="0" y="0"/>
          <a:chExt cx="0" cy="0"/>
        </a:xfrm>
      </p:grpSpPr>
      <p:cxnSp>
        <p:nvCxnSpPr>
          <p:cNvPr id="60" name="Google Shape;60;p34"/>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1" name="Google Shape;61;p34"/>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2" name="Google Shape;62;p34"/>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3" name="Google Shape;63;p34"/>
          <p:cNvSpPr txBox="1"/>
          <p:nvPr>
            <p:ph idx="1" type="body"/>
          </p:nvPr>
        </p:nvSpPr>
        <p:spPr>
          <a:xfrm>
            <a:off x="853950" y="2919450"/>
            <a:ext cx="74361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4" name="Google Shape;64;p3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2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18" name="Shape 18"/>
        <p:cNvGrpSpPr/>
        <p:nvPr/>
      </p:nvGrpSpPr>
      <p:grpSpPr>
        <a:xfrm>
          <a:off x="0" y="0"/>
          <a:ext cx="0" cy="0"/>
          <a:chOff x="0" y="0"/>
          <a:chExt cx="0" cy="0"/>
        </a:xfrm>
      </p:grpSpPr>
      <p:cxnSp>
        <p:nvCxnSpPr>
          <p:cNvPr id="19" name="Google Shape;19;p27"/>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20" name="Google Shape;20;p27"/>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1" name="Google Shape;21;p2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 name="Shape 22"/>
        <p:cNvGrpSpPr/>
        <p:nvPr/>
      </p:nvGrpSpPr>
      <p:grpSpPr>
        <a:xfrm>
          <a:off x="0" y="0"/>
          <a:ext cx="0" cy="0"/>
          <a:chOff x="0" y="0"/>
          <a:chExt cx="0" cy="0"/>
        </a:xfrm>
      </p:grpSpPr>
      <p:sp>
        <p:nvSpPr>
          <p:cNvPr id="23" name="Google Shape;23;p28"/>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 name="Google Shape;24;p2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5" name="Google Shape;25;p28"/>
          <p:cNvSpPr txBox="1"/>
          <p:nvPr>
            <p:ph type="title"/>
          </p:nvPr>
        </p:nvSpPr>
        <p:spPr>
          <a:xfrm>
            <a:off x="265500" y="1397350"/>
            <a:ext cx="4045200" cy="131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p:txBody>
      </p:sp>
      <p:sp>
        <p:nvSpPr>
          <p:cNvPr id="26" name="Google Shape;26;p28"/>
          <p:cNvSpPr txBox="1"/>
          <p:nvPr>
            <p:ph idx="1" type="subTitle"/>
          </p:nvPr>
        </p:nvSpPr>
        <p:spPr>
          <a:xfrm>
            <a:off x="265500" y="273537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7" name="Google Shape;27;p2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8" name="Google Shape;28;p2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cxnSp>
        <p:nvCxnSpPr>
          <p:cNvPr id="30" name="Google Shape;30;p2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1" name="Google Shape;31;p29"/>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9"/>
          <p:cNvSpPr txBox="1"/>
          <p:nvPr>
            <p:ph idx="1" type="body"/>
          </p:nvPr>
        </p:nvSpPr>
        <p:spPr>
          <a:xfrm>
            <a:off x="319500" y="1846804"/>
            <a:ext cx="2808000" cy="2806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2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4" name="Shape 34"/>
        <p:cNvGrpSpPr/>
        <p:nvPr/>
      </p:nvGrpSpPr>
      <p:grpSpPr>
        <a:xfrm>
          <a:off x="0" y="0"/>
          <a:ext cx="0" cy="0"/>
          <a:chOff x="0" y="0"/>
          <a:chExt cx="0" cy="0"/>
        </a:xfrm>
      </p:grpSpPr>
      <p:cxnSp>
        <p:nvCxnSpPr>
          <p:cNvPr id="35" name="Google Shape;35;p30"/>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36" name="Google Shape;36;p30"/>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37" name="Google Shape;37;p30"/>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3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cxnSp>
        <p:nvCxnSpPr>
          <p:cNvPr id="40" name="Google Shape;40;p31"/>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41" name="Google Shape;41;p31"/>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42" name="Google Shape;42;p3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3" name="Google Shape;43;p3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4" name="Google Shape;44;p3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5" name="Google Shape;45;p3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6" name="Shape 46"/>
        <p:cNvGrpSpPr/>
        <p:nvPr/>
      </p:nvGrpSpPr>
      <p:grpSpPr>
        <a:xfrm>
          <a:off x="0" y="0"/>
          <a:ext cx="0" cy="0"/>
          <a:chOff x="0" y="0"/>
          <a:chExt cx="0" cy="0"/>
        </a:xfrm>
      </p:grpSpPr>
      <p:cxnSp>
        <p:nvCxnSpPr>
          <p:cNvPr id="47" name="Google Shape;47;p32"/>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48" name="Google Shape;48;p32"/>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49" name="Google Shape;49;p3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0" name="Google Shape;50;p32"/>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1" name="Google Shape;51;p32"/>
          <p:cNvSpPr txBox="1"/>
          <p:nvPr>
            <p:ph idx="1" type="body"/>
          </p:nvPr>
        </p:nvSpPr>
        <p:spPr>
          <a:xfrm>
            <a:off x="2400303" y="1602675"/>
            <a:ext cx="3071400" cy="3002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2" name="Google Shape;52;p32"/>
          <p:cNvSpPr txBox="1"/>
          <p:nvPr>
            <p:ph idx="2" type="body"/>
          </p:nvPr>
        </p:nvSpPr>
        <p:spPr>
          <a:xfrm>
            <a:off x="5650572" y="1602675"/>
            <a:ext cx="3071400" cy="3002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3" name="Google Shape;53;p3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cxnSp>
        <p:nvCxnSpPr>
          <p:cNvPr id="55" name="Google Shape;55;p3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6" name="Google Shape;56;p33"/>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7" name="Google Shape;57;p33"/>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8" name="Google Shape;58;p3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24"/>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2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hyperlink" Target="https://drive.google.com/drive/folders/13_eNnRwyjwCf2zWslpI0vsr9YVzFKuvY?usp=sharing" TargetMode="External"/><Relationship Id="rId4" Type="http://schemas.openxmlformats.org/officeDocument/2006/relationships/hyperlink" Target="https://drive.google.com/file/d/1GM7rD3SEAS_hcv5OQ_fkLHBgcPmoV3Hb/view?usp=sharing" TargetMode="External"/><Relationship Id="rId5" Type="http://schemas.openxmlformats.org/officeDocument/2006/relationships/hyperlink" Target="https://docs.google.com/forms/d/e/1FAIpQLSf3112-eGGFskJ82Mq8mfCFBNQWTM0kqcoszjbg9HyyIGFROw/viewform?usp=sf_link"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4.jpg"/><Relationship Id="rId5" Type="http://schemas.openxmlformats.org/officeDocument/2006/relationships/image" Target="../media/image13.png"/><Relationship Id="rId6"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sz="4600"/>
              <a:t>Software Engineering</a:t>
            </a:r>
            <a:endParaRPr sz="4600"/>
          </a:p>
          <a:p>
            <a:pPr indent="0" lvl="0" marL="0" rtl="0" algn="l">
              <a:lnSpc>
                <a:spcPct val="100000"/>
              </a:lnSpc>
              <a:spcBef>
                <a:spcPts val="0"/>
              </a:spcBef>
              <a:spcAft>
                <a:spcPts val="0"/>
              </a:spcAft>
              <a:buSzPts val="4800"/>
              <a:buNone/>
            </a:pPr>
            <a:r>
              <a:rPr lang="en" sz="3400"/>
              <a:t>Project Presentation</a:t>
            </a:r>
            <a:endParaRPr sz="3300"/>
          </a:p>
        </p:txBody>
      </p:sp>
      <p:sp>
        <p:nvSpPr>
          <p:cNvPr id="70" name="Google Shape;70;p1"/>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19K-1411, 19K-0263, 19K-0297 &amp; 19K0364</a:t>
            </a:r>
            <a:endParaRPr sz="2400"/>
          </a:p>
          <a:p>
            <a:pPr indent="0" lvl="0" marL="0" rtl="0" algn="l">
              <a:lnSpc>
                <a:spcPct val="100000"/>
              </a:lnSpc>
              <a:spcBef>
                <a:spcPts val="0"/>
              </a:spcBef>
              <a:spcAft>
                <a:spcPts val="0"/>
              </a:spcAft>
              <a:buSzPts val="1800"/>
              <a:buNone/>
            </a:pPr>
            <a:r>
              <a:rPr lang="en" sz="2400"/>
              <a:t>Section: 6E</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8" name="Shape 128"/>
        <p:cNvGrpSpPr/>
        <p:nvPr/>
      </p:nvGrpSpPr>
      <p:grpSpPr>
        <a:xfrm>
          <a:off x="0" y="0"/>
          <a:ext cx="0" cy="0"/>
          <a:chOff x="0" y="0"/>
          <a:chExt cx="0" cy="0"/>
        </a:xfrm>
      </p:grpSpPr>
      <p:pic>
        <p:nvPicPr>
          <p:cNvPr id="129" name="Google Shape;129;p9" title="Points scored"/>
          <p:cNvPicPr preferRelativeResize="0"/>
          <p:nvPr/>
        </p:nvPicPr>
        <p:blipFill rotWithShape="1">
          <a:blip r:embed="rId3">
            <a:alphaModFix/>
          </a:blip>
          <a:srcRect b="0" l="0" r="0" t="0"/>
          <a:stretch/>
        </p:blipFill>
        <p:spPr>
          <a:xfrm>
            <a:off x="659300" y="152400"/>
            <a:ext cx="7825389"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0"/>
          <p:cNvSpPr txBox="1"/>
          <p:nvPr>
            <p:ph type="title"/>
          </p:nvPr>
        </p:nvSpPr>
        <p:spPr>
          <a:xfrm>
            <a:off x="283099" y="712150"/>
            <a:ext cx="8622300" cy="383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chemeClr val="accent5"/>
                </a:solidFill>
              </a:rPr>
              <a:t>Which SDLC models </a:t>
            </a:r>
            <a:r>
              <a:rPr lang="en"/>
              <a:t>are being used mostly?</a:t>
            </a:r>
            <a:endParaRPr/>
          </a:p>
          <a:p>
            <a:pPr indent="-381000" lvl="0" marL="457200" rtl="0" algn="l">
              <a:lnSpc>
                <a:spcPct val="100000"/>
              </a:lnSpc>
              <a:spcBef>
                <a:spcPts val="1000"/>
              </a:spcBef>
              <a:spcAft>
                <a:spcPts val="0"/>
              </a:spcAft>
              <a:buClr>
                <a:schemeClr val="accent5"/>
              </a:buClr>
              <a:buSzPts val="2400"/>
              <a:buChar char="●"/>
            </a:pPr>
            <a:r>
              <a:rPr b="0" lang="en" sz="2400"/>
              <a:t>Waterfall</a:t>
            </a:r>
            <a:endParaRPr b="0" sz="2400"/>
          </a:p>
          <a:p>
            <a:pPr indent="-381000" lvl="0" marL="457200" rtl="0" algn="l">
              <a:lnSpc>
                <a:spcPct val="100000"/>
              </a:lnSpc>
              <a:spcBef>
                <a:spcPts val="0"/>
              </a:spcBef>
              <a:spcAft>
                <a:spcPts val="0"/>
              </a:spcAft>
              <a:buClr>
                <a:schemeClr val="accent5"/>
              </a:buClr>
              <a:buSzPts val="2400"/>
              <a:buChar char="●"/>
            </a:pPr>
            <a:r>
              <a:rPr b="0" lang="en" sz="2400"/>
              <a:t>Agile</a:t>
            </a:r>
            <a:endParaRPr b="0" sz="2400"/>
          </a:p>
          <a:p>
            <a:pPr indent="-381000" lvl="0" marL="457200" rtl="0" algn="l">
              <a:lnSpc>
                <a:spcPct val="100000"/>
              </a:lnSpc>
              <a:spcBef>
                <a:spcPts val="0"/>
              </a:spcBef>
              <a:spcAft>
                <a:spcPts val="0"/>
              </a:spcAft>
              <a:buClr>
                <a:schemeClr val="accent5"/>
              </a:buClr>
              <a:buSzPts val="2400"/>
              <a:buChar char="●"/>
            </a:pPr>
            <a:r>
              <a:rPr b="0" lang="en" sz="2400"/>
              <a:t>V-Model</a:t>
            </a:r>
            <a:endParaRPr b="0" sz="2400"/>
          </a:p>
          <a:p>
            <a:pPr indent="-381000" lvl="0" marL="457200" rtl="0" algn="l">
              <a:lnSpc>
                <a:spcPct val="100000"/>
              </a:lnSpc>
              <a:spcBef>
                <a:spcPts val="0"/>
              </a:spcBef>
              <a:spcAft>
                <a:spcPts val="0"/>
              </a:spcAft>
              <a:buClr>
                <a:schemeClr val="accent5"/>
              </a:buClr>
              <a:buSzPts val="2400"/>
              <a:buChar char="●"/>
            </a:pPr>
            <a:r>
              <a:rPr b="0" lang="en" sz="2400"/>
              <a:t>Iterative</a:t>
            </a:r>
            <a:endParaRPr b="0" sz="2400"/>
          </a:p>
          <a:p>
            <a:pPr indent="-381000" lvl="0" marL="457200" rtl="0" algn="l">
              <a:lnSpc>
                <a:spcPct val="100000"/>
              </a:lnSpc>
              <a:spcBef>
                <a:spcPts val="0"/>
              </a:spcBef>
              <a:spcAft>
                <a:spcPts val="0"/>
              </a:spcAft>
              <a:buClr>
                <a:schemeClr val="accent5"/>
              </a:buClr>
              <a:buSzPts val="2400"/>
              <a:buChar char="●"/>
            </a:pPr>
            <a:r>
              <a:rPr b="0" lang="en" sz="2400"/>
              <a:t>Bigbang</a:t>
            </a:r>
            <a:endParaRPr b="0" sz="2400"/>
          </a:p>
        </p:txBody>
      </p:sp>
      <p:grpSp>
        <p:nvGrpSpPr>
          <p:cNvPr id="135" name="Google Shape;135;p10"/>
          <p:cNvGrpSpPr/>
          <p:nvPr/>
        </p:nvGrpSpPr>
        <p:grpSpPr>
          <a:xfrm>
            <a:off x="6781388" y="2464035"/>
            <a:ext cx="2212050" cy="2537076"/>
            <a:chOff x="6803275" y="395363"/>
            <a:chExt cx="2212050" cy="2537076"/>
          </a:xfrm>
        </p:grpSpPr>
        <p:pic>
          <p:nvPicPr>
            <p:cNvPr id="136" name="Google Shape;136;p10"/>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pic>
          <p:nvPicPr>
            <p:cNvPr descr="Piece of duct tape sticking a note to the slide" id="137" name="Google Shape;137;p10"/>
            <p:cNvPicPr preferRelativeResize="0"/>
            <p:nvPr/>
          </p:nvPicPr>
          <p:blipFill rotWithShape="1">
            <a:blip r:embed="rId4">
              <a:alphaModFix/>
            </a:blip>
            <a:srcRect b="10011" l="9243" r="2118" t="5926"/>
            <a:stretch/>
          </p:blipFill>
          <p:spPr>
            <a:xfrm rot="154826">
              <a:off x="7370663" y="419419"/>
              <a:ext cx="1077273" cy="382687"/>
            </a:xfrm>
            <a:prstGeom prst="rect">
              <a:avLst/>
            </a:prstGeom>
            <a:noFill/>
            <a:ln>
              <a:noFill/>
            </a:ln>
          </p:spPr>
        </p:pic>
        <p:sp>
          <p:nvSpPr>
            <p:cNvPr id="138" name="Google Shape;138;p10"/>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100"/>
                <a:buFont typeface="Arial"/>
                <a:buNone/>
              </a:pPr>
              <a:r>
                <a:rPr b="1" i="0" lang="en" sz="1400" u="none" cap="none" strike="noStrike">
                  <a:solidFill>
                    <a:schemeClr val="dk1"/>
                  </a:solidFill>
                  <a:latin typeface="Raleway"/>
                  <a:ea typeface="Raleway"/>
                  <a:cs typeface="Raleway"/>
                  <a:sym typeface="Raleway"/>
                </a:rPr>
                <a:t>Key Point</a:t>
              </a:r>
              <a:endParaRPr b="1" i="0" sz="1400" u="none" cap="none" strike="noStrike">
                <a:solidFill>
                  <a:schemeClr val="dk1"/>
                </a:solidFill>
                <a:latin typeface="Raleway"/>
                <a:ea typeface="Raleway"/>
                <a:cs typeface="Raleway"/>
                <a:sym typeface="Raleway"/>
              </a:endParaRPr>
            </a:p>
            <a:p>
              <a:pPr indent="0" lvl="0" marL="0" marR="0" rtl="0" algn="l">
                <a:lnSpc>
                  <a:spcPct val="100000"/>
                </a:lnSpc>
                <a:spcBef>
                  <a:spcPts val="800"/>
                </a:spcBef>
                <a:spcAft>
                  <a:spcPts val="800"/>
                </a:spcAft>
                <a:buClr>
                  <a:srgbClr val="000000"/>
                </a:buClr>
                <a:buSzPts val="1200"/>
                <a:buFont typeface="Arial"/>
                <a:buNone/>
              </a:pPr>
              <a:r>
                <a:rPr b="1" i="0" lang="en" sz="1200" u="none" cap="none" strike="noStrike">
                  <a:solidFill>
                    <a:schemeClr val="dk2"/>
                  </a:solidFill>
                  <a:latin typeface="Raleway"/>
                  <a:ea typeface="Raleway"/>
                  <a:cs typeface="Raleway"/>
                  <a:sym typeface="Raleway"/>
                </a:rPr>
                <a:t>SDLC ensures the production of high-quality, low-cost software, in the shortest possible time.</a:t>
              </a:r>
              <a:endParaRPr b="1" i="0" sz="1200" u="none" cap="none" strike="noStrike">
                <a:solidFill>
                  <a:schemeClr val="dk2"/>
                </a:solidFill>
                <a:latin typeface="Raleway"/>
                <a:ea typeface="Raleway"/>
                <a:cs typeface="Raleway"/>
                <a:sym typeface="Raleway"/>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2" name="Shape 142"/>
        <p:cNvGrpSpPr/>
        <p:nvPr/>
      </p:nvGrpSpPr>
      <p:grpSpPr>
        <a:xfrm>
          <a:off x="0" y="0"/>
          <a:ext cx="0" cy="0"/>
          <a:chOff x="0" y="0"/>
          <a:chExt cx="0" cy="0"/>
        </a:xfrm>
      </p:grpSpPr>
      <p:pic>
        <p:nvPicPr>
          <p:cNvPr id="143" name="Google Shape;143;p11"/>
          <p:cNvPicPr preferRelativeResize="0"/>
          <p:nvPr/>
        </p:nvPicPr>
        <p:blipFill rotWithShape="1">
          <a:blip r:embed="rId3">
            <a:alphaModFix/>
          </a:blip>
          <a:srcRect b="0" l="0" r="0" t="0"/>
          <a:stretch/>
        </p:blipFill>
        <p:spPr>
          <a:xfrm>
            <a:off x="1257299" y="162737"/>
            <a:ext cx="6567055" cy="4818038"/>
          </a:xfrm>
          <a:prstGeom prst="rect">
            <a:avLst/>
          </a:prstGeom>
          <a:noFill/>
          <a:ln>
            <a:noFill/>
          </a:ln>
        </p:spPr>
      </p:pic>
      <p:pic>
        <p:nvPicPr>
          <p:cNvPr descr="Piece of duct tape sticking a note to the slide" id="144" name="Google Shape;144;p11"/>
          <p:cNvPicPr preferRelativeResize="0"/>
          <p:nvPr/>
        </p:nvPicPr>
        <p:blipFill rotWithShape="1">
          <a:blip r:embed="rId4">
            <a:alphaModFix/>
          </a:blip>
          <a:srcRect b="10011" l="9243" r="2118" t="5926"/>
          <a:stretch/>
        </p:blipFill>
        <p:spPr>
          <a:xfrm rot="154828">
            <a:off x="3234663" y="46270"/>
            <a:ext cx="2072000" cy="736050"/>
          </a:xfrm>
          <a:prstGeom prst="rect">
            <a:avLst/>
          </a:prstGeom>
          <a:noFill/>
          <a:ln>
            <a:noFill/>
          </a:ln>
        </p:spPr>
      </p:pic>
      <p:sp>
        <p:nvSpPr>
          <p:cNvPr id="145" name="Google Shape;145;p11"/>
          <p:cNvSpPr txBox="1"/>
          <p:nvPr/>
        </p:nvSpPr>
        <p:spPr>
          <a:xfrm>
            <a:off x="2234046" y="1032857"/>
            <a:ext cx="4956463" cy="762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lt2"/>
                </a:solidFill>
                <a:latin typeface="Raleway"/>
                <a:ea typeface="Raleway"/>
                <a:cs typeface="Raleway"/>
                <a:sym typeface="Raleway"/>
              </a:rPr>
              <a:t>How to avoid conflict with in team</a:t>
            </a:r>
            <a:endParaRPr b="1" i="0" sz="3000" u="none" cap="none" strike="noStrike">
              <a:solidFill>
                <a:schemeClr val="lt2"/>
              </a:solidFill>
              <a:latin typeface="Raleway"/>
              <a:ea typeface="Raleway"/>
              <a:cs typeface="Raleway"/>
              <a:sym typeface="Raleway"/>
            </a:endParaRPr>
          </a:p>
        </p:txBody>
      </p:sp>
      <p:sp>
        <p:nvSpPr>
          <p:cNvPr id="146" name="Google Shape;146;p11"/>
          <p:cNvSpPr txBox="1"/>
          <p:nvPr>
            <p:ph idx="4294967295" type="body"/>
          </p:nvPr>
        </p:nvSpPr>
        <p:spPr>
          <a:xfrm>
            <a:off x="2383771" y="1795457"/>
            <a:ext cx="4314109" cy="2031708"/>
          </a:xfrm>
          <a:prstGeom prst="rect">
            <a:avLst/>
          </a:prstGeom>
          <a:noFill/>
          <a:ln>
            <a:noFill/>
          </a:ln>
        </p:spPr>
        <p:txBody>
          <a:bodyPr anchorCtr="0" anchor="t" bIns="91425" lIns="91425" spcFirstLastPara="1" rIns="91425" wrap="square" tIns="91425">
            <a:noAutofit/>
          </a:bodyPr>
          <a:lstStyle/>
          <a:p>
            <a:pPr indent="-171450" lvl="0" marL="171450" rtl="0" algn="l">
              <a:lnSpc>
                <a:spcPct val="115000"/>
              </a:lnSpc>
              <a:spcBef>
                <a:spcPts val="0"/>
              </a:spcBef>
              <a:spcAft>
                <a:spcPts val="0"/>
              </a:spcAft>
              <a:buSzPts val="1100"/>
              <a:buChar char="●"/>
            </a:pPr>
            <a:r>
              <a:rPr b="1" lang="en" sz="1400">
                <a:solidFill>
                  <a:schemeClr val="dk1"/>
                </a:solidFill>
                <a:latin typeface="Raleway"/>
                <a:ea typeface="Raleway"/>
                <a:cs typeface="Raleway"/>
                <a:sym typeface="Raleway"/>
              </a:rPr>
              <a:t>Project Manager ensures to listen to everyone and find the solution.</a:t>
            </a:r>
            <a:endParaRPr/>
          </a:p>
          <a:p>
            <a:pPr indent="-171450" lvl="0" marL="171450" rtl="0" algn="l">
              <a:lnSpc>
                <a:spcPct val="115000"/>
              </a:lnSpc>
              <a:spcBef>
                <a:spcPts val="0"/>
              </a:spcBef>
              <a:spcAft>
                <a:spcPts val="0"/>
              </a:spcAft>
              <a:buSzPts val="1100"/>
              <a:buChar char="●"/>
            </a:pPr>
            <a:r>
              <a:rPr b="1" lang="en" sz="1400">
                <a:solidFill>
                  <a:schemeClr val="dk1"/>
                </a:solidFill>
                <a:latin typeface="Raleway"/>
                <a:ea typeface="Raleway"/>
                <a:cs typeface="Raleway"/>
                <a:sym typeface="Raleway"/>
              </a:rPr>
              <a:t>When working with multiple teams, team lead perform a key role to avoid conflict with in teams.</a:t>
            </a:r>
            <a:endParaRPr/>
          </a:p>
          <a:p>
            <a:pPr indent="-171450" lvl="0" marL="171450" rtl="0" algn="l">
              <a:lnSpc>
                <a:spcPct val="115000"/>
              </a:lnSpc>
              <a:spcBef>
                <a:spcPts val="0"/>
              </a:spcBef>
              <a:spcAft>
                <a:spcPts val="0"/>
              </a:spcAft>
              <a:buSzPts val="1100"/>
              <a:buChar char="●"/>
            </a:pPr>
            <a:r>
              <a:rPr b="1" lang="en" sz="1400">
                <a:solidFill>
                  <a:schemeClr val="dk1"/>
                </a:solidFill>
                <a:latin typeface="Raleway"/>
                <a:ea typeface="Raleway"/>
                <a:cs typeface="Raleway"/>
                <a:sym typeface="Raleway"/>
              </a:rPr>
              <a:t>Estimate the project completion accurately, and estimate it considering other teams. So that when you are done with your tasks then other team have enough time to do theirs.</a:t>
            </a:r>
            <a:endParaRPr/>
          </a:p>
          <a:p>
            <a:pPr indent="-101600" lvl="0" marL="171450" rtl="0" algn="l">
              <a:lnSpc>
                <a:spcPct val="115000"/>
              </a:lnSpc>
              <a:spcBef>
                <a:spcPts val="0"/>
              </a:spcBef>
              <a:spcAft>
                <a:spcPts val="0"/>
              </a:spcAft>
              <a:buSzPts val="1100"/>
              <a:buNone/>
            </a:pPr>
            <a:r>
              <a:t/>
            </a:r>
            <a:endParaRPr sz="1200">
              <a:solidFill>
                <a:schemeClr val="dk1"/>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12"/>
          <p:cNvSpPr txBox="1"/>
          <p:nvPr>
            <p:ph idx="1" type="body"/>
          </p:nvPr>
        </p:nvSpPr>
        <p:spPr>
          <a:xfrm>
            <a:off x="529938" y="529937"/>
            <a:ext cx="4301835" cy="4145972"/>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200"/>
              <a:buNone/>
            </a:pPr>
            <a:r>
              <a:rPr b="1" lang="en" sz="3000">
                <a:solidFill>
                  <a:schemeClr val="lt2"/>
                </a:solidFill>
              </a:rPr>
              <a:t>Waterfall over Agile</a:t>
            </a:r>
            <a:endParaRPr sz="3000">
              <a:solidFill>
                <a:schemeClr val="dk1"/>
              </a:solidFill>
            </a:endParaRPr>
          </a:p>
          <a:p>
            <a:pPr indent="0" lvl="0" marL="0" rtl="0" algn="l">
              <a:lnSpc>
                <a:spcPct val="115000"/>
              </a:lnSpc>
              <a:spcBef>
                <a:spcPts val="0"/>
              </a:spcBef>
              <a:spcAft>
                <a:spcPts val="0"/>
              </a:spcAft>
              <a:buSzPts val="1200"/>
              <a:buNone/>
            </a:pPr>
            <a:r>
              <a:t/>
            </a:r>
            <a:endParaRPr sz="1600">
              <a:solidFill>
                <a:schemeClr val="dk1"/>
              </a:solidFill>
            </a:endParaRPr>
          </a:p>
          <a:p>
            <a:pPr indent="-285750" lvl="0" marL="285750" rtl="0" algn="l">
              <a:lnSpc>
                <a:spcPct val="115000"/>
              </a:lnSpc>
              <a:spcBef>
                <a:spcPts val="0"/>
              </a:spcBef>
              <a:spcAft>
                <a:spcPts val="0"/>
              </a:spcAft>
              <a:buSzPts val="1200"/>
              <a:buChar char="●"/>
            </a:pPr>
            <a:r>
              <a:rPr lang="en" sz="1800">
                <a:solidFill>
                  <a:schemeClr val="dk1"/>
                </a:solidFill>
              </a:rPr>
              <a:t>Waterfall has 50-50 chances that each task is dependent on each other.</a:t>
            </a:r>
            <a:endParaRPr/>
          </a:p>
          <a:p>
            <a:pPr indent="-285750" lvl="0" marL="285750" rtl="0" algn="l">
              <a:lnSpc>
                <a:spcPct val="115000"/>
              </a:lnSpc>
              <a:spcBef>
                <a:spcPts val="0"/>
              </a:spcBef>
              <a:spcAft>
                <a:spcPts val="0"/>
              </a:spcAft>
              <a:buSzPts val="1200"/>
              <a:buChar char="●"/>
            </a:pPr>
            <a:r>
              <a:rPr lang="en" sz="1800">
                <a:solidFill>
                  <a:schemeClr val="dk1"/>
                </a:solidFill>
              </a:rPr>
              <a:t>We completely do requirement analysis and then go to development phase.</a:t>
            </a:r>
            <a:endParaRPr/>
          </a:p>
          <a:p>
            <a:pPr indent="-285750" lvl="0" marL="285750" rtl="0" algn="l">
              <a:lnSpc>
                <a:spcPct val="115000"/>
              </a:lnSpc>
              <a:spcBef>
                <a:spcPts val="0"/>
              </a:spcBef>
              <a:spcAft>
                <a:spcPts val="0"/>
              </a:spcAft>
              <a:buSzPts val="1200"/>
              <a:buChar char="●"/>
            </a:pPr>
            <a:r>
              <a:rPr lang="en" sz="1800">
                <a:solidFill>
                  <a:schemeClr val="dk1"/>
                </a:solidFill>
              </a:rPr>
              <a:t>Few tasks do have to be implemented step by step.</a:t>
            </a:r>
            <a:endParaRPr/>
          </a:p>
          <a:p>
            <a:pPr indent="-209550" lvl="0" marL="285750" rtl="0" algn="l">
              <a:lnSpc>
                <a:spcPct val="115000"/>
              </a:lnSpc>
              <a:spcBef>
                <a:spcPts val="0"/>
              </a:spcBef>
              <a:spcAft>
                <a:spcPts val="0"/>
              </a:spcAft>
              <a:buSzPts val="1200"/>
              <a:buNone/>
            </a:pPr>
            <a:r>
              <a:t/>
            </a:r>
            <a:endParaRPr sz="1800">
              <a:solidFill>
                <a:schemeClr val="dk1"/>
              </a:solidFill>
            </a:endParaRPr>
          </a:p>
          <a:p>
            <a:pPr indent="0" lvl="0" marL="0" rtl="0" algn="l">
              <a:lnSpc>
                <a:spcPct val="115000"/>
              </a:lnSpc>
              <a:spcBef>
                <a:spcPts val="0"/>
              </a:spcBef>
              <a:spcAft>
                <a:spcPts val="0"/>
              </a:spcAft>
              <a:buSzPts val="1200"/>
              <a:buNone/>
            </a:pPr>
            <a:r>
              <a:t/>
            </a:r>
            <a:endParaRPr sz="1800">
              <a:solidFill>
                <a:schemeClr val="dk1"/>
              </a:solidFill>
            </a:endParaRPr>
          </a:p>
        </p:txBody>
      </p:sp>
      <p:pic>
        <p:nvPicPr>
          <p:cNvPr id="152" name="Google Shape;152;p12"/>
          <p:cNvPicPr preferRelativeResize="0"/>
          <p:nvPr/>
        </p:nvPicPr>
        <p:blipFill rotWithShape="1">
          <a:blip r:embed="rId3">
            <a:alphaModFix/>
          </a:blip>
          <a:srcRect b="0" l="0" r="0" t="0"/>
          <a:stretch/>
        </p:blipFill>
        <p:spPr>
          <a:xfrm>
            <a:off x="5288973" y="1049482"/>
            <a:ext cx="3054927" cy="31068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6" name="Shape 156"/>
        <p:cNvGrpSpPr/>
        <p:nvPr/>
      </p:nvGrpSpPr>
      <p:grpSpPr>
        <a:xfrm>
          <a:off x="0" y="0"/>
          <a:ext cx="0" cy="0"/>
          <a:chOff x="0" y="0"/>
          <a:chExt cx="0" cy="0"/>
        </a:xfrm>
      </p:grpSpPr>
      <p:pic>
        <p:nvPicPr>
          <p:cNvPr id="157" name="Google Shape;157;p13" title="Points scored"/>
          <p:cNvPicPr preferRelativeResize="0"/>
          <p:nvPr/>
        </p:nvPicPr>
        <p:blipFill rotWithShape="1">
          <a:blip r:embed="rId3">
            <a:alphaModFix/>
          </a:blip>
          <a:srcRect b="0" l="-1090" r="1090" t="0"/>
          <a:stretch/>
        </p:blipFill>
        <p:spPr>
          <a:xfrm>
            <a:off x="573800" y="152400"/>
            <a:ext cx="7825389" cy="483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1" name="Shape 161"/>
        <p:cNvGrpSpPr/>
        <p:nvPr/>
      </p:nvGrpSpPr>
      <p:grpSpPr>
        <a:xfrm>
          <a:off x="0" y="0"/>
          <a:ext cx="0" cy="0"/>
          <a:chOff x="0" y="0"/>
          <a:chExt cx="0" cy="0"/>
        </a:xfrm>
      </p:grpSpPr>
      <p:pic>
        <p:nvPicPr>
          <p:cNvPr id="162" name="Google Shape;162;p14"/>
          <p:cNvPicPr preferRelativeResize="0"/>
          <p:nvPr/>
        </p:nvPicPr>
        <p:blipFill rotWithShape="1">
          <a:blip r:embed="rId3">
            <a:alphaModFix/>
          </a:blip>
          <a:srcRect b="1288" l="0" r="0" t="-1290"/>
          <a:stretch/>
        </p:blipFill>
        <p:spPr>
          <a:xfrm>
            <a:off x="2131775" y="162725"/>
            <a:ext cx="4709700" cy="4818049"/>
          </a:xfrm>
          <a:prstGeom prst="rect">
            <a:avLst/>
          </a:prstGeom>
          <a:noFill/>
          <a:ln>
            <a:noFill/>
          </a:ln>
        </p:spPr>
      </p:pic>
      <p:pic>
        <p:nvPicPr>
          <p:cNvPr descr="Piece of duct tape sticking a note to the slide" id="163" name="Google Shape;163;p14"/>
          <p:cNvPicPr preferRelativeResize="0"/>
          <p:nvPr/>
        </p:nvPicPr>
        <p:blipFill rotWithShape="1">
          <a:blip r:embed="rId4">
            <a:alphaModFix/>
          </a:blip>
          <a:srcRect b="10011" l="9243" r="2118" t="5926"/>
          <a:stretch/>
        </p:blipFill>
        <p:spPr>
          <a:xfrm rot="154828">
            <a:off x="3536000" y="147301"/>
            <a:ext cx="2072000" cy="736050"/>
          </a:xfrm>
          <a:prstGeom prst="rect">
            <a:avLst/>
          </a:prstGeom>
          <a:noFill/>
          <a:ln>
            <a:noFill/>
          </a:ln>
        </p:spPr>
      </p:pic>
      <p:sp>
        <p:nvSpPr>
          <p:cNvPr id="164" name="Google Shape;164;p14"/>
          <p:cNvSpPr txBox="1"/>
          <p:nvPr/>
        </p:nvSpPr>
        <p:spPr>
          <a:xfrm>
            <a:off x="2461950" y="548875"/>
            <a:ext cx="4220100" cy="828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lt2"/>
                </a:solidFill>
                <a:latin typeface="Raleway"/>
                <a:ea typeface="Raleway"/>
                <a:cs typeface="Raleway"/>
                <a:sym typeface="Raleway"/>
              </a:rPr>
              <a:t>How to avoid </a:t>
            </a:r>
            <a:r>
              <a:rPr b="1" i="0" lang="en" sz="3000" u="none" cap="none" strike="noStrike">
                <a:solidFill>
                  <a:schemeClr val="accent5"/>
                </a:solidFill>
                <a:latin typeface="Raleway"/>
                <a:ea typeface="Raleway"/>
                <a:cs typeface="Raleway"/>
                <a:sym typeface="Raleway"/>
              </a:rPr>
              <a:t>Change</a:t>
            </a:r>
            <a:endParaRPr b="1" i="0" sz="3000" u="none" cap="none" strike="noStrike">
              <a:solidFill>
                <a:schemeClr val="accent5"/>
              </a:solidFill>
              <a:latin typeface="Raleway"/>
              <a:ea typeface="Raleway"/>
              <a:cs typeface="Raleway"/>
              <a:sym typeface="Raleway"/>
            </a:endParaRPr>
          </a:p>
        </p:txBody>
      </p:sp>
      <p:sp>
        <p:nvSpPr>
          <p:cNvPr id="165" name="Google Shape;165;p14"/>
          <p:cNvSpPr txBox="1"/>
          <p:nvPr>
            <p:ph idx="4294967295" type="body"/>
          </p:nvPr>
        </p:nvSpPr>
        <p:spPr>
          <a:xfrm>
            <a:off x="2855550" y="1377475"/>
            <a:ext cx="3432900" cy="332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200">
                <a:latin typeface="Raleway"/>
                <a:ea typeface="Raleway"/>
                <a:cs typeface="Raleway"/>
                <a:sym typeface="Raleway"/>
              </a:rPr>
              <a:t>Software system that covers all the domain of requirements be able to easily modify.</a:t>
            </a:r>
            <a:endParaRPr b="1" sz="1200">
              <a:latin typeface="Raleway"/>
              <a:ea typeface="Raleway"/>
              <a:cs typeface="Raleway"/>
              <a:sym typeface="Raleway"/>
            </a:endParaRPr>
          </a:p>
          <a:p>
            <a:pPr indent="-317500" lvl="0" marL="457200" rtl="0" algn="l">
              <a:lnSpc>
                <a:spcPct val="115000"/>
              </a:lnSpc>
              <a:spcBef>
                <a:spcPts val="1600"/>
              </a:spcBef>
              <a:spcAft>
                <a:spcPts val="0"/>
              </a:spcAft>
              <a:buClr>
                <a:schemeClr val="dk1"/>
              </a:buClr>
              <a:buSzPts val="1400"/>
              <a:buFont typeface="Raleway"/>
              <a:buChar char="➔"/>
            </a:pPr>
            <a:r>
              <a:rPr b="1" lang="en" sz="1200">
                <a:latin typeface="Raleway"/>
                <a:ea typeface="Raleway"/>
                <a:cs typeface="Raleway"/>
                <a:sym typeface="Raleway"/>
              </a:rPr>
              <a:t>Having on spot </a:t>
            </a:r>
            <a:r>
              <a:rPr b="1" lang="en" sz="1200">
                <a:solidFill>
                  <a:schemeClr val="accent5"/>
                </a:solidFill>
                <a:latin typeface="Raleway"/>
                <a:ea typeface="Raleway"/>
                <a:cs typeface="Raleway"/>
                <a:sym typeface="Raleway"/>
              </a:rPr>
              <a:t>client meeting</a:t>
            </a:r>
            <a:r>
              <a:rPr b="1" lang="en" sz="1200">
                <a:latin typeface="Raleway"/>
                <a:ea typeface="Raleway"/>
                <a:cs typeface="Raleway"/>
                <a:sym typeface="Raleway"/>
              </a:rPr>
              <a:t> and validate them after every component development.</a:t>
            </a:r>
            <a:endParaRPr b="1" sz="1200">
              <a:latin typeface="Raleway"/>
              <a:ea typeface="Raleway"/>
              <a:cs typeface="Raleway"/>
              <a:sym typeface="Raleway"/>
            </a:endParaRPr>
          </a:p>
          <a:p>
            <a:pPr indent="-317500" lvl="0" marL="457200" rtl="0" algn="l">
              <a:lnSpc>
                <a:spcPct val="115000"/>
              </a:lnSpc>
              <a:spcBef>
                <a:spcPts val="1000"/>
              </a:spcBef>
              <a:spcAft>
                <a:spcPts val="0"/>
              </a:spcAft>
              <a:buClr>
                <a:schemeClr val="dk1"/>
              </a:buClr>
              <a:buSzPts val="1400"/>
              <a:buFont typeface="Raleway"/>
              <a:buChar char="➔"/>
            </a:pPr>
            <a:r>
              <a:rPr b="1" lang="en" sz="1200">
                <a:latin typeface="Raleway"/>
                <a:ea typeface="Raleway"/>
                <a:cs typeface="Raleway"/>
                <a:sym typeface="Raleway"/>
              </a:rPr>
              <a:t>We set the agreement first and then we make project </a:t>
            </a:r>
            <a:r>
              <a:rPr b="1" lang="en" sz="1200">
                <a:solidFill>
                  <a:schemeClr val="accent5"/>
                </a:solidFill>
                <a:latin typeface="Raleway"/>
                <a:ea typeface="Raleway"/>
                <a:cs typeface="Raleway"/>
                <a:sym typeface="Raleway"/>
              </a:rPr>
              <a:t>according to SRS</a:t>
            </a:r>
            <a:r>
              <a:rPr b="1" lang="en" sz="1200">
                <a:latin typeface="Raleway"/>
                <a:ea typeface="Raleway"/>
                <a:cs typeface="Raleway"/>
                <a:sym typeface="Raleway"/>
              </a:rPr>
              <a:t> and take customer satisfaction.</a:t>
            </a:r>
            <a:endParaRPr b="1" sz="1200">
              <a:latin typeface="Raleway"/>
              <a:ea typeface="Raleway"/>
              <a:cs typeface="Raleway"/>
              <a:sym typeface="Raleway"/>
            </a:endParaRPr>
          </a:p>
          <a:p>
            <a:pPr indent="-304800" lvl="0" marL="457200" rtl="0" algn="l">
              <a:lnSpc>
                <a:spcPct val="115000"/>
              </a:lnSpc>
              <a:spcBef>
                <a:spcPts val="1000"/>
              </a:spcBef>
              <a:spcAft>
                <a:spcPts val="1000"/>
              </a:spcAft>
              <a:buClr>
                <a:schemeClr val="dk1"/>
              </a:buClr>
              <a:buSzPts val="1200"/>
              <a:buFont typeface="Raleway"/>
              <a:buChar char="➔"/>
            </a:pPr>
            <a:r>
              <a:rPr b="1" lang="en" sz="1200">
                <a:latin typeface="Raleway"/>
                <a:ea typeface="Raleway"/>
                <a:cs typeface="Raleway"/>
                <a:sym typeface="Raleway"/>
              </a:rPr>
              <a:t>Using </a:t>
            </a:r>
            <a:r>
              <a:rPr b="1" lang="en" sz="1200">
                <a:solidFill>
                  <a:schemeClr val="accent5"/>
                </a:solidFill>
                <a:latin typeface="Raleway"/>
                <a:ea typeface="Raleway"/>
                <a:cs typeface="Raleway"/>
                <a:sym typeface="Raleway"/>
              </a:rPr>
              <a:t>scrum development</a:t>
            </a:r>
            <a:r>
              <a:rPr b="1" lang="en" sz="1200">
                <a:latin typeface="Raleway"/>
                <a:ea typeface="Raleway"/>
                <a:cs typeface="Raleway"/>
                <a:sym typeface="Raleway"/>
              </a:rPr>
              <a:t> in which everyday 15 minutes meeting help changes efficiently and accurately.</a:t>
            </a:r>
            <a:endParaRPr b="1" sz="1200">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ph type="title"/>
          </p:nvPr>
        </p:nvSpPr>
        <p:spPr>
          <a:xfrm>
            <a:off x="916945" y="254950"/>
            <a:ext cx="6244200" cy="438978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How to test and </a:t>
            </a:r>
            <a:r>
              <a:rPr lang="en">
                <a:solidFill>
                  <a:schemeClr val="accent5"/>
                </a:solidFill>
              </a:rPr>
              <a:t>find bugs?</a:t>
            </a:r>
            <a:endParaRPr sz="1500">
              <a:solidFill>
                <a:schemeClr val="accent5"/>
              </a:solidFill>
            </a:endParaRPr>
          </a:p>
          <a:p>
            <a:pPr indent="0" lvl="0" marL="457200" rtl="0" algn="l">
              <a:lnSpc>
                <a:spcPct val="100000"/>
              </a:lnSpc>
              <a:spcBef>
                <a:spcPts val="0"/>
              </a:spcBef>
              <a:spcAft>
                <a:spcPts val="0"/>
              </a:spcAft>
              <a:buSzPts val="4800"/>
              <a:buNone/>
            </a:pPr>
            <a:r>
              <a:t/>
            </a:r>
            <a:endParaRPr sz="1500">
              <a:solidFill>
                <a:schemeClr val="accent5"/>
              </a:solidFill>
            </a:endParaRPr>
          </a:p>
          <a:p>
            <a:pPr indent="0" lvl="0" marL="101600" rtl="0" algn="l">
              <a:lnSpc>
                <a:spcPct val="100000"/>
              </a:lnSpc>
              <a:spcBef>
                <a:spcPts val="0"/>
              </a:spcBef>
              <a:spcAft>
                <a:spcPts val="0"/>
              </a:spcAft>
              <a:buSzPts val="2000"/>
              <a:buNone/>
            </a:pPr>
            <a:r>
              <a:rPr lang="en" sz="2000">
                <a:solidFill>
                  <a:schemeClr val="accent5"/>
                </a:solidFill>
              </a:rPr>
              <a:t>Software tester or QA use requirement document which is SRS to write test cases.</a:t>
            </a:r>
            <a:br>
              <a:rPr lang="en" sz="2000">
                <a:solidFill>
                  <a:schemeClr val="accent5"/>
                </a:solidFill>
              </a:rPr>
            </a:br>
            <a:r>
              <a:rPr lang="en" sz="2000">
                <a:solidFill>
                  <a:schemeClr val="accent5"/>
                </a:solidFill>
              </a:rPr>
              <a:t>If bug is identified in early stages then cost of that bug will be minimum.</a:t>
            </a:r>
            <a:br>
              <a:rPr lang="en" sz="2000">
                <a:solidFill>
                  <a:schemeClr val="accent5"/>
                </a:solidFill>
              </a:rPr>
            </a:br>
            <a:r>
              <a:rPr lang="en" sz="2000">
                <a:solidFill>
                  <a:schemeClr val="lt1"/>
                </a:solidFill>
              </a:rPr>
              <a:t>Some of the testing types used:</a:t>
            </a:r>
            <a:br>
              <a:rPr lang="en" sz="2000">
                <a:solidFill>
                  <a:schemeClr val="lt1"/>
                </a:solidFill>
              </a:rPr>
            </a:br>
            <a:r>
              <a:rPr lang="en" sz="2000">
                <a:solidFill>
                  <a:schemeClr val="lt1"/>
                </a:solidFill>
              </a:rPr>
              <a:t>Automated Testing</a:t>
            </a:r>
            <a:br>
              <a:rPr lang="en" sz="2000">
                <a:solidFill>
                  <a:schemeClr val="lt1"/>
                </a:solidFill>
              </a:rPr>
            </a:br>
            <a:r>
              <a:rPr lang="en" sz="2000">
                <a:solidFill>
                  <a:schemeClr val="lt1"/>
                </a:solidFill>
              </a:rPr>
              <a:t>Scripted Testing</a:t>
            </a:r>
            <a:br>
              <a:rPr lang="en" sz="2000">
                <a:solidFill>
                  <a:schemeClr val="lt1"/>
                </a:solidFill>
              </a:rPr>
            </a:br>
            <a:r>
              <a:rPr lang="en" sz="2000">
                <a:solidFill>
                  <a:schemeClr val="lt1"/>
                </a:solidFill>
              </a:rPr>
              <a:t>Black Box Testing</a:t>
            </a:r>
            <a:br>
              <a:rPr lang="en" sz="2000">
                <a:solidFill>
                  <a:schemeClr val="accent5"/>
                </a:solidFill>
              </a:rPr>
            </a:br>
            <a:endParaRPr sz="2000">
              <a:solidFill>
                <a:schemeClr val="accent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283100" y="712150"/>
            <a:ext cx="6244200" cy="4047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Which test management </a:t>
            </a:r>
            <a:r>
              <a:rPr lang="en">
                <a:solidFill>
                  <a:schemeClr val="accent5"/>
                </a:solidFill>
              </a:rPr>
              <a:t>tools are mostly used?</a:t>
            </a:r>
            <a:endParaRPr sz="1500">
              <a:solidFill>
                <a:schemeClr val="accent5"/>
              </a:solidFill>
            </a:endParaRPr>
          </a:p>
          <a:p>
            <a:pPr indent="-349250" lvl="0" marL="457200" rtl="0" algn="l">
              <a:lnSpc>
                <a:spcPct val="100000"/>
              </a:lnSpc>
              <a:spcBef>
                <a:spcPts val="0"/>
              </a:spcBef>
              <a:spcAft>
                <a:spcPts val="0"/>
              </a:spcAft>
              <a:buSzPts val="1900"/>
              <a:buChar char="●"/>
            </a:pPr>
            <a:r>
              <a:rPr lang="en" sz="1900">
                <a:solidFill>
                  <a:schemeClr val="accent5"/>
                </a:solidFill>
              </a:rPr>
              <a:t>Jira</a:t>
            </a:r>
            <a:endParaRPr sz="1900">
              <a:solidFill>
                <a:schemeClr val="accent5"/>
              </a:solidFill>
            </a:endParaRPr>
          </a:p>
          <a:p>
            <a:pPr indent="-349250" lvl="0" marL="457200" rtl="0" algn="l">
              <a:lnSpc>
                <a:spcPct val="100000"/>
              </a:lnSpc>
              <a:spcBef>
                <a:spcPts val="0"/>
              </a:spcBef>
              <a:spcAft>
                <a:spcPts val="0"/>
              </a:spcAft>
              <a:buSzPts val="1900"/>
              <a:buChar char="●"/>
            </a:pPr>
            <a:r>
              <a:rPr lang="en" sz="1900">
                <a:solidFill>
                  <a:schemeClr val="accent5"/>
                </a:solidFill>
              </a:rPr>
              <a:t>TestCollab</a:t>
            </a:r>
            <a:endParaRPr sz="1900">
              <a:solidFill>
                <a:schemeClr val="accent5"/>
              </a:solidFill>
            </a:endParaRPr>
          </a:p>
          <a:p>
            <a:pPr indent="-349250" lvl="0" marL="457200" rtl="0" algn="l">
              <a:lnSpc>
                <a:spcPct val="100000"/>
              </a:lnSpc>
              <a:spcBef>
                <a:spcPts val="0"/>
              </a:spcBef>
              <a:spcAft>
                <a:spcPts val="0"/>
              </a:spcAft>
              <a:buSzPts val="1900"/>
              <a:buChar char="●"/>
            </a:pPr>
            <a:r>
              <a:rPr lang="en" sz="1900">
                <a:solidFill>
                  <a:schemeClr val="accent5"/>
                </a:solidFill>
              </a:rPr>
              <a:t>PractiTest</a:t>
            </a:r>
            <a:endParaRPr sz="1900">
              <a:solidFill>
                <a:schemeClr val="accent5"/>
              </a:solidFill>
            </a:endParaRPr>
          </a:p>
          <a:p>
            <a:pPr indent="-349250" lvl="0" marL="457200" rtl="0" algn="l">
              <a:lnSpc>
                <a:spcPct val="100000"/>
              </a:lnSpc>
              <a:spcBef>
                <a:spcPts val="0"/>
              </a:spcBef>
              <a:spcAft>
                <a:spcPts val="0"/>
              </a:spcAft>
              <a:buSzPts val="1900"/>
              <a:buChar char="●"/>
            </a:pPr>
            <a:r>
              <a:rPr lang="en" sz="1900">
                <a:solidFill>
                  <a:schemeClr val="accent5"/>
                </a:solidFill>
              </a:rPr>
              <a:t>TestRail</a:t>
            </a:r>
            <a:endParaRPr sz="1900">
              <a:solidFill>
                <a:schemeClr val="accent5"/>
              </a:solidFill>
            </a:endParaRPr>
          </a:p>
          <a:p>
            <a:pPr indent="-349250" lvl="0" marL="457200" rtl="0" algn="l">
              <a:lnSpc>
                <a:spcPct val="100000"/>
              </a:lnSpc>
              <a:spcBef>
                <a:spcPts val="0"/>
              </a:spcBef>
              <a:spcAft>
                <a:spcPts val="0"/>
              </a:spcAft>
              <a:buSzPts val="1900"/>
              <a:buChar char="●"/>
            </a:pPr>
            <a:r>
              <a:rPr lang="en" sz="1900">
                <a:solidFill>
                  <a:schemeClr val="accent5"/>
                </a:solidFill>
              </a:rPr>
              <a:t>Trello</a:t>
            </a:r>
            <a:endParaRPr sz="1900">
              <a:solidFill>
                <a:schemeClr val="accent5"/>
              </a:solidFill>
            </a:endParaRPr>
          </a:p>
          <a:p>
            <a:pPr indent="-349250" lvl="0" marL="457200" rtl="0" algn="l">
              <a:lnSpc>
                <a:spcPct val="100000"/>
              </a:lnSpc>
              <a:spcBef>
                <a:spcPts val="0"/>
              </a:spcBef>
              <a:spcAft>
                <a:spcPts val="0"/>
              </a:spcAft>
              <a:buSzPts val="1900"/>
              <a:buChar char="●"/>
            </a:pPr>
            <a:r>
              <a:rPr lang="en" sz="1900">
                <a:solidFill>
                  <a:schemeClr val="accent5"/>
                </a:solidFill>
              </a:rPr>
              <a:t>BaseCamp</a:t>
            </a:r>
            <a:endParaRPr sz="1900">
              <a:solidFill>
                <a:schemeClr val="accent5"/>
              </a:solidFill>
            </a:endParaRPr>
          </a:p>
        </p:txBody>
      </p:sp>
      <p:grpSp>
        <p:nvGrpSpPr>
          <p:cNvPr id="176" name="Google Shape;176;p16"/>
          <p:cNvGrpSpPr/>
          <p:nvPr/>
        </p:nvGrpSpPr>
        <p:grpSpPr>
          <a:xfrm>
            <a:off x="6370721" y="2342442"/>
            <a:ext cx="2623049" cy="2658602"/>
            <a:chOff x="6803275" y="395363"/>
            <a:chExt cx="2212050" cy="2537076"/>
          </a:xfrm>
        </p:grpSpPr>
        <p:pic>
          <p:nvPicPr>
            <p:cNvPr id="177" name="Google Shape;177;p16"/>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pic>
          <p:nvPicPr>
            <p:cNvPr descr="Piece of duct tape sticking a note to the slide" id="178" name="Google Shape;178;p16"/>
            <p:cNvPicPr preferRelativeResize="0"/>
            <p:nvPr/>
          </p:nvPicPr>
          <p:blipFill rotWithShape="1">
            <a:blip r:embed="rId4">
              <a:alphaModFix/>
            </a:blip>
            <a:srcRect b="10011" l="9243" r="2118" t="5926"/>
            <a:stretch/>
          </p:blipFill>
          <p:spPr>
            <a:xfrm rot="154826">
              <a:off x="7370663" y="419419"/>
              <a:ext cx="1077273" cy="382687"/>
            </a:xfrm>
            <a:prstGeom prst="rect">
              <a:avLst/>
            </a:prstGeom>
            <a:noFill/>
            <a:ln>
              <a:noFill/>
            </a:ln>
          </p:spPr>
        </p:pic>
        <p:sp>
          <p:nvSpPr>
            <p:cNvPr id="179" name="Google Shape;179;p1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Raleway"/>
                  <a:ea typeface="Raleway"/>
                  <a:cs typeface="Raleway"/>
                  <a:sym typeface="Raleway"/>
                </a:rPr>
                <a:t>Key Points</a:t>
              </a:r>
              <a:endParaRPr b="1" i="0" sz="1400" u="none" cap="none" strike="noStrike">
                <a:solidFill>
                  <a:schemeClr val="dk1"/>
                </a:solidFill>
                <a:latin typeface="Raleway"/>
                <a:ea typeface="Raleway"/>
                <a:cs typeface="Raleway"/>
                <a:sym typeface="Raleway"/>
              </a:endParaRPr>
            </a:p>
            <a:p>
              <a:pPr indent="-304800" lvl="0" marL="457200" marR="0" rtl="0" algn="l">
                <a:lnSpc>
                  <a:spcPct val="100000"/>
                </a:lnSpc>
                <a:spcBef>
                  <a:spcPts val="800"/>
                </a:spcBef>
                <a:spcAft>
                  <a:spcPts val="0"/>
                </a:spcAft>
                <a:buClr>
                  <a:schemeClr val="dk1"/>
                </a:buClr>
                <a:buSzPts val="1200"/>
                <a:buFont typeface="Raleway"/>
                <a:buChar char="●"/>
              </a:pPr>
              <a:r>
                <a:rPr b="1" i="0" lang="en" sz="1200" u="none" cap="none" strike="noStrike">
                  <a:solidFill>
                    <a:schemeClr val="dk2"/>
                  </a:solidFill>
                  <a:latin typeface="Raleway"/>
                  <a:ea typeface="Raleway"/>
                  <a:cs typeface="Raleway"/>
                  <a:sym typeface="Raleway"/>
                </a:rPr>
                <a:t>Requirement document is very important</a:t>
              </a:r>
              <a:endParaRPr b="1" i="0" sz="1200" u="none" cap="none" strike="noStrike">
                <a:solidFill>
                  <a:schemeClr val="dk2"/>
                </a:solidFill>
                <a:latin typeface="Raleway"/>
                <a:ea typeface="Raleway"/>
                <a:cs typeface="Raleway"/>
                <a:sym typeface="Raleway"/>
              </a:endParaRPr>
            </a:p>
            <a:p>
              <a:pPr indent="-304800" lvl="0" marL="457200" marR="0" rtl="0" algn="l">
                <a:lnSpc>
                  <a:spcPct val="100000"/>
                </a:lnSpc>
                <a:spcBef>
                  <a:spcPts val="0"/>
                </a:spcBef>
                <a:spcAft>
                  <a:spcPts val="0"/>
                </a:spcAft>
                <a:buClr>
                  <a:schemeClr val="dk2"/>
                </a:buClr>
                <a:buSzPts val="1200"/>
                <a:buFont typeface="Raleway"/>
                <a:buChar char="●"/>
              </a:pPr>
              <a:r>
                <a:rPr b="1" i="0" lang="en" sz="1200" u="none" cap="none" strike="noStrike">
                  <a:solidFill>
                    <a:schemeClr val="dk2"/>
                  </a:solidFill>
                  <a:latin typeface="Raleway"/>
                  <a:ea typeface="Raleway"/>
                  <a:cs typeface="Raleway"/>
                  <a:sym typeface="Raleway"/>
                </a:rPr>
                <a:t>Bugs in early stages cause low-cost</a:t>
              </a:r>
              <a:endParaRPr b="1" i="0" sz="1200" u="none" cap="none" strike="noStrike">
                <a:solidFill>
                  <a:schemeClr val="dk2"/>
                </a:solidFill>
                <a:latin typeface="Raleway"/>
                <a:ea typeface="Raleway"/>
                <a:cs typeface="Raleway"/>
                <a:sym typeface="Raleway"/>
              </a:endParaRPr>
            </a:p>
            <a:p>
              <a:pPr indent="-304800" lvl="0" marL="457200" marR="0" rtl="0" algn="l">
                <a:lnSpc>
                  <a:spcPct val="100000"/>
                </a:lnSpc>
                <a:spcBef>
                  <a:spcPts val="0"/>
                </a:spcBef>
                <a:spcAft>
                  <a:spcPts val="0"/>
                </a:spcAft>
                <a:buClr>
                  <a:schemeClr val="accent5"/>
                </a:buClr>
                <a:buSzPts val="1200"/>
                <a:buFont typeface="Raleway"/>
                <a:buChar char="●"/>
              </a:pPr>
              <a:r>
                <a:rPr b="1" i="0" lang="en" sz="1200" u="none" cap="none" strike="noStrike">
                  <a:solidFill>
                    <a:schemeClr val="dk2"/>
                  </a:solidFill>
                  <a:latin typeface="Raleway"/>
                  <a:ea typeface="Raleway"/>
                  <a:cs typeface="Raleway"/>
                  <a:sym typeface="Raleway"/>
                </a:rPr>
                <a:t>Identify if any requirement do not support tool</a:t>
              </a:r>
              <a:endParaRPr b="0" i="0" sz="1200" u="none" cap="none" strike="noStrike">
                <a:solidFill>
                  <a:schemeClr val="dk2"/>
                </a:solidFill>
                <a:latin typeface="Raleway"/>
                <a:ea typeface="Raleway"/>
                <a:cs typeface="Raleway"/>
                <a:sym typeface="Raleway"/>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3" name="Shape 183"/>
        <p:cNvGrpSpPr/>
        <p:nvPr/>
      </p:nvGrpSpPr>
      <p:grpSpPr>
        <a:xfrm>
          <a:off x="0" y="0"/>
          <a:ext cx="0" cy="0"/>
          <a:chOff x="0" y="0"/>
          <a:chExt cx="0" cy="0"/>
        </a:xfrm>
      </p:grpSpPr>
      <p:pic>
        <p:nvPicPr>
          <p:cNvPr id="184" name="Google Shape;184;p17" title="Points scored"/>
          <p:cNvPicPr preferRelativeResize="0"/>
          <p:nvPr/>
        </p:nvPicPr>
        <p:blipFill rotWithShape="1">
          <a:blip r:embed="rId3">
            <a:alphaModFix/>
          </a:blip>
          <a:srcRect b="0" l="0" r="0" t="0"/>
          <a:stretch/>
        </p:blipFill>
        <p:spPr>
          <a:xfrm>
            <a:off x="659300" y="152400"/>
            <a:ext cx="7825389" cy="4838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type="title"/>
          </p:nvPr>
        </p:nvSpPr>
        <p:spPr>
          <a:xfrm>
            <a:off x="283099" y="712150"/>
            <a:ext cx="8622300" cy="383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chemeClr val="accent5"/>
                </a:solidFill>
              </a:rPr>
              <a:t>Which tools are being</a:t>
            </a:r>
            <a:r>
              <a:rPr lang="en"/>
              <a:t> used for Software Testing?</a:t>
            </a:r>
            <a:endParaRPr/>
          </a:p>
          <a:p>
            <a:pPr indent="-381000" lvl="0" marL="457200" rtl="0" algn="l">
              <a:lnSpc>
                <a:spcPct val="100000"/>
              </a:lnSpc>
              <a:spcBef>
                <a:spcPts val="1000"/>
              </a:spcBef>
              <a:spcAft>
                <a:spcPts val="0"/>
              </a:spcAft>
              <a:buClr>
                <a:schemeClr val="accent5"/>
              </a:buClr>
              <a:buSzPts val="2400"/>
              <a:buChar char="●"/>
            </a:pPr>
            <a:r>
              <a:rPr b="0" lang="en" sz="2400"/>
              <a:t>Selenium</a:t>
            </a:r>
            <a:endParaRPr b="0" sz="2400"/>
          </a:p>
          <a:p>
            <a:pPr indent="-381000" lvl="0" marL="457200" rtl="0" algn="l">
              <a:lnSpc>
                <a:spcPct val="100000"/>
              </a:lnSpc>
              <a:spcBef>
                <a:spcPts val="0"/>
              </a:spcBef>
              <a:spcAft>
                <a:spcPts val="0"/>
              </a:spcAft>
              <a:buClr>
                <a:schemeClr val="accent5"/>
              </a:buClr>
              <a:buSzPts val="2400"/>
              <a:buChar char="●"/>
            </a:pPr>
            <a:r>
              <a:rPr b="0" lang="en" sz="2400"/>
              <a:t>Katalon</a:t>
            </a:r>
            <a:endParaRPr b="0" sz="2400"/>
          </a:p>
          <a:p>
            <a:pPr indent="-381000" lvl="0" marL="457200" rtl="0" algn="l">
              <a:lnSpc>
                <a:spcPct val="100000"/>
              </a:lnSpc>
              <a:spcBef>
                <a:spcPts val="0"/>
              </a:spcBef>
              <a:spcAft>
                <a:spcPts val="0"/>
              </a:spcAft>
              <a:buClr>
                <a:schemeClr val="accent5"/>
              </a:buClr>
              <a:buSzPts val="2400"/>
              <a:buChar char="●"/>
            </a:pPr>
            <a:r>
              <a:rPr b="0" lang="en" sz="2400"/>
              <a:t>TestingWhiz</a:t>
            </a:r>
            <a:endParaRPr b="0" sz="2400"/>
          </a:p>
          <a:p>
            <a:pPr indent="-381000" lvl="0" marL="457200" rtl="0" algn="l">
              <a:lnSpc>
                <a:spcPct val="100000"/>
              </a:lnSpc>
              <a:spcBef>
                <a:spcPts val="0"/>
              </a:spcBef>
              <a:spcAft>
                <a:spcPts val="0"/>
              </a:spcAft>
              <a:buClr>
                <a:schemeClr val="accent5"/>
              </a:buClr>
              <a:buSzPts val="2400"/>
              <a:buChar char="●"/>
            </a:pPr>
            <a:r>
              <a:rPr b="0" lang="en" sz="2400"/>
              <a:t>UFT</a:t>
            </a:r>
            <a:endParaRPr b="0" sz="2400"/>
          </a:p>
          <a:p>
            <a:pPr indent="-381000" lvl="0" marL="457200" rtl="0" algn="l">
              <a:lnSpc>
                <a:spcPct val="100000"/>
              </a:lnSpc>
              <a:spcBef>
                <a:spcPts val="0"/>
              </a:spcBef>
              <a:spcAft>
                <a:spcPts val="0"/>
              </a:spcAft>
              <a:buClr>
                <a:schemeClr val="accent5"/>
              </a:buClr>
              <a:buSzPts val="2400"/>
              <a:buChar char="●"/>
            </a:pPr>
            <a:r>
              <a:rPr b="0" lang="en" sz="2400"/>
              <a:t>TestProject</a:t>
            </a:r>
            <a:endParaRPr b="0" sz="2400"/>
          </a:p>
        </p:txBody>
      </p:sp>
      <p:grpSp>
        <p:nvGrpSpPr>
          <p:cNvPr id="190" name="Google Shape;190;p18"/>
          <p:cNvGrpSpPr/>
          <p:nvPr/>
        </p:nvGrpSpPr>
        <p:grpSpPr>
          <a:xfrm>
            <a:off x="6781388" y="2464035"/>
            <a:ext cx="2212050" cy="2537076"/>
            <a:chOff x="6803275" y="395363"/>
            <a:chExt cx="2212050" cy="2537076"/>
          </a:xfrm>
        </p:grpSpPr>
        <p:pic>
          <p:nvPicPr>
            <p:cNvPr id="191" name="Google Shape;191;p18"/>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pic>
          <p:nvPicPr>
            <p:cNvPr descr="Piece of duct tape sticking a note to the slide" id="192" name="Google Shape;192;p18"/>
            <p:cNvPicPr preferRelativeResize="0"/>
            <p:nvPr/>
          </p:nvPicPr>
          <p:blipFill rotWithShape="1">
            <a:blip r:embed="rId4">
              <a:alphaModFix/>
            </a:blip>
            <a:srcRect b="10011" l="9243" r="2118" t="5926"/>
            <a:stretch/>
          </p:blipFill>
          <p:spPr>
            <a:xfrm rot="154826">
              <a:off x="7370663" y="419419"/>
              <a:ext cx="1077273" cy="382687"/>
            </a:xfrm>
            <a:prstGeom prst="rect">
              <a:avLst/>
            </a:prstGeom>
            <a:noFill/>
            <a:ln>
              <a:noFill/>
            </a:ln>
          </p:spPr>
        </p:pic>
        <p:sp>
          <p:nvSpPr>
            <p:cNvPr id="193" name="Google Shape;193;p18"/>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100"/>
                <a:buFont typeface="Arial"/>
                <a:buNone/>
              </a:pPr>
              <a:r>
                <a:rPr b="1" i="0" lang="en" sz="1400" u="none" cap="none" strike="noStrike">
                  <a:solidFill>
                    <a:schemeClr val="dk1"/>
                  </a:solidFill>
                  <a:latin typeface="Raleway"/>
                  <a:ea typeface="Raleway"/>
                  <a:cs typeface="Raleway"/>
                  <a:sym typeface="Raleway"/>
                </a:rPr>
                <a:t>Key Point</a:t>
              </a:r>
              <a:endParaRPr b="1" i="0" sz="1400" u="none" cap="none" strike="noStrike">
                <a:solidFill>
                  <a:schemeClr val="dk1"/>
                </a:solidFill>
                <a:latin typeface="Raleway"/>
                <a:ea typeface="Raleway"/>
                <a:cs typeface="Raleway"/>
                <a:sym typeface="Raleway"/>
              </a:endParaRPr>
            </a:p>
            <a:p>
              <a:pPr indent="0" lvl="0" marL="0" marR="0" rtl="0" algn="l">
                <a:lnSpc>
                  <a:spcPct val="100000"/>
                </a:lnSpc>
                <a:spcBef>
                  <a:spcPts val="800"/>
                </a:spcBef>
                <a:spcAft>
                  <a:spcPts val="800"/>
                </a:spcAft>
                <a:buClr>
                  <a:srgbClr val="000000"/>
                </a:buClr>
                <a:buSzPts val="1200"/>
                <a:buFont typeface="Arial"/>
                <a:buNone/>
              </a:pPr>
              <a:r>
                <a:rPr b="1" i="0" lang="en" sz="1200" u="none" cap="none" strike="noStrike">
                  <a:solidFill>
                    <a:schemeClr val="dk2"/>
                  </a:solidFill>
                  <a:latin typeface="Raleway"/>
                  <a:ea typeface="Raleway"/>
                  <a:cs typeface="Raleway"/>
                  <a:sym typeface="Raleway"/>
                </a:rPr>
                <a:t>Without software testing no product can be deployed…</a:t>
              </a:r>
              <a:endParaRPr b="1" i="0" sz="1200" u="none" cap="none" strike="noStrike">
                <a:solidFill>
                  <a:schemeClr val="dk2"/>
                </a:solidFill>
                <a:latin typeface="Raleway"/>
                <a:ea typeface="Raleway"/>
                <a:cs typeface="Raleway"/>
                <a:sym typeface="Raleway"/>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12a91690879_0_0"/>
          <p:cNvSpPr txBox="1"/>
          <p:nvPr>
            <p:ph type="title"/>
          </p:nvPr>
        </p:nvSpPr>
        <p:spPr>
          <a:xfrm>
            <a:off x="283100" y="410300"/>
            <a:ext cx="8310600" cy="413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rPr>
              <a:t>Which Software Houses</a:t>
            </a:r>
            <a:r>
              <a:rPr lang="en"/>
              <a:t> we visited..?</a:t>
            </a:r>
            <a:endParaRPr/>
          </a:p>
          <a:p>
            <a:pPr indent="-412750" lvl="0" marL="457200" rtl="0" algn="l">
              <a:spcBef>
                <a:spcPts val="0"/>
              </a:spcBef>
              <a:spcAft>
                <a:spcPts val="0"/>
              </a:spcAft>
              <a:buClr>
                <a:schemeClr val="accent5"/>
              </a:buClr>
              <a:buSzPts val="2900"/>
              <a:buChar char="●"/>
            </a:pPr>
            <a:r>
              <a:rPr lang="en" sz="2900"/>
              <a:t>Systems</a:t>
            </a:r>
            <a:endParaRPr sz="2900"/>
          </a:p>
          <a:p>
            <a:pPr indent="-412750" lvl="0" marL="457200" rtl="0" algn="l">
              <a:spcBef>
                <a:spcPts val="0"/>
              </a:spcBef>
              <a:spcAft>
                <a:spcPts val="0"/>
              </a:spcAft>
              <a:buClr>
                <a:schemeClr val="accent5"/>
              </a:buClr>
              <a:buSzPts val="2900"/>
              <a:buChar char="●"/>
            </a:pPr>
            <a:r>
              <a:rPr lang="en" sz="2900"/>
              <a:t>Folio3</a:t>
            </a:r>
            <a:endParaRPr sz="2900"/>
          </a:p>
          <a:p>
            <a:pPr indent="-412750" lvl="0" marL="457200" rtl="0" algn="l">
              <a:spcBef>
                <a:spcPts val="0"/>
              </a:spcBef>
              <a:spcAft>
                <a:spcPts val="0"/>
              </a:spcAft>
              <a:buClr>
                <a:schemeClr val="accent5"/>
              </a:buClr>
              <a:buSzPts val="2900"/>
              <a:buChar char="●"/>
            </a:pPr>
            <a:r>
              <a:rPr lang="en" sz="2900"/>
              <a:t>Evoligence</a:t>
            </a:r>
            <a:endParaRPr sz="2900"/>
          </a:p>
          <a:p>
            <a:pPr indent="-412750" lvl="0" marL="457200" rtl="0" algn="l">
              <a:spcBef>
                <a:spcPts val="0"/>
              </a:spcBef>
              <a:spcAft>
                <a:spcPts val="0"/>
              </a:spcAft>
              <a:buClr>
                <a:schemeClr val="accent5"/>
              </a:buClr>
              <a:buSzPts val="2900"/>
              <a:buChar char="+"/>
            </a:pPr>
            <a:r>
              <a:rPr lang="en" sz="2900"/>
              <a:t>We </a:t>
            </a:r>
            <a:r>
              <a:rPr lang="en" sz="2900"/>
              <a:t>conducted</a:t>
            </a:r>
            <a:r>
              <a:rPr lang="en" sz="2900"/>
              <a:t> a survey form and our target audience was software engineers working in Software Houses.</a:t>
            </a:r>
            <a:endParaRPr sz="2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19" title="Points scored"/>
          <p:cNvPicPr preferRelativeResize="0"/>
          <p:nvPr/>
        </p:nvPicPr>
        <p:blipFill rotWithShape="1">
          <a:blip r:embed="rId3">
            <a:alphaModFix/>
          </a:blip>
          <a:srcRect b="0" l="0" r="0" t="0"/>
          <a:stretch/>
        </p:blipFill>
        <p:spPr>
          <a:xfrm>
            <a:off x="384225" y="152400"/>
            <a:ext cx="8341125" cy="48387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2a91690879_0_4"/>
          <p:cNvSpPr txBox="1"/>
          <p:nvPr>
            <p:ph type="title"/>
          </p:nvPr>
        </p:nvSpPr>
        <p:spPr>
          <a:xfrm>
            <a:off x="389700" y="466875"/>
            <a:ext cx="8296800" cy="418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Links…</a:t>
            </a:r>
            <a:endParaRPr/>
          </a:p>
          <a:p>
            <a:pPr indent="0" lvl="0" marL="0" rtl="0" algn="l">
              <a:spcBef>
                <a:spcPts val="0"/>
              </a:spcBef>
              <a:spcAft>
                <a:spcPts val="0"/>
              </a:spcAft>
              <a:buNone/>
            </a:pPr>
            <a:r>
              <a:rPr lang="en" sz="1900"/>
              <a:t>Recording link of meeting with System’s Software Developer(Mehwish Yousuf):</a:t>
            </a:r>
            <a:endParaRPr sz="1900"/>
          </a:p>
          <a:p>
            <a:pPr indent="0" lvl="0" marL="0" rtl="0" algn="l">
              <a:spcBef>
                <a:spcPts val="0"/>
              </a:spcBef>
              <a:spcAft>
                <a:spcPts val="0"/>
              </a:spcAft>
              <a:buNone/>
            </a:pPr>
            <a:r>
              <a:rPr lang="en" sz="1900" u="sng">
                <a:solidFill>
                  <a:schemeClr val="hlink"/>
                </a:solidFill>
                <a:hlinkClick r:id="rId3"/>
              </a:rPr>
              <a:t>https://drive.google.com/drive/folders/13_eNnRwyjwCf2zWslpI0vsr9YVzFKuvY?usp=sharing</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Recording link of meeting with System’s Software Tester(Intisar Ali &amp; Mustafa Shabbir):</a:t>
            </a:r>
            <a:endParaRPr sz="1900"/>
          </a:p>
          <a:p>
            <a:pPr indent="0" lvl="0" marL="0" rtl="0" algn="l">
              <a:spcBef>
                <a:spcPts val="0"/>
              </a:spcBef>
              <a:spcAft>
                <a:spcPts val="0"/>
              </a:spcAft>
              <a:buNone/>
            </a:pPr>
            <a:r>
              <a:rPr lang="en" sz="1900" u="sng">
                <a:solidFill>
                  <a:schemeClr val="hlink"/>
                </a:solidFill>
                <a:hlinkClick r:id="rId4"/>
              </a:rPr>
              <a:t>https://drive.google.com/file/d/1GM7rD3SEAS_hcv5OQ_fkLHBgcPmoV3Hb/view?usp=sharing</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Google Survey form link:</a:t>
            </a:r>
            <a:endParaRPr sz="1900"/>
          </a:p>
          <a:p>
            <a:pPr indent="0" lvl="0" marL="0" rtl="0" algn="l">
              <a:spcBef>
                <a:spcPts val="0"/>
              </a:spcBef>
              <a:spcAft>
                <a:spcPts val="0"/>
              </a:spcAft>
              <a:buNone/>
            </a:pPr>
            <a:r>
              <a:rPr lang="en" sz="1900" u="sng">
                <a:solidFill>
                  <a:schemeClr val="hlink"/>
                </a:solidFill>
                <a:hlinkClick r:id="rId5"/>
              </a:rPr>
              <a:t>https://docs.google.com/forms/d/e/1FAIpQLSf3112-eGGFskJ82Mq8mfCFBNQWTM0kqcoszjbg9HyyIGFROw/viewform?usp=sf_link</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0"/>
          <p:cNvPicPr preferRelativeResize="0"/>
          <p:nvPr/>
        </p:nvPicPr>
        <p:blipFill rotWithShape="1">
          <a:blip r:embed="rId3">
            <a:alphaModFix/>
          </a:blip>
          <a:srcRect b="0" l="0" r="0" t="0"/>
          <a:stretch/>
        </p:blipFill>
        <p:spPr>
          <a:xfrm>
            <a:off x="1111827" y="249381"/>
            <a:ext cx="6858000" cy="460317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21"/>
          <p:cNvPicPr preferRelativeResize="0"/>
          <p:nvPr/>
        </p:nvPicPr>
        <p:blipFill rotWithShape="1">
          <a:blip r:embed="rId3">
            <a:alphaModFix/>
          </a:blip>
          <a:srcRect b="0" l="0" r="0" t="0"/>
          <a:stretch/>
        </p:blipFill>
        <p:spPr>
          <a:xfrm>
            <a:off x="509154" y="114299"/>
            <a:ext cx="8375073" cy="488372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4800"/>
              <a:buNone/>
            </a:pPr>
            <a:r>
              <a:t/>
            </a:r>
            <a:endParaRPr/>
          </a:p>
        </p:txBody>
      </p:sp>
      <p:pic>
        <p:nvPicPr>
          <p:cNvPr id="219" name="Google Shape;219;p22"/>
          <p:cNvPicPr preferRelativeResize="0"/>
          <p:nvPr/>
        </p:nvPicPr>
        <p:blipFill rotWithShape="1">
          <a:blip r:embed="rId3">
            <a:alphaModFix/>
          </a:blip>
          <a:srcRect b="0" l="0" r="0" t="0"/>
          <a:stretch/>
        </p:blipFill>
        <p:spPr>
          <a:xfrm>
            <a:off x="406425" y="328193"/>
            <a:ext cx="8384284" cy="449926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4800"/>
              <a:buNone/>
            </a:pPr>
            <a:r>
              <a:t/>
            </a:r>
            <a:endParaRPr/>
          </a:p>
        </p:txBody>
      </p:sp>
      <p:pic>
        <p:nvPicPr>
          <p:cNvPr id="225" name="Google Shape;225;p23"/>
          <p:cNvPicPr preferRelativeResize="0"/>
          <p:nvPr/>
        </p:nvPicPr>
        <p:blipFill rotWithShape="1">
          <a:blip r:embed="rId3">
            <a:alphaModFix/>
          </a:blip>
          <a:srcRect b="0" l="0" r="0" t="0"/>
          <a:stretch/>
        </p:blipFill>
        <p:spPr>
          <a:xfrm>
            <a:off x="406425" y="167134"/>
            <a:ext cx="8394675" cy="48213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txBox="1"/>
          <p:nvPr>
            <p:ph idx="4294967295" type="title"/>
          </p:nvPr>
        </p:nvSpPr>
        <p:spPr>
          <a:xfrm>
            <a:off x="535775" y="712150"/>
            <a:ext cx="5809800"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3000"/>
              <a:buNone/>
            </a:pPr>
            <a:r>
              <a:rPr lang="en" sz="3600">
                <a:solidFill>
                  <a:schemeClr val="dk1"/>
                </a:solidFill>
              </a:rPr>
              <a:t>Importance of Software Engineering</a:t>
            </a:r>
            <a:endParaRPr sz="2400"/>
          </a:p>
        </p:txBody>
      </p:sp>
      <p:sp>
        <p:nvSpPr>
          <p:cNvPr id="81" name="Google Shape;81;p2"/>
          <p:cNvSpPr txBox="1"/>
          <p:nvPr>
            <p:ph idx="4294967295" type="title"/>
          </p:nvPr>
        </p:nvSpPr>
        <p:spPr>
          <a:xfrm>
            <a:off x="842075" y="2076000"/>
            <a:ext cx="5197200" cy="277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3000"/>
              <a:buNone/>
            </a:pPr>
            <a:r>
              <a:rPr b="0" lang="en" sz="1800">
                <a:latin typeface="Lato"/>
                <a:ea typeface="Lato"/>
                <a:cs typeface="Lato"/>
                <a:sym typeface="Lato"/>
              </a:rPr>
              <a:t>Once we know what is software engineering we can estimate its importance. Software engineering defines process to develop software. It helps to carry out the life cycle of software, to select the software development team, to provide support of delivered software and to incorporate change. If there is no software engineering then no software can be developed.</a:t>
            </a:r>
            <a:endParaRPr b="0" sz="1800">
              <a:latin typeface="Lato"/>
              <a:ea typeface="Lato"/>
              <a:cs typeface="Lato"/>
              <a:sym typeface="Lato"/>
            </a:endParaRPr>
          </a:p>
        </p:txBody>
      </p:sp>
      <p:pic>
        <p:nvPicPr>
          <p:cNvPr id="82" name="Google Shape;82;p2"/>
          <p:cNvPicPr preferRelativeResize="0"/>
          <p:nvPr/>
        </p:nvPicPr>
        <p:blipFill rotWithShape="1">
          <a:blip r:embed="rId3">
            <a:alphaModFix/>
          </a:blip>
          <a:srcRect b="0" l="0" r="0" t="0"/>
          <a:stretch/>
        </p:blipFill>
        <p:spPr>
          <a:xfrm>
            <a:off x="6092525" y="1326150"/>
            <a:ext cx="2799927" cy="21690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6" name="Shape 86"/>
        <p:cNvGrpSpPr/>
        <p:nvPr/>
      </p:nvGrpSpPr>
      <p:grpSpPr>
        <a:xfrm>
          <a:off x="0" y="0"/>
          <a:ext cx="0" cy="0"/>
          <a:chOff x="0" y="0"/>
          <a:chExt cx="0" cy="0"/>
        </a:xfrm>
      </p:grpSpPr>
      <p:pic>
        <p:nvPicPr>
          <p:cNvPr id="87" name="Google Shape;87;p3"/>
          <p:cNvPicPr preferRelativeResize="0"/>
          <p:nvPr/>
        </p:nvPicPr>
        <p:blipFill rotWithShape="1">
          <a:blip r:embed="rId3">
            <a:alphaModFix/>
          </a:blip>
          <a:srcRect b="0" l="0" r="0" t="0"/>
          <a:stretch/>
        </p:blipFill>
        <p:spPr>
          <a:xfrm>
            <a:off x="433800" y="162725"/>
            <a:ext cx="8266776" cy="4818049"/>
          </a:xfrm>
          <a:prstGeom prst="rect">
            <a:avLst/>
          </a:prstGeom>
          <a:noFill/>
          <a:ln>
            <a:noFill/>
          </a:ln>
        </p:spPr>
      </p:pic>
      <p:pic>
        <p:nvPicPr>
          <p:cNvPr descr="Piece of duct tape sticking a note to the slide" id="88" name="Google Shape;88;p3"/>
          <p:cNvPicPr preferRelativeResize="0"/>
          <p:nvPr/>
        </p:nvPicPr>
        <p:blipFill rotWithShape="1">
          <a:blip r:embed="rId4">
            <a:alphaModFix/>
          </a:blip>
          <a:srcRect b="10011" l="9243" r="2118" t="5926"/>
          <a:stretch/>
        </p:blipFill>
        <p:spPr>
          <a:xfrm rot="154828">
            <a:off x="3536000" y="147301"/>
            <a:ext cx="2072000" cy="736050"/>
          </a:xfrm>
          <a:prstGeom prst="rect">
            <a:avLst/>
          </a:prstGeom>
          <a:noFill/>
          <a:ln>
            <a:noFill/>
          </a:ln>
        </p:spPr>
      </p:pic>
      <p:sp>
        <p:nvSpPr>
          <p:cNvPr id="89" name="Google Shape;89;p3"/>
          <p:cNvSpPr txBox="1"/>
          <p:nvPr/>
        </p:nvSpPr>
        <p:spPr>
          <a:xfrm>
            <a:off x="941950" y="687400"/>
            <a:ext cx="6779400" cy="762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lt2"/>
                </a:solidFill>
                <a:latin typeface="Raleway"/>
                <a:ea typeface="Raleway"/>
                <a:cs typeface="Raleway"/>
                <a:sym typeface="Raleway"/>
              </a:rPr>
              <a:t>Steps toward current trends</a:t>
            </a:r>
            <a:endParaRPr b="1" i="0" sz="3000" u="none" cap="none" strike="noStrike">
              <a:solidFill>
                <a:schemeClr val="lt2"/>
              </a:solidFill>
              <a:latin typeface="Raleway"/>
              <a:ea typeface="Raleway"/>
              <a:cs typeface="Raleway"/>
              <a:sym typeface="Raleway"/>
            </a:endParaRPr>
          </a:p>
        </p:txBody>
      </p:sp>
      <p:sp>
        <p:nvSpPr>
          <p:cNvPr id="90" name="Google Shape;90;p3"/>
          <p:cNvSpPr txBox="1"/>
          <p:nvPr>
            <p:ph idx="4294967295" type="body"/>
          </p:nvPr>
        </p:nvSpPr>
        <p:spPr>
          <a:xfrm>
            <a:off x="1580300" y="1536750"/>
            <a:ext cx="5626800" cy="2751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JIRA</a:t>
            </a:r>
            <a:br>
              <a:rPr lang="en" sz="1400">
                <a:latin typeface="Raleway"/>
                <a:ea typeface="Raleway"/>
                <a:cs typeface="Raleway"/>
                <a:sym typeface="Raleway"/>
              </a:rPr>
            </a:br>
            <a:r>
              <a:rPr b="1" lang="en" sz="1300">
                <a:latin typeface="Raleway"/>
                <a:ea typeface="Raleway"/>
                <a:cs typeface="Raleway"/>
                <a:sym typeface="Raleway"/>
              </a:rPr>
              <a:t>Working on Jira, we can have an insightful view of project.</a:t>
            </a:r>
            <a:endParaRPr b="1" sz="1300">
              <a:latin typeface="Raleway"/>
              <a:ea typeface="Raleway"/>
              <a:cs typeface="Raleway"/>
              <a:sym typeface="Raleway"/>
            </a:endParaRPr>
          </a:p>
          <a:p>
            <a:pPr indent="-317500" lvl="0" marL="457200" rtl="0" algn="l">
              <a:lnSpc>
                <a:spcPct val="115000"/>
              </a:lnSpc>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Azure DevOps</a:t>
            </a:r>
            <a:br>
              <a:rPr lang="en" sz="1400">
                <a:latin typeface="Raleway"/>
                <a:ea typeface="Raleway"/>
                <a:cs typeface="Raleway"/>
                <a:sym typeface="Raleway"/>
              </a:rPr>
            </a:br>
            <a:r>
              <a:rPr b="1" lang="en" sz="1300">
                <a:latin typeface="Raleway"/>
                <a:ea typeface="Raleway"/>
                <a:cs typeface="Raleway"/>
                <a:sym typeface="Raleway"/>
              </a:rPr>
              <a:t>Use for repository management, we can make tasks and more.</a:t>
            </a:r>
            <a:endParaRPr b="1" sz="1300">
              <a:latin typeface="Raleway"/>
              <a:ea typeface="Raleway"/>
              <a:cs typeface="Raleway"/>
              <a:sym typeface="Raleway"/>
            </a:endParaRPr>
          </a:p>
          <a:p>
            <a:pPr indent="-317500" lvl="0" marL="457200" rtl="0" algn="l">
              <a:lnSpc>
                <a:spcPct val="115000"/>
              </a:lnSpc>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Teams foundation Server</a:t>
            </a:r>
            <a:br>
              <a:rPr lang="en" sz="1400">
                <a:latin typeface="Raleway"/>
                <a:ea typeface="Raleway"/>
                <a:cs typeface="Raleway"/>
                <a:sym typeface="Raleway"/>
              </a:rPr>
            </a:br>
            <a:r>
              <a:rPr b="1" lang="en" sz="1300">
                <a:latin typeface="Raleway"/>
                <a:ea typeface="Raleway"/>
                <a:cs typeface="Raleway"/>
                <a:sym typeface="Raleway"/>
              </a:rPr>
              <a:t>Use for repository management and we can associate issues and task to our code for testing.</a:t>
            </a:r>
            <a:endParaRPr b="1" sz="1300">
              <a:latin typeface="Raleway"/>
              <a:ea typeface="Raleway"/>
              <a:cs typeface="Raleway"/>
              <a:sym typeface="Raleway"/>
            </a:endParaRPr>
          </a:p>
          <a:p>
            <a:pPr indent="0" lvl="0" marL="0" rtl="0" algn="l">
              <a:lnSpc>
                <a:spcPct val="115000"/>
              </a:lnSpc>
              <a:spcBef>
                <a:spcPts val="1000"/>
              </a:spcBef>
              <a:spcAft>
                <a:spcPts val="1600"/>
              </a:spcAft>
              <a:buSzPts val="1800"/>
              <a:buNone/>
            </a:pPr>
            <a:r>
              <a:rPr b="1" lang="en" sz="1300">
                <a:latin typeface="Raleway"/>
                <a:ea typeface="Raleway"/>
                <a:cs typeface="Raleway"/>
                <a:sym typeface="Raleway"/>
              </a:rPr>
              <a:t>New trends do not discard the older one. Some projects are still developing on older technologies may be due to customer willing, or may be project is in support and have mature repository which can not be imported or changed.</a:t>
            </a:r>
            <a:endParaRPr b="1" sz="13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txBox="1"/>
          <p:nvPr>
            <p:ph type="title"/>
          </p:nvPr>
        </p:nvSpPr>
        <p:spPr>
          <a:xfrm>
            <a:off x="283100" y="712150"/>
            <a:ext cx="8631600" cy="383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Which Programming languages are </a:t>
            </a:r>
            <a:r>
              <a:rPr lang="en">
                <a:solidFill>
                  <a:schemeClr val="accent5"/>
                </a:solidFill>
              </a:rPr>
              <a:t>being used in web Development?</a:t>
            </a:r>
            <a:endParaRPr>
              <a:solidFill>
                <a:schemeClr val="accent5"/>
              </a:solidFill>
            </a:endParaRPr>
          </a:p>
        </p:txBody>
      </p:sp>
      <p:pic>
        <p:nvPicPr>
          <p:cNvPr id="96" name="Google Shape;96;p4"/>
          <p:cNvPicPr preferRelativeResize="0"/>
          <p:nvPr/>
        </p:nvPicPr>
        <p:blipFill rotWithShape="1">
          <a:blip r:embed="rId3">
            <a:alphaModFix/>
          </a:blip>
          <a:srcRect b="0" l="0" r="0" t="0"/>
          <a:stretch/>
        </p:blipFill>
        <p:spPr>
          <a:xfrm>
            <a:off x="5950975" y="3633475"/>
            <a:ext cx="882650" cy="765450"/>
          </a:xfrm>
          <a:prstGeom prst="rect">
            <a:avLst/>
          </a:prstGeom>
          <a:noFill/>
          <a:ln>
            <a:noFill/>
          </a:ln>
        </p:spPr>
      </p:pic>
      <p:pic>
        <p:nvPicPr>
          <p:cNvPr id="97" name="Google Shape;97;p4"/>
          <p:cNvPicPr preferRelativeResize="0"/>
          <p:nvPr/>
        </p:nvPicPr>
        <p:blipFill rotWithShape="1">
          <a:blip r:embed="rId4">
            <a:alphaModFix/>
          </a:blip>
          <a:srcRect b="0" l="0" r="0" t="0"/>
          <a:stretch/>
        </p:blipFill>
        <p:spPr>
          <a:xfrm>
            <a:off x="4467625" y="3633475"/>
            <a:ext cx="882650" cy="765450"/>
          </a:xfrm>
          <a:prstGeom prst="rect">
            <a:avLst/>
          </a:prstGeom>
          <a:noFill/>
          <a:ln>
            <a:noFill/>
          </a:ln>
        </p:spPr>
      </p:pic>
      <p:pic>
        <p:nvPicPr>
          <p:cNvPr id="98" name="Google Shape;98;p4"/>
          <p:cNvPicPr preferRelativeResize="0"/>
          <p:nvPr/>
        </p:nvPicPr>
        <p:blipFill rotWithShape="1">
          <a:blip r:embed="rId5">
            <a:alphaModFix/>
          </a:blip>
          <a:srcRect b="0" l="0" r="0" t="0"/>
          <a:stretch/>
        </p:blipFill>
        <p:spPr>
          <a:xfrm>
            <a:off x="2984275" y="3633474"/>
            <a:ext cx="882650" cy="765452"/>
          </a:xfrm>
          <a:prstGeom prst="rect">
            <a:avLst/>
          </a:prstGeom>
          <a:noFill/>
          <a:ln>
            <a:noFill/>
          </a:ln>
        </p:spPr>
      </p:pic>
      <p:pic>
        <p:nvPicPr>
          <p:cNvPr id="99" name="Google Shape;99;p4"/>
          <p:cNvPicPr preferRelativeResize="0"/>
          <p:nvPr/>
        </p:nvPicPr>
        <p:blipFill rotWithShape="1">
          <a:blip r:embed="rId6">
            <a:alphaModFix/>
          </a:blip>
          <a:srcRect b="0" l="0" r="0" t="0"/>
          <a:stretch/>
        </p:blipFill>
        <p:spPr>
          <a:xfrm>
            <a:off x="7434325" y="3633475"/>
            <a:ext cx="882650" cy="765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 name="Shape 103"/>
        <p:cNvGrpSpPr/>
        <p:nvPr/>
      </p:nvGrpSpPr>
      <p:grpSpPr>
        <a:xfrm>
          <a:off x="0" y="0"/>
          <a:ext cx="0" cy="0"/>
          <a:chOff x="0" y="0"/>
          <a:chExt cx="0" cy="0"/>
        </a:xfrm>
      </p:grpSpPr>
      <p:pic>
        <p:nvPicPr>
          <p:cNvPr id="104" name="Google Shape;104;p5" title="Points scored"/>
          <p:cNvPicPr preferRelativeResize="0"/>
          <p:nvPr/>
        </p:nvPicPr>
        <p:blipFill rotWithShape="1">
          <a:blip r:embed="rId3">
            <a:alphaModFix/>
          </a:blip>
          <a:srcRect b="0" l="0" r="0" t="0"/>
          <a:stretch/>
        </p:blipFill>
        <p:spPr>
          <a:xfrm>
            <a:off x="823963" y="725050"/>
            <a:ext cx="7496076" cy="369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ph type="title"/>
          </p:nvPr>
        </p:nvSpPr>
        <p:spPr>
          <a:xfrm>
            <a:off x="283100" y="712150"/>
            <a:ext cx="6244200" cy="382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Which design patterns </a:t>
            </a:r>
            <a:r>
              <a:rPr lang="en">
                <a:solidFill>
                  <a:schemeClr val="accent5"/>
                </a:solidFill>
              </a:rPr>
              <a:t>are mostly used?</a:t>
            </a:r>
            <a:endParaRPr sz="1500">
              <a:solidFill>
                <a:schemeClr val="accent5"/>
              </a:solidFill>
            </a:endParaRPr>
          </a:p>
          <a:p>
            <a:pPr indent="0" lvl="0" marL="457200" rtl="0" algn="l">
              <a:lnSpc>
                <a:spcPct val="100000"/>
              </a:lnSpc>
              <a:spcBef>
                <a:spcPts val="0"/>
              </a:spcBef>
              <a:spcAft>
                <a:spcPts val="0"/>
              </a:spcAft>
              <a:buSzPts val="4800"/>
              <a:buNone/>
            </a:pPr>
            <a:r>
              <a:t/>
            </a:r>
            <a:endParaRPr sz="1500">
              <a:solidFill>
                <a:schemeClr val="accent5"/>
              </a:solidFill>
            </a:endParaRPr>
          </a:p>
          <a:p>
            <a:pPr indent="-355600" lvl="0" marL="457200" rtl="0" algn="l">
              <a:lnSpc>
                <a:spcPct val="100000"/>
              </a:lnSpc>
              <a:spcBef>
                <a:spcPts val="0"/>
              </a:spcBef>
              <a:spcAft>
                <a:spcPts val="0"/>
              </a:spcAft>
              <a:buSzPts val="2000"/>
              <a:buChar char="●"/>
            </a:pPr>
            <a:r>
              <a:rPr lang="en" sz="2000">
                <a:solidFill>
                  <a:schemeClr val="accent5"/>
                </a:solidFill>
              </a:rPr>
              <a:t>Repository</a:t>
            </a:r>
            <a:endParaRPr sz="2000">
              <a:solidFill>
                <a:schemeClr val="accent5"/>
              </a:solidFill>
            </a:endParaRPr>
          </a:p>
          <a:p>
            <a:pPr indent="-355600" lvl="0" marL="457200" rtl="0" algn="l">
              <a:lnSpc>
                <a:spcPct val="100000"/>
              </a:lnSpc>
              <a:spcBef>
                <a:spcPts val="0"/>
              </a:spcBef>
              <a:spcAft>
                <a:spcPts val="0"/>
              </a:spcAft>
              <a:buSzPts val="2000"/>
              <a:buChar char="●"/>
            </a:pPr>
            <a:r>
              <a:rPr lang="en" sz="2000">
                <a:solidFill>
                  <a:schemeClr val="accent5"/>
                </a:solidFill>
              </a:rPr>
              <a:t>Strategy</a:t>
            </a:r>
            <a:endParaRPr sz="2000">
              <a:solidFill>
                <a:schemeClr val="accent5"/>
              </a:solidFill>
            </a:endParaRPr>
          </a:p>
          <a:p>
            <a:pPr indent="-355600" lvl="0" marL="457200" rtl="0" algn="l">
              <a:lnSpc>
                <a:spcPct val="100000"/>
              </a:lnSpc>
              <a:spcBef>
                <a:spcPts val="0"/>
              </a:spcBef>
              <a:spcAft>
                <a:spcPts val="0"/>
              </a:spcAft>
              <a:buSzPts val="2000"/>
              <a:buChar char="●"/>
            </a:pPr>
            <a:r>
              <a:rPr lang="en" sz="2000">
                <a:solidFill>
                  <a:schemeClr val="accent5"/>
                </a:solidFill>
              </a:rPr>
              <a:t>Singleton</a:t>
            </a:r>
            <a:endParaRPr sz="2000">
              <a:solidFill>
                <a:schemeClr val="accent5"/>
              </a:solidFill>
            </a:endParaRPr>
          </a:p>
          <a:p>
            <a:pPr indent="-355600" lvl="0" marL="457200" rtl="0" algn="l">
              <a:lnSpc>
                <a:spcPct val="100000"/>
              </a:lnSpc>
              <a:spcBef>
                <a:spcPts val="0"/>
              </a:spcBef>
              <a:spcAft>
                <a:spcPts val="0"/>
              </a:spcAft>
              <a:buSzPts val="2000"/>
              <a:buChar char="●"/>
            </a:pPr>
            <a:r>
              <a:rPr lang="en" sz="2000">
                <a:solidFill>
                  <a:schemeClr val="accent5"/>
                </a:solidFill>
              </a:rPr>
              <a:t>Adapter</a:t>
            </a:r>
            <a:endParaRPr sz="2000">
              <a:solidFill>
                <a:schemeClr val="accent5"/>
              </a:solidFill>
            </a:endParaRPr>
          </a:p>
          <a:p>
            <a:pPr indent="-355600" lvl="0" marL="457200" rtl="0" algn="l">
              <a:lnSpc>
                <a:spcPct val="100000"/>
              </a:lnSpc>
              <a:spcBef>
                <a:spcPts val="0"/>
              </a:spcBef>
              <a:spcAft>
                <a:spcPts val="0"/>
              </a:spcAft>
              <a:buSzPts val="2000"/>
              <a:buChar char="●"/>
            </a:pPr>
            <a:r>
              <a:rPr lang="en" sz="2000">
                <a:solidFill>
                  <a:schemeClr val="accent5"/>
                </a:solidFill>
              </a:rPr>
              <a:t>Factory</a:t>
            </a:r>
            <a:endParaRPr sz="2000">
              <a:solidFill>
                <a:schemeClr val="accent5"/>
              </a:solidFill>
            </a:endParaRPr>
          </a:p>
        </p:txBody>
      </p:sp>
      <p:grpSp>
        <p:nvGrpSpPr>
          <p:cNvPr id="110" name="Google Shape;110;p6"/>
          <p:cNvGrpSpPr/>
          <p:nvPr/>
        </p:nvGrpSpPr>
        <p:grpSpPr>
          <a:xfrm>
            <a:off x="6781388" y="2464035"/>
            <a:ext cx="2212050" cy="2537076"/>
            <a:chOff x="6803275" y="395363"/>
            <a:chExt cx="2212050" cy="2537076"/>
          </a:xfrm>
        </p:grpSpPr>
        <p:pic>
          <p:nvPicPr>
            <p:cNvPr id="111" name="Google Shape;111;p6"/>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pic>
          <p:nvPicPr>
            <p:cNvPr descr="Piece of duct tape sticking a note to the slide" id="112" name="Google Shape;112;p6"/>
            <p:cNvPicPr preferRelativeResize="0"/>
            <p:nvPr/>
          </p:nvPicPr>
          <p:blipFill rotWithShape="1">
            <a:blip r:embed="rId4">
              <a:alphaModFix/>
            </a:blip>
            <a:srcRect b="10011" l="9243" r="2118" t="5926"/>
            <a:stretch/>
          </p:blipFill>
          <p:spPr>
            <a:xfrm rot="154826">
              <a:off x="7370663" y="419419"/>
              <a:ext cx="1077273" cy="382687"/>
            </a:xfrm>
            <a:prstGeom prst="rect">
              <a:avLst/>
            </a:prstGeom>
            <a:noFill/>
            <a:ln>
              <a:noFill/>
            </a:ln>
          </p:spPr>
        </p:pic>
        <p:sp>
          <p:nvSpPr>
            <p:cNvPr id="113" name="Google Shape;113;p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Raleway"/>
                  <a:ea typeface="Raleway"/>
                  <a:cs typeface="Raleway"/>
                  <a:sym typeface="Raleway"/>
                </a:rPr>
                <a:t>Key Points</a:t>
              </a:r>
              <a:endParaRPr b="1" i="0" sz="1400" u="none" cap="none" strike="noStrike">
                <a:solidFill>
                  <a:schemeClr val="dk1"/>
                </a:solidFill>
                <a:latin typeface="Raleway"/>
                <a:ea typeface="Raleway"/>
                <a:cs typeface="Raleway"/>
                <a:sym typeface="Raleway"/>
              </a:endParaRPr>
            </a:p>
            <a:p>
              <a:pPr indent="-304800" lvl="0" marL="457200" marR="0" rtl="0" algn="l">
                <a:lnSpc>
                  <a:spcPct val="100000"/>
                </a:lnSpc>
                <a:spcBef>
                  <a:spcPts val="800"/>
                </a:spcBef>
                <a:spcAft>
                  <a:spcPts val="0"/>
                </a:spcAft>
                <a:buClr>
                  <a:schemeClr val="dk1"/>
                </a:buClr>
                <a:buSzPts val="1200"/>
                <a:buFont typeface="Raleway"/>
                <a:buChar char="●"/>
              </a:pPr>
              <a:r>
                <a:rPr b="1" i="0" lang="en" sz="1200" u="none" cap="none" strike="noStrike">
                  <a:solidFill>
                    <a:schemeClr val="dk2"/>
                  </a:solidFill>
                  <a:latin typeface="Raleway"/>
                  <a:ea typeface="Raleway"/>
                  <a:cs typeface="Raleway"/>
                  <a:sym typeface="Raleway"/>
                </a:rPr>
                <a:t>Design Patterns are adaptable..</a:t>
              </a:r>
              <a:endParaRPr b="1" i="0" sz="1200" u="none" cap="none" strike="noStrike">
                <a:solidFill>
                  <a:schemeClr val="dk2"/>
                </a:solidFill>
                <a:latin typeface="Raleway"/>
                <a:ea typeface="Raleway"/>
                <a:cs typeface="Raleway"/>
                <a:sym typeface="Raleway"/>
              </a:endParaRPr>
            </a:p>
            <a:p>
              <a:pPr indent="-304800" lvl="0" marL="457200" marR="0" rtl="0" algn="l">
                <a:lnSpc>
                  <a:spcPct val="100000"/>
                </a:lnSpc>
                <a:spcBef>
                  <a:spcPts val="0"/>
                </a:spcBef>
                <a:spcAft>
                  <a:spcPts val="0"/>
                </a:spcAft>
                <a:buClr>
                  <a:schemeClr val="dk2"/>
                </a:buClr>
                <a:buSzPts val="1200"/>
                <a:buFont typeface="Raleway"/>
                <a:buChar char="●"/>
              </a:pPr>
              <a:r>
                <a:rPr b="1" i="0" lang="en" sz="1200" u="none" cap="none" strike="noStrike">
                  <a:solidFill>
                    <a:schemeClr val="dk2"/>
                  </a:solidFill>
                  <a:latin typeface="Raleway"/>
                  <a:ea typeface="Raleway"/>
                  <a:cs typeface="Raleway"/>
                  <a:sym typeface="Raleway"/>
                </a:rPr>
                <a:t>Easy for change management.</a:t>
              </a:r>
              <a:endParaRPr b="1" i="0" sz="1200" u="none" cap="none" strike="noStrike">
                <a:solidFill>
                  <a:schemeClr val="dk2"/>
                </a:solidFill>
                <a:latin typeface="Raleway"/>
                <a:ea typeface="Raleway"/>
                <a:cs typeface="Raleway"/>
                <a:sym typeface="Raleway"/>
              </a:endParaRPr>
            </a:p>
            <a:p>
              <a:pPr indent="-304800" lvl="0" marL="457200" marR="0" rtl="0" algn="l">
                <a:lnSpc>
                  <a:spcPct val="100000"/>
                </a:lnSpc>
                <a:spcBef>
                  <a:spcPts val="0"/>
                </a:spcBef>
                <a:spcAft>
                  <a:spcPts val="0"/>
                </a:spcAft>
                <a:buClr>
                  <a:schemeClr val="accent5"/>
                </a:buClr>
                <a:buSzPts val="1200"/>
                <a:buFont typeface="Raleway"/>
                <a:buChar char="●"/>
              </a:pPr>
              <a:r>
                <a:rPr b="1" i="0" lang="en" sz="1200" u="none" cap="none" strike="noStrike">
                  <a:solidFill>
                    <a:schemeClr val="dk2"/>
                  </a:solidFill>
                  <a:latin typeface="Raleway"/>
                  <a:ea typeface="Raleway"/>
                  <a:cs typeface="Raleway"/>
                  <a:sym typeface="Raleway"/>
                </a:rPr>
                <a:t>For designing any module design patterns are very helpful.</a:t>
              </a:r>
              <a:r>
                <a:rPr b="0" i="0" lang="en" sz="1200" u="none" cap="none" strike="noStrike">
                  <a:solidFill>
                    <a:schemeClr val="dk2"/>
                  </a:solidFill>
                  <a:latin typeface="Raleway"/>
                  <a:ea typeface="Raleway"/>
                  <a:cs typeface="Raleway"/>
                  <a:sym typeface="Raleway"/>
                </a:rPr>
                <a:t> </a:t>
              </a:r>
              <a:endParaRPr b="0" i="0" sz="1200" u="none" cap="none" strike="noStrike">
                <a:solidFill>
                  <a:schemeClr val="dk2"/>
                </a:solidFill>
                <a:latin typeface="Raleway"/>
                <a:ea typeface="Raleway"/>
                <a:cs typeface="Raleway"/>
                <a:sym typeface="Raleway"/>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pic>
        <p:nvPicPr>
          <p:cNvPr id="118" name="Google Shape;118;p7" title="Points scored"/>
          <p:cNvPicPr preferRelativeResize="0"/>
          <p:nvPr/>
        </p:nvPicPr>
        <p:blipFill rotWithShape="1">
          <a:blip r:embed="rId3">
            <a:alphaModFix/>
          </a:blip>
          <a:srcRect b="0" l="0" r="0" t="0"/>
          <a:stretch/>
        </p:blipFill>
        <p:spPr>
          <a:xfrm>
            <a:off x="659300" y="152400"/>
            <a:ext cx="7825389"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8"/>
          <p:cNvSpPr txBox="1"/>
          <p:nvPr>
            <p:ph type="title"/>
          </p:nvPr>
        </p:nvSpPr>
        <p:spPr>
          <a:xfrm>
            <a:off x="302675" y="1090650"/>
            <a:ext cx="4045200" cy="2962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b="0" lang="en" sz="2400">
                <a:solidFill>
                  <a:schemeClr val="dk2"/>
                </a:solidFill>
              </a:rPr>
              <a:t>Let's suppose we want to develop an </a:t>
            </a:r>
            <a:r>
              <a:rPr lang="en"/>
              <a:t>E-COMMERCE WEBSITE</a:t>
            </a:r>
            <a:r>
              <a:rPr lang="en" sz="2400"/>
              <a:t> </a:t>
            </a:r>
            <a:r>
              <a:rPr b="0" lang="en" sz="2400">
                <a:solidFill>
                  <a:schemeClr val="dk2"/>
                </a:solidFill>
              </a:rPr>
              <a:t>which methodology should be used?</a:t>
            </a:r>
            <a:endParaRPr b="0" sz="2400">
              <a:solidFill>
                <a:schemeClr val="dk2"/>
              </a:solidFill>
            </a:endParaRPr>
          </a:p>
        </p:txBody>
      </p:sp>
      <p:pic>
        <p:nvPicPr>
          <p:cNvPr id="124" name="Google Shape;124;p8"/>
          <p:cNvPicPr preferRelativeResize="0"/>
          <p:nvPr/>
        </p:nvPicPr>
        <p:blipFill rotWithShape="1">
          <a:blip r:embed="rId3">
            <a:alphaModFix/>
          </a:blip>
          <a:srcRect b="0" l="0" r="0" t="0"/>
          <a:stretch/>
        </p:blipFill>
        <p:spPr>
          <a:xfrm>
            <a:off x="4572000" y="0"/>
            <a:ext cx="4571999"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