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65" r:id="rId14"/>
    <p:sldId id="273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61681-8762-4562-BB3E-AFCDF153D298}" v="1" dt="2022-05-03T03:32:19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43" autoAdjust="0"/>
  </p:normalViewPr>
  <p:slideViewPr>
    <p:cSldViewPr snapToGrid="0">
      <p:cViewPr varScale="1">
        <p:scale>
          <a:sx n="97" d="100"/>
          <a:sy n="97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2C6A4-712F-4E98-AF62-F964709E8E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E81BD4-5B79-4955-B80A-B7604FF2BC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testing dataset, has roughly 620 images available each classification </a:t>
          </a:r>
          <a:endParaRPr lang="en-US"/>
        </a:p>
      </dgm:t>
    </dgm:pt>
    <dgm:pt modelId="{EFEFD490-37AB-4203-8D9A-A2860D245AB0}" type="parTrans" cxnId="{1938ECDA-0033-40D5-AA17-78D1C542F70E}">
      <dgm:prSet/>
      <dgm:spPr/>
      <dgm:t>
        <a:bodyPr/>
        <a:lstStyle/>
        <a:p>
          <a:endParaRPr lang="en-US"/>
        </a:p>
      </dgm:t>
    </dgm:pt>
    <dgm:pt modelId="{48081469-BE70-4960-9976-329C188E1CF1}" type="sibTrans" cxnId="{1938ECDA-0033-40D5-AA17-78D1C542F70E}">
      <dgm:prSet/>
      <dgm:spPr/>
      <dgm:t>
        <a:bodyPr/>
        <a:lstStyle/>
        <a:p>
          <a:endParaRPr lang="en-US"/>
        </a:p>
      </dgm:t>
    </dgm:pt>
    <dgm:pt modelId="{35FF1B1A-C323-4C12-B94B-A3D9DDAA48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training dataset has roughly 2500 images available for each classification</a:t>
          </a:r>
          <a:endParaRPr lang="en-US"/>
        </a:p>
      </dgm:t>
    </dgm:pt>
    <dgm:pt modelId="{75E4E20E-16F7-403B-AD65-88ECA93745F7}" type="parTrans" cxnId="{BC2D452D-7C14-4906-9E5F-C5232398418E}">
      <dgm:prSet/>
      <dgm:spPr/>
      <dgm:t>
        <a:bodyPr/>
        <a:lstStyle/>
        <a:p>
          <a:endParaRPr lang="en-US"/>
        </a:p>
      </dgm:t>
    </dgm:pt>
    <dgm:pt modelId="{E1696A73-1D74-4855-A215-D99C14365694}" type="sibTrans" cxnId="{BC2D452D-7C14-4906-9E5F-C5232398418E}">
      <dgm:prSet/>
      <dgm:spPr/>
      <dgm:t>
        <a:bodyPr/>
        <a:lstStyle/>
        <a:p>
          <a:endParaRPr lang="en-US"/>
        </a:p>
      </dgm:t>
    </dgm:pt>
    <dgm:pt modelId="{557478FA-D906-43EF-9134-BCC1C3A5EE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manually created validation dataset has ~20% of the images found in the training dataset</a:t>
          </a:r>
          <a:endParaRPr lang="en-US"/>
        </a:p>
      </dgm:t>
    </dgm:pt>
    <dgm:pt modelId="{7734EFFE-5271-449C-9629-020563336909}" type="parTrans" cxnId="{700F8CD6-AF8C-4166-825A-683B77C16637}">
      <dgm:prSet/>
      <dgm:spPr/>
      <dgm:t>
        <a:bodyPr/>
        <a:lstStyle/>
        <a:p>
          <a:endParaRPr lang="en-US"/>
        </a:p>
      </dgm:t>
    </dgm:pt>
    <dgm:pt modelId="{A316886A-F350-4543-AB20-7D9C7154F731}" type="sibTrans" cxnId="{700F8CD6-AF8C-4166-825A-683B77C16637}">
      <dgm:prSet/>
      <dgm:spPr/>
      <dgm:t>
        <a:bodyPr/>
        <a:lstStyle/>
        <a:p>
          <a:endParaRPr lang="en-US"/>
        </a:p>
      </dgm:t>
    </dgm:pt>
    <dgm:pt modelId="{8D4C583B-5BE3-4DB7-AF23-D442A90CAAA0}" type="pres">
      <dgm:prSet presAssocID="{4FC2C6A4-712F-4E98-AF62-F964709E8E03}" presName="root" presStyleCnt="0">
        <dgm:presLayoutVars>
          <dgm:dir/>
          <dgm:resizeHandles val="exact"/>
        </dgm:presLayoutVars>
      </dgm:prSet>
      <dgm:spPr/>
    </dgm:pt>
    <dgm:pt modelId="{2C27D32E-46B8-4F44-837D-3FFAB91C8A0F}" type="pres">
      <dgm:prSet presAssocID="{39E81BD4-5B79-4955-B80A-B7604FF2BC84}" presName="compNode" presStyleCnt="0"/>
      <dgm:spPr/>
    </dgm:pt>
    <dgm:pt modelId="{AE7D9BAD-0DE6-4EC9-9EF1-0518346B5B42}" type="pres">
      <dgm:prSet presAssocID="{39E81BD4-5B79-4955-B80A-B7604FF2BC84}" presName="bgRect" presStyleLbl="bgShp" presStyleIdx="0" presStyleCnt="3"/>
      <dgm:spPr/>
    </dgm:pt>
    <dgm:pt modelId="{7C322BAD-6368-4608-8A9E-277F58F150DA}" type="pres">
      <dgm:prSet presAssocID="{39E81BD4-5B79-4955-B80A-B7604FF2BC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D68B5D6-27B6-43DB-9776-4959D2052CAA}" type="pres">
      <dgm:prSet presAssocID="{39E81BD4-5B79-4955-B80A-B7604FF2BC84}" presName="spaceRect" presStyleCnt="0"/>
      <dgm:spPr/>
    </dgm:pt>
    <dgm:pt modelId="{F2946F25-F0B0-47CE-A912-DEE4DA64EEEB}" type="pres">
      <dgm:prSet presAssocID="{39E81BD4-5B79-4955-B80A-B7604FF2BC84}" presName="parTx" presStyleLbl="revTx" presStyleIdx="0" presStyleCnt="3">
        <dgm:presLayoutVars>
          <dgm:chMax val="0"/>
          <dgm:chPref val="0"/>
        </dgm:presLayoutVars>
      </dgm:prSet>
      <dgm:spPr/>
    </dgm:pt>
    <dgm:pt modelId="{B059D550-2CE9-43E5-9607-0F8641787E44}" type="pres">
      <dgm:prSet presAssocID="{48081469-BE70-4960-9976-329C188E1CF1}" presName="sibTrans" presStyleCnt="0"/>
      <dgm:spPr/>
    </dgm:pt>
    <dgm:pt modelId="{80DC647B-BFE4-4082-A6EC-12E8C33C4C37}" type="pres">
      <dgm:prSet presAssocID="{35FF1B1A-C323-4C12-B94B-A3D9DDAA486F}" presName="compNode" presStyleCnt="0"/>
      <dgm:spPr/>
    </dgm:pt>
    <dgm:pt modelId="{6785B998-5B0D-4111-80B6-72846C9A3653}" type="pres">
      <dgm:prSet presAssocID="{35FF1B1A-C323-4C12-B94B-A3D9DDAA486F}" presName="bgRect" presStyleLbl="bgShp" presStyleIdx="1" presStyleCnt="3"/>
      <dgm:spPr/>
    </dgm:pt>
    <dgm:pt modelId="{F98D2012-6233-4FF2-8604-80E9F1A8C588}" type="pres">
      <dgm:prSet presAssocID="{35FF1B1A-C323-4C12-B94B-A3D9DDAA48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F4DDDE-97D3-4956-AF14-4A7767849E6A}" type="pres">
      <dgm:prSet presAssocID="{35FF1B1A-C323-4C12-B94B-A3D9DDAA486F}" presName="spaceRect" presStyleCnt="0"/>
      <dgm:spPr/>
    </dgm:pt>
    <dgm:pt modelId="{1C177FE3-2B9D-445E-85EB-041591DA0D42}" type="pres">
      <dgm:prSet presAssocID="{35FF1B1A-C323-4C12-B94B-A3D9DDAA486F}" presName="parTx" presStyleLbl="revTx" presStyleIdx="1" presStyleCnt="3">
        <dgm:presLayoutVars>
          <dgm:chMax val="0"/>
          <dgm:chPref val="0"/>
        </dgm:presLayoutVars>
      </dgm:prSet>
      <dgm:spPr/>
    </dgm:pt>
    <dgm:pt modelId="{008357BB-58F2-43EC-AEE1-5B08EDD555A0}" type="pres">
      <dgm:prSet presAssocID="{E1696A73-1D74-4855-A215-D99C14365694}" presName="sibTrans" presStyleCnt="0"/>
      <dgm:spPr/>
    </dgm:pt>
    <dgm:pt modelId="{F0F719A4-1146-4D29-A5BC-79E6000679C6}" type="pres">
      <dgm:prSet presAssocID="{557478FA-D906-43EF-9134-BCC1C3A5EE86}" presName="compNode" presStyleCnt="0"/>
      <dgm:spPr/>
    </dgm:pt>
    <dgm:pt modelId="{A0BEF60B-A877-4234-9D56-963A63F70EF1}" type="pres">
      <dgm:prSet presAssocID="{557478FA-D906-43EF-9134-BCC1C3A5EE86}" presName="bgRect" presStyleLbl="bgShp" presStyleIdx="2" presStyleCnt="3"/>
      <dgm:spPr/>
    </dgm:pt>
    <dgm:pt modelId="{F3E5CDC2-6951-48EF-AE01-2CC9A8270C97}" type="pres">
      <dgm:prSet presAssocID="{557478FA-D906-43EF-9134-BCC1C3A5EE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4B15BEA-433D-42D2-A991-AEEDBC6B2468}" type="pres">
      <dgm:prSet presAssocID="{557478FA-D906-43EF-9134-BCC1C3A5EE86}" presName="spaceRect" presStyleCnt="0"/>
      <dgm:spPr/>
    </dgm:pt>
    <dgm:pt modelId="{E74B3059-13D7-4ABC-93D1-039DE231EDA3}" type="pres">
      <dgm:prSet presAssocID="{557478FA-D906-43EF-9134-BCC1C3A5EE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FC5D1E-5821-457D-BB26-8FC2FD09B25F}" type="presOf" srcId="{557478FA-D906-43EF-9134-BCC1C3A5EE86}" destId="{E74B3059-13D7-4ABC-93D1-039DE231EDA3}" srcOrd="0" destOrd="0" presId="urn:microsoft.com/office/officeart/2018/2/layout/IconVerticalSolidList"/>
    <dgm:cxn modelId="{BC2D452D-7C14-4906-9E5F-C5232398418E}" srcId="{4FC2C6A4-712F-4E98-AF62-F964709E8E03}" destId="{35FF1B1A-C323-4C12-B94B-A3D9DDAA486F}" srcOrd="1" destOrd="0" parTransId="{75E4E20E-16F7-403B-AD65-88ECA93745F7}" sibTransId="{E1696A73-1D74-4855-A215-D99C14365694}"/>
    <dgm:cxn modelId="{48889D3D-6D5D-4BFE-AB21-FA0CDC9184E8}" type="presOf" srcId="{35FF1B1A-C323-4C12-B94B-A3D9DDAA486F}" destId="{1C177FE3-2B9D-445E-85EB-041591DA0D42}" srcOrd="0" destOrd="0" presId="urn:microsoft.com/office/officeart/2018/2/layout/IconVerticalSolidList"/>
    <dgm:cxn modelId="{897A6AA0-7518-4813-AF57-0A58C04AC734}" type="presOf" srcId="{4FC2C6A4-712F-4E98-AF62-F964709E8E03}" destId="{8D4C583B-5BE3-4DB7-AF23-D442A90CAAA0}" srcOrd="0" destOrd="0" presId="urn:microsoft.com/office/officeart/2018/2/layout/IconVerticalSolidList"/>
    <dgm:cxn modelId="{700F8CD6-AF8C-4166-825A-683B77C16637}" srcId="{4FC2C6A4-712F-4E98-AF62-F964709E8E03}" destId="{557478FA-D906-43EF-9134-BCC1C3A5EE86}" srcOrd="2" destOrd="0" parTransId="{7734EFFE-5271-449C-9629-020563336909}" sibTransId="{A316886A-F350-4543-AB20-7D9C7154F731}"/>
    <dgm:cxn modelId="{1938ECDA-0033-40D5-AA17-78D1C542F70E}" srcId="{4FC2C6A4-712F-4E98-AF62-F964709E8E03}" destId="{39E81BD4-5B79-4955-B80A-B7604FF2BC84}" srcOrd="0" destOrd="0" parTransId="{EFEFD490-37AB-4203-8D9A-A2860D245AB0}" sibTransId="{48081469-BE70-4960-9976-329C188E1CF1}"/>
    <dgm:cxn modelId="{E6FE91F9-8C3F-4D9A-BADD-04083AFC477D}" type="presOf" srcId="{39E81BD4-5B79-4955-B80A-B7604FF2BC84}" destId="{F2946F25-F0B0-47CE-A912-DEE4DA64EEEB}" srcOrd="0" destOrd="0" presId="urn:microsoft.com/office/officeart/2018/2/layout/IconVerticalSolidList"/>
    <dgm:cxn modelId="{9EC96B10-04C3-41D5-9F97-6216A42AEDFA}" type="presParOf" srcId="{8D4C583B-5BE3-4DB7-AF23-D442A90CAAA0}" destId="{2C27D32E-46B8-4F44-837D-3FFAB91C8A0F}" srcOrd="0" destOrd="0" presId="urn:microsoft.com/office/officeart/2018/2/layout/IconVerticalSolidList"/>
    <dgm:cxn modelId="{B432C5F6-1004-4D23-989F-AC47A86F058E}" type="presParOf" srcId="{2C27D32E-46B8-4F44-837D-3FFAB91C8A0F}" destId="{AE7D9BAD-0DE6-4EC9-9EF1-0518346B5B42}" srcOrd="0" destOrd="0" presId="urn:microsoft.com/office/officeart/2018/2/layout/IconVerticalSolidList"/>
    <dgm:cxn modelId="{BDB55A38-0DF8-4A6D-AEFE-4569DC61D4C2}" type="presParOf" srcId="{2C27D32E-46B8-4F44-837D-3FFAB91C8A0F}" destId="{7C322BAD-6368-4608-8A9E-277F58F150DA}" srcOrd="1" destOrd="0" presId="urn:microsoft.com/office/officeart/2018/2/layout/IconVerticalSolidList"/>
    <dgm:cxn modelId="{350B693B-120D-4B7F-8C7E-9D7BBD044DAD}" type="presParOf" srcId="{2C27D32E-46B8-4F44-837D-3FFAB91C8A0F}" destId="{AD68B5D6-27B6-43DB-9776-4959D2052CAA}" srcOrd="2" destOrd="0" presId="urn:microsoft.com/office/officeart/2018/2/layout/IconVerticalSolidList"/>
    <dgm:cxn modelId="{94DC2933-D4ED-4FCF-AA42-20A3184DCDB0}" type="presParOf" srcId="{2C27D32E-46B8-4F44-837D-3FFAB91C8A0F}" destId="{F2946F25-F0B0-47CE-A912-DEE4DA64EEEB}" srcOrd="3" destOrd="0" presId="urn:microsoft.com/office/officeart/2018/2/layout/IconVerticalSolidList"/>
    <dgm:cxn modelId="{04F61C75-51F9-45B5-A9D3-306AF69FE002}" type="presParOf" srcId="{8D4C583B-5BE3-4DB7-AF23-D442A90CAAA0}" destId="{B059D550-2CE9-43E5-9607-0F8641787E44}" srcOrd="1" destOrd="0" presId="urn:microsoft.com/office/officeart/2018/2/layout/IconVerticalSolidList"/>
    <dgm:cxn modelId="{0C72F501-97FF-4380-893F-16B73DC2C231}" type="presParOf" srcId="{8D4C583B-5BE3-4DB7-AF23-D442A90CAAA0}" destId="{80DC647B-BFE4-4082-A6EC-12E8C33C4C37}" srcOrd="2" destOrd="0" presId="urn:microsoft.com/office/officeart/2018/2/layout/IconVerticalSolidList"/>
    <dgm:cxn modelId="{CC57252E-D0D2-4755-87A0-A98C0F08F32B}" type="presParOf" srcId="{80DC647B-BFE4-4082-A6EC-12E8C33C4C37}" destId="{6785B998-5B0D-4111-80B6-72846C9A3653}" srcOrd="0" destOrd="0" presId="urn:microsoft.com/office/officeart/2018/2/layout/IconVerticalSolidList"/>
    <dgm:cxn modelId="{7E0CEE7F-44D8-454C-ADB9-358E96663282}" type="presParOf" srcId="{80DC647B-BFE4-4082-A6EC-12E8C33C4C37}" destId="{F98D2012-6233-4FF2-8604-80E9F1A8C588}" srcOrd="1" destOrd="0" presId="urn:microsoft.com/office/officeart/2018/2/layout/IconVerticalSolidList"/>
    <dgm:cxn modelId="{AE180CD7-92A6-4AD3-9484-0BD4416184EF}" type="presParOf" srcId="{80DC647B-BFE4-4082-A6EC-12E8C33C4C37}" destId="{7CF4DDDE-97D3-4956-AF14-4A7767849E6A}" srcOrd="2" destOrd="0" presId="urn:microsoft.com/office/officeart/2018/2/layout/IconVerticalSolidList"/>
    <dgm:cxn modelId="{7FC3D504-AF2D-45F5-BF69-3604667C7149}" type="presParOf" srcId="{80DC647B-BFE4-4082-A6EC-12E8C33C4C37}" destId="{1C177FE3-2B9D-445E-85EB-041591DA0D42}" srcOrd="3" destOrd="0" presId="urn:microsoft.com/office/officeart/2018/2/layout/IconVerticalSolidList"/>
    <dgm:cxn modelId="{6697925D-AF5E-466F-A6DE-823C7AAB4332}" type="presParOf" srcId="{8D4C583B-5BE3-4DB7-AF23-D442A90CAAA0}" destId="{008357BB-58F2-43EC-AEE1-5B08EDD555A0}" srcOrd="3" destOrd="0" presId="urn:microsoft.com/office/officeart/2018/2/layout/IconVerticalSolidList"/>
    <dgm:cxn modelId="{8D150AF2-D2E5-456D-B277-37131D142023}" type="presParOf" srcId="{8D4C583B-5BE3-4DB7-AF23-D442A90CAAA0}" destId="{F0F719A4-1146-4D29-A5BC-79E6000679C6}" srcOrd="4" destOrd="0" presId="urn:microsoft.com/office/officeart/2018/2/layout/IconVerticalSolidList"/>
    <dgm:cxn modelId="{8D3ECF68-BB9C-4E07-AA5B-627386DB2AE3}" type="presParOf" srcId="{F0F719A4-1146-4D29-A5BC-79E6000679C6}" destId="{A0BEF60B-A877-4234-9D56-963A63F70EF1}" srcOrd="0" destOrd="0" presId="urn:microsoft.com/office/officeart/2018/2/layout/IconVerticalSolidList"/>
    <dgm:cxn modelId="{578AFF0C-F7E8-4232-BDF6-BB189B725E83}" type="presParOf" srcId="{F0F719A4-1146-4D29-A5BC-79E6000679C6}" destId="{F3E5CDC2-6951-48EF-AE01-2CC9A8270C97}" srcOrd="1" destOrd="0" presId="urn:microsoft.com/office/officeart/2018/2/layout/IconVerticalSolidList"/>
    <dgm:cxn modelId="{B88028F5-5FC0-4E58-BBD5-0959C9FF2FE1}" type="presParOf" srcId="{F0F719A4-1146-4D29-A5BC-79E6000679C6}" destId="{54B15BEA-433D-42D2-A991-AEEDBC6B2468}" srcOrd="2" destOrd="0" presId="urn:microsoft.com/office/officeart/2018/2/layout/IconVerticalSolidList"/>
    <dgm:cxn modelId="{A53BC81C-C864-4977-B61D-12ECDAC2F2EC}" type="presParOf" srcId="{F0F719A4-1146-4D29-A5BC-79E6000679C6}" destId="{E74B3059-13D7-4ABC-93D1-039DE231ED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84056-0EA8-4766-8E08-18E2F0768B8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7B1D944-0500-44B8-8662-8A6ED3C59725}">
      <dgm:prSet/>
      <dgm:spPr/>
      <dgm:t>
        <a:bodyPr/>
        <a:lstStyle/>
        <a:p>
          <a:r>
            <a:rPr lang="en-US" b="0" i="0" dirty="0"/>
            <a:t>Incorporating even more data above the 12,500 images used in addition to implementing forms of data translation</a:t>
          </a:r>
          <a:endParaRPr lang="en-US" dirty="0"/>
        </a:p>
      </dgm:t>
    </dgm:pt>
    <dgm:pt modelId="{2F8BF051-3015-4AF3-BCB2-3515024AA29A}" type="parTrans" cxnId="{E15C68CC-132B-4C1C-BB7F-82AC94FEDC28}">
      <dgm:prSet/>
      <dgm:spPr/>
      <dgm:t>
        <a:bodyPr/>
        <a:lstStyle/>
        <a:p>
          <a:endParaRPr lang="en-US"/>
        </a:p>
      </dgm:t>
    </dgm:pt>
    <dgm:pt modelId="{EBD1837E-8205-4059-9C78-40FA2FCDB777}" type="sibTrans" cxnId="{E15C68CC-132B-4C1C-BB7F-82AC94FEDC2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1C2EB34-4D9A-458B-B8E7-9759E81AFF01}">
      <dgm:prSet/>
      <dgm:spPr/>
      <dgm:t>
        <a:bodyPr/>
        <a:lstStyle/>
        <a:p>
          <a:r>
            <a:rPr lang="en-US" b="0" i="0" dirty="0"/>
            <a:t>Implementing better transfer training with a more robust CNN such as ResNet50</a:t>
          </a:r>
          <a:endParaRPr lang="en-US" dirty="0"/>
        </a:p>
      </dgm:t>
    </dgm:pt>
    <dgm:pt modelId="{35D6844C-46B3-408C-90FB-955CB24159A6}" type="parTrans" cxnId="{6AFB636E-AF09-4C6F-80D2-8D3A6823F5EF}">
      <dgm:prSet/>
      <dgm:spPr/>
      <dgm:t>
        <a:bodyPr/>
        <a:lstStyle/>
        <a:p>
          <a:endParaRPr lang="en-US"/>
        </a:p>
      </dgm:t>
    </dgm:pt>
    <dgm:pt modelId="{1B6CFF6C-D91B-4F64-A026-D76172EEB07E}" type="sibTrans" cxnId="{6AFB636E-AF09-4C6F-80D2-8D3A6823F5E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86C2CF0-7EA9-4EAF-B2FD-1935B0711195}">
      <dgm:prSet/>
      <dgm:spPr/>
      <dgm:t>
        <a:bodyPr/>
        <a:lstStyle/>
        <a:p>
          <a:r>
            <a:rPr lang="en-US" b="0" i="0"/>
            <a:t>Attempting to build a hybrid CNN which incorporates a RNN to isolate the specific features and then move that to a CNN for classification</a:t>
          </a:r>
          <a:endParaRPr lang="en-US"/>
        </a:p>
      </dgm:t>
    </dgm:pt>
    <dgm:pt modelId="{C692A79D-295E-4244-9D5E-77B174C121B3}" type="parTrans" cxnId="{F50AE378-E135-4A3D-BAB0-3B5BFE45DF22}">
      <dgm:prSet/>
      <dgm:spPr/>
      <dgm:t>
        <a:bodyPr/>
        <a:lstStyle/>
        <a:p>
          <a:endParaRPr lang="en-US"/>
        </a:p>
      </dgm:t>
    </dgm:pt>
    <dgm:pt modelId="{E37BE437-E09F-4832-99EF-0B3271A324C5}" type="sibTrans" cxnId="{F50AE378-E135-4A3D-BAB0-3B5BFE45DF2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51AFC54-3951-497E-9C40-89D1F1253551}" type="pres">
      <dgm:prSet presAssocID="{DED84056-0EA8-4766-8E08-18E2F0768B8E}" presName="Name0" presStyleCnt="0">
        <dgm:presLayoutVars>
          <dgm:animLvl val="lvl"/>
          <dgm:resizeHandles val="exact"/>
        </dgm:presLayoutVars>
      </dgm:prSet>
      <dgm:spPr/>
    </dgm:pt>
    <dgm:pt modelId="{1F710B72-6186-4E32-B43A-03A696736F9A}" type="pres">
      <dgm:prSet presAssocID="{E7B1D944-0500-44B8-8662-8A6ED3C59725}" presName="compositeNode" presStyleCnt="0">
        <dgm:presLayoutVars>
          <dgm:bulletEnabled val="1"/>
        </dgm:presLayoutVars>
      </dgm:prSet>
      <dgm:spPr/>
    </dgm:pt>
    <dgm:pt modelId="{82CC9799-1CFB-4931-B76F-4E7309388CC4}" type="pres">
      <dgm:prSet presAssocID="{E7B1D944-0500-44B8-8662-8A6ED3C59725}" presName="bgRect" presStyleLbl="bgAccFollowNode1" presStyleIdx="0" presStyleCnt="3"/>
      <dgm:spPr/>
    </dgm:pt>
    <dgm:pt modelId="{EF1F985D-486A-4B2B-9516-BC98D5E73323}" type="pres">
      <dgm:prSet presAssocID="{EBD1837E-8205-4059-9C78-40FA2FCDB77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7792E05-ADE2-4ED7-81E2-B0244B74C440}" type="pres">
      <dgm:prSet presAssocID="{E7B1D944-0500-44B8-8662-8A6ED3C59725}" presName="bottomLine" presStyleLbl="alignNode1" presStyleIdx="1" presStyleCnt="6">
        <dgm:presLayoutVars/>
      </dgm:prSet>
      <dgm:spPr/>
    </dgm:pt>
    <dgm:pt modelId="{0F82FEF0-E9C8-4DE0-A08E-2D23D40BB19F}" type="pres">
      <dgm:prSet presAssocID="{E7B1D944-0500-44B8-8662-8A6ED3C59725}" presName="nodeText" presStyleLbl="bgAccFollowNode1" presStyleIdx="0" presStyleCnt="3">
        <dgm:presLayoutVars>
          <dgm:bulletEnabled val="1"/>
        </dgm:presLayoutVars>
      </dgm:prSet>
      <dgm:spPr/>
    </dgm:pt>
    <dgm:pt modelId="{075E55C0-14F6-4E4E-99BF-068028259F60}" type="pres">
      <dgm:prSet presAssocID="{EBD1837E-8205-4059-9C78-40FA2FCDB777}" presName="sibTrans" presStyleCnt="0"/>
      <dgm:spPr/>
    </dgm:pt>
    <dgm:pt modelId="{AE05E550-96B3-428E-908D-E040A89D41B3}" type="pres">
      <dgm:prSet presAssocID="{A1C2EB34-4D9A-458B-B8E7-9759E81AFF01}" presName="compositeNode" presStyleCnt="0">
        <dgm:presLayoutVars>
          <dgm:bulletEnabled val="1"/>
        </dgm:presLayoutVars>
      </dgm:prSet>
      <dgm:spPr/>
    </dgm:pt>
    <dgm:pt modelId="{B03BA39F-09B0-497E-9AD2-A86F6123CCE6}" type="pres">
      <dgm:prSet presAssocID="{A1C2EB34-4D9A-458B-B8E7-9759E81AFF01}" presName="bgRect" presStyleLbl="bgAccFollowNode1" presStyleIdx="1" presStyleCnt="3"/>
      <dgm:spPr/>
    </dgm:pt>
    <dgm:pt modelId="{1A92BBA0-A069-44E7-992D-DFAB05C30D34}" type="pres">
      <dgm:prSet presAssocID="{1B6CFF6C-D91B-4F64-A026-D76172EEB07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2E8827D-2487-4F9E-9257-C08C16AF23D0}" type="pres">
      <dgm:prSet presAssocID="{A1C2EB34-4D9A-458B-B8E7-9759E81AFF01}" presName="bottomLine" presStyleLbl="alignNode1" presStyleIdx="3" presStyleCnt="6">
        <dgm:presLayoutVars/>
      </dgm:prSet>
      <dgm:spPr/>
    </dgm:pt>
    <dgm:pt modelId="{6610B6A9-47FE-4C2C-AC7A-4F99BF6668E8}" type="pres">
      <dgm:prSet presAssocID="{A1C2EB34-4D9A-458B-B8E7-9759E81AFF01}" presName="nodeText" presStyleLbl="bgAccFollowNode1" presStyleIdx="1" presStyleCnt="3">
        <dgm:presLayoutVars>
          <dgm:bulletEnabled val="1"/>
        </dgm:presLayoutVars>
      </dgm:prSet>
      <dgm:spPr/>
    </dgm:pt>
    <dgm:pt modelId="{C28302AA-63B8-4183-A746-471D0FCF72E1}" type="pres">
      <dgm:prSet presAssocID="{1B6CFF6C-D91B-4F64-A026-D76172EEB07E}" presName="sibTrans" presStyleCnt="0"/>
      <dgm:spPr/>
    </dgm:pt>
    <dgm:pt modelId="{B89F8153-B053-45B5-8055-1BE2E64EB7E1}" type="pres">
      <dgm:prSet presAssocID="{486C2CF0-7EA9-4EAF-B2FD-1935B0711195}" presName="compositeNode" presStyleCnt="0">
        <dgm:presLayoutVars>
          <dgm:bulletEnabled val="1"/>
        </dgm:presLayoutVars>
      </dgm:prSet>
      <dgm:spPr/>
    </dgm:pt>
    <dgm:pt modelId="{AE8690AE-64A5-4D62-9E8E-9A9709831E52}" type="pres">
      <dgm:prSet presAssocID="{486C2CF0-7EA9-4EAF-B2FD-1935B0711195}" presName="bgRect" presStyleLbl="bgAccFollowNode1" presStyleIdx="2" presStyleCnt="3"/>
      <dgm:spPr/>
    </dgm:pt>
    <dgm:pt modelId="{3391DDE6-A1E5-4835-BCA0-BA1969CEFC58}" type="pres">
      <dgm:prSet presAssocID="{E37BE437-E09F-4832-99EF-0B3271A324C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0DECAEA-77A6-42A4-AF40-68EDD8578EE3}" type="pres">
      <dgm:prSet presAssocID="{486C2CF0-7EA9-4EAF-B2FD-1935B0711195}" presName="bottomLine" presStyleLbl="alignNode1" presStyleIdx="5" presStyleCnt="6">
        <dgm:presLayoutVars/>
      </dgm:prSet>
      <dgm:spPr/>
    </dgm:pt>
    <dgm:pt modelId="{056DD1F1-8A55-4705-AB4B-7AE30D1EF5BD}" type="pres">
      <dgm:prSet presAssocID="{486C2CF0-7EA9-4EAF-B2FD-1935B071119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2610904-8650-454D-AB61-074DC3653D71}" type="presOf" srcId="{486C2CF0-7EA9-4EAF-B2FD-1935B0711195}" destId="{056DD1F1-8A55-4705-AB4B-7AE30D1EF5BD}" srcOrd="1" destOrd="0" presId="urn:microsoft.com/office/officeart/2016/7/layout/BasicLinearProcessNumbered"/>
    <dgm:cxn modelId="{535E5423-BBC1-4098-96B5-E495D65915E1}" type="presOf" srcId="{DED84056-0EA8-4766-8E08-18E2F0768B8E}" destId="{051AFC54-3951-497E-9C40-89D1F1253551}" srcOrd="0" destOrd="0" presId="urn:microsoft.com/office/officeart/2016/7/layout/BasicLinearProcessNumbered"/>
    <dgm:cxn modelId="{EBF61467-4CE1-478A-9F61-47990A9A6162}" type="presOf" srcId="{E7B1D944-0500-44B8-8662-8A6ED3C59725}" destId="{0F82FEF0-E9C8-4DE0-A08E-2D23D40BB19F}" srcOrd="1" destOrd="0" presId="urn:microsoft.com/office/officeart/2016/7/layout/BasicLinearProcessNumbered"/>
    <dgm:cxn modelId="{6AFB636E-AF09-4C6F-80D2-8D3A6823F5EF}" srcId="{DED84056-0EA8-4766-8E08-18E2F0768B8E}" destId="{A1C2EB34-4D9A-458B-B8E7-9759E81AFF01}" srcOrd="1" destOrd="0" parTransId="{35D6844C-46B3-408C-90FB-955CB24159A6}" sibTransId="{1B6CFF6C-D91B-4F64-A026-D76172EEB07E}"/>
    <dgm:cxn modelId="{96ACE052-9E0F-4E5D-A12B-B4E8089F6535}" type="presOf" srcId="{EBD1837E-8205-4059-9C78-40FA2FCDB777}" destId="{EF1F985D-486A-4B2B-9516-BC98D5E73323}" srcOrd="0" destOrd="0" presId="urn:microsoft.com/office/officeart/2016/7/layout/BasicLinearProcessNumbered"/>
    <dgm:cxn modelId="{F50AE378-E135-4A3D-BAB0-3B5BFE45DF22}" srcId="{DED84056-0EA8-4766-8E08-18E2F0768B8E}" destId="{486C2CF0-7EA9-4EAF-B2FD-1935B0711195}" srcOrd="2" destOrd="0" parTransId="{C692A79D-295E-4244-9D5E-77B174C121B3}" sibTransId="{E37BE437-E09F-4832-99EF-0B3271A324C5}"/>
    <dgm:cxn modelId="{DDD3357D-B932-4493-B5E4-EFD1595D20AC}" type="presOf" srcId="{E7B1D944-0500-44B8-8662-8A6ED3C59725}" destId="{82CC9799-1CFB-4931-B76F-4E7309388CC4}" srcOrd="0" destOrd="0" presId="urn:microsoft.com/office/officeart/2016/7/layout/BasicLinearProcessNumbered"/>
    <dgm:cxn modelId="{7C16ED86-E8BB-4508-B3BB-D06C154C82B0}" type="presOf" srcId="{A1C2EB34-4D9A-458B-B8E7-9759E81AFF01}" destId="{B03BA39F-09B0-497E-9AD2-A86F6123CCE6}" srcOrd="0" destOrd="0" presId="urn:microsoft.com/office/officeart/2016/7/layout/BasicLinearProcessNumbered"/>
    <dgm:cxn modelId="{AB50778A-6CAE-4AFE-AAC1-2A0E61B60382}" type="presOf" srcId="{486C2CF0-7EA9-4EAF-B2FD-1935B0711195}" destId="{AE8690AE-64A5-4D62-9E8E-9A9709831E52}" srcOrd="0" destOrd="0" presId="urn:microsoft.com/office/officeart/2016/7/layout/BasicLinearProcessNumbered"/>
    <dgm:cxn modelId="{4898AEAE-3293-4D0C-AF21-B5FF7F6BBAF6}" type="presOf" srcId="{E37BE437-E09F-4832-99EF-0B3271A324C5}" destId="{3391DDE6-A1E5-4835-BCA0-BA1969CEFC58}" srcOrd="0" destOrd="0" presId="urn:microsoft.com/office/officeart/2016/7/layout/BasicLinearProcessNumbered"/>
    <dgm:cxn modelId="{3716C0C2-A538-4081-A1D3-FD61C684BB99}" type="presOf" srcId="{A1C2EB34-4D9A-458B-B8E7-9759E81AFF01}" destId="{6610B6A9-47FE-4C2C-AC7A-4F99BF6668E8}" srcOrd="1" destOrd="0" presId="urn:microsoft.com/office/officeart/2016/7/layout/BasicLinearProcessNumbered"/>
    <dgm:cxn modelId="{E15C68CC-132B-4C1C-BB7F-82AC94FEDC28}" srcId="{DED84056-0EA8-4766-8E08-18E2F0768B8E}" destId="{E7B1D944-0500-44B8-8662-8A6ED3C59725}" srcOrd="0" destOrd="0" parTransId="{2F8BF051-3015-4AF3-BCB2-3515024AA29A}" sibTransId="{EBD1837E-8205-4059-9C78-40FA2FCDB777}"/>
    <dgm:cxn modelId="{F53100FE-2392-4D2D-8A93-EA1D94BBB342}" type="presOf" srcId="{1B6CFF6C-D91B-4F64-A026-D76172EEB07E}" destId="{1A92BBA0-A069-44E7-992D-DFAB05C30D34}" srcOrd="0" destOrd="0" presId="urn:microsoft.com/office/officeart/2016/7/layout/BasicLinearProcessNumbered"/>
    <dgm:cxn modelId="{7EE762AE-3318-4924-B8E5-6BCFB0F4EAC5}" type="presParOf" srcId="{051AFC54-3951-497E-9C40-89D1F1253551}" destId="{1F710B72-6186-4E32-B43A-03A696736F9A}" srcOrd="0" destOrd="0" presId="urn:microsoft.com/office/officeart/2016/7/layout/BasicLinearProcessNumbered"/>
    <dgm:cxn modelId="{C2C93560-BF91-4944-A683-0FC4296BF9CF}" type="presParOf" srcId="{1F710B72-6186-4E32-B43A-03A696736F9A}" destId="{82CC9799-1CFB-4931-B76F-4E7309388CC4}" srcOrd="0" destOrd="0" presId="urn:microsoft.com/office/officeart/2016/7/layout/BasicLinearProcessNumbered"/>
    <dgm:cxn modelId="{A2801B24-731A-4699-98A4-E2560336CB35}" type="presParOf" srcId="{1F710B72-6186-4E32-B43A-03A696736F9A}" destId="{EF1F985D-486A-4B2B-9516-BC98D5E73323}" srcOrd="1" destOrd="0" presId="urn:microsoft.com/office/officeart/2016/7/layout/BasicLinearProcessNumbered"/>
    <dgm:cxn modelId="{EC902B7F-EA14-4373-8884-7EB2F5AA9840}" type="presParOf" srcId="{1F710B72-6186-4E32-B43A-03A696736F9A}" destId="{17792E05-ADE2-4ED7-81E2-B0244B74C440}" srcOrd="2" destOrd="0" presId="urn:microsoft.com/office/officeart/2016/7/layout/BasicLinearProcessNumbered"/>
    <dgm:cxn modelId="{480FE7D3-FDE6-441B-905C-C12A1EF9351C}" type="presParOf" srcId="{1F710B72-6186-4E32-B43A-03A696736F9A}" destId="{0F82FEF0-E9C8-4DE0-A08E-2D23D40BB19F}" srcOrd="3" destOrd="0" presId="urn:microsoft.com/office/officeart/2016/7/layout/BasicLinearProcessNumbered"/>
    <dgm:cxn modelId="{306C442A-F606-43DA-8102-71360772E031}" type="presParOf" srcId="{051AFC54-3951-497E-9C40-89D1F1253551}" destId="{075E55C0-14F6-4E4E-99BF-068028259F60}" srcOrd="1" destOrd="0" presId="urn:microsoft.com/office/officeart/2016/7/layout/BasicLinearProcessNumbered"/>
    <dgm:cxn modelId="{BE7B8074-6A04-4289-AAB5-EF8B1846DABB}" type="presParOf" srcId="{051AFC54-3951-497E-9C40-89D1F1253551}" destId="{AE05E550-96B3-428E-908D-E040A89D41B3}" srcOrd="2" destOrd="0" presId="urn:microsoft.com/office/officeart/2016/7/layout/BasicLinearProcessNumbered"/>
    <dgm:cxn modelId="{C93A5FDD-5EE6-4AF8-ACD0-BA12F1CCC9C1}" type="presParOf" srcId="{AE05E550-96B3-428E-908D-E040A89D41B3}" destId="{B03BA39F-09B0-497E-9AD2-A86F6123CCE6}" srcOrd="0" destOrd="0" presId="urn:microsoft.com/office/officeart/2016/7/layout/BasicLinearProcessNumbered"/>
    <dgm:cxn modelId="{5447F9F6-2857-405D-B678-3299B97C330C}" type="presParOf" srcId="{AE05E550-96B3-428E-908D-E040A89D41B3}" destId="{1A92BBA0-A069-44E7-992D-DFAB05C30D34}" srcOrd="1" destOrd="0" presId="urn:microsoft.com/office/officeart/2016/7/layout/BasicLinearProcessNumbered"/>
    <dgm:cxn modelId="{6080A0D9-AF6A-45B0-8474-B667C01F773E}" type="presParOf" srcId="{AE05E550-96B3-428E-908D-E040A89D41B3}" destId="{E2E8827D-2487-4F9E-9257-C08C16AF23D0}" srcOrd="2" destOrd="0" presId="urn:microsoft.com/office/officeart/2016/7/layout/BasicLinearProcessNumbered"/>
    <dgm:cxn modelId="{DD0F51A8-EC63-4CDB-964F-7E08D8B634CE}" type="presParOf" srcId="{AE05E550-96B3-428E-908D-E040A89D41B3}" destId="{6610B6A9-47FE-4C2C-AC7A-4F99BF6668E8}" srcOrd="3" destOrd="0" presId="urn:microsoft.com/office/officeart/2016/7/layout/BasicLinearProcessNumbered"/>
    <dgm:cxn modelId="{E23B5EA5-DB75-469C-9CF3-F1667BCC566D}" type="presParOf" srcId="{051AFC54-3951-497E-9C40-89D1F1253551}" destId="{C28302AA-63B8-4183-A746-471D0FCF72E1}" srcOrd="3" destOrd="0" presId="urn:microsoft.com/office/officeart/2016/7/layout/BasicLinearProcessNumbered"/>
    <dgm:cxn modelId="{3CDFB764-854D-4EF8-888E-7273C8A204FA}" type="presParOf" srcId="{051AFC54-3951-497E-9C40-89D1F1253551}" destId="{B89F8153-B053-45B5-8055-1BE2E64EB7E1}" srcOrd="4" destOrd="0" presId="urn:microsoft.com/office/officeart/2016/7/layout/BasicLinearProcessNumbered"/>
    <dgm:cxn modelId="{70053C2E-0A67-47CB-8399-7BDCEBCB4157}" type="presParOf" srcId="{B89F8153-B053-45B5-8055-1BE2E64EB7E1}" destId="{AE8690AE-64A5-4D62-9E8E-9A9709831E52}" srcOrd="0" destOrd="0" presId="urn:microsoft.com/office/officeart/2016/7/layout/BasicLinearProcessNumbered"/>
    <dgm:cxn modelId="{62635286-9BE3-4535-9134-09BECA0F0A35}" type="presParOf" srcId="{B89F8153-B053-45B5-8055-1BE2E64EB7E1}" destId="{3391DDE6-A1E5-4835-BCA0-BA1969CEFC58}" srcOrd="1" destOrd="0" presId="urn:microsoft.com/office/officeart/2016/7/layout/BasicLinearProcessNumbered"/>
    <dgm:cxn modelId="{45AB8CC9-CE8C-4FA0-99E4-D1441A53BBA0}" type="presParOf" srcId="{B89F8153-B053-45B5-8055-1BE2E64EB7E1}" destId="{B0DECAEA-77A6-42A4-AF40-68EDD8578EE3}" srcOrd="2" destOrd="0" presId="urn:microsoft.com/office/officeart/2016/7/layout/BasicLinearProcessNumbered"/>
    <dgm:cxn modelId="{C240AB59-17D9-4AD0-9442-20762AACD903}" type="presParOf" srcId="{B89F8153-B053-45B5-8055-1BE2E64EB7E1}" destId="{056DD1F1-8A55-4705-AB4B-7AE30D1EF5B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D9BAD-0DE6-4EC9-9EF1-0518346B5B42}">
      <dsp:nvSpPr>
        <dsp:cNvPr id="0" name=""/>
        <dsp:cNvSpPr/>
      </dsp:nvSpPr>
      <dsp:spPr>
        <a:xfrm>
          <a:off x="0" y="439"/>
          <a:ext cx="7335835" cy="10286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22BAD-6368-4608-8A9E-277F58F150DA}">
      <dsp:nvSpPr>
        <dsp:cNvPr id="0" name=""/>
        <dsp:cNvSpPr/>
      </dsp:nvSpPr>
      <dsp:spPr>
        <a:xfrm>
          <a:off x="311171" y="231889"/>
          <a:ext cx="565766" cy="565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46F25-F0B0-47CE-A912-DEE4DA64EEEB}">
      <dsp:nvSpPr>
        <dsp:cNvPr id="0" name=""/>
        <dsp:cNvSpPr/>
      </dsp:nvSpPr>
      <dsp:spPr>
        <a:xfrm>
          <a:off x="1188109" y="439"/>
          <a:ext cx="6147725" cy="102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67" tIns="108867" rIns="108867" bIns="1088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testing dataset, has roughly 620 images available each classification </a:t>
          </a:r>
          <a:endParaRPr lang="en-US" sz="2000" kern="1200"/>
        </a:p>
      </dsp:txBody>
      <dsp:txXfrm>
        <a:off x="1188109" y="439"/>
        <a:ext cx="6147725" cy="1028666"/>
      </dsp:txXfrm>
    </dsp:sp>
    <dsp:sp modelId="{6785B998-5B0D-4111-80B6-72846C9A3653}">
      <dsp:nvSpPr>
        <dsp:cNvPr id="0" name=""/>
        <dsp:cNvSpPr/>
      </dsp:nvSpPr>
      <dsp:spPr>
        <a:xfrm>
          <a:off x="0" y="1286272"/>
          <a:ext cx="7335835" cy="10286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D2012-6233-4FF2-8604-80E9F1A8C588}">
      <dsp:nvSpPr>
        <dsp:cNvPr id="0" name=""/>
        <dsp:cNvSpPr/>
      </dsp:nvSpPr>
      <dsp:spPr>
        <a:xfrm>
          <a:off x="311171" y="1517722"/>
          <a:ext cx="565766" cy="565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77FE3-2B9D-445E-85EB-041591DA0D42}">
      <dsp:nvSpPr>
        <dsp:cNvPr id="0" name=""/>
        <dsp:cNvSpPr/>
      </dsp:nvSpPr>
      <dsp:spPr>
        <a:xfrm>
          <a:off x="1188109" y="1286272"/>
          <a:ext cx="6147725" cy="102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67" tIns="108867" rIns="108867" bIns="1088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training dataset has roughly 2500 images available for each classification</a:t>
          </a:r>
          <a:endParaRPr lang="en-US" sz="2000" kern="1200"/>
        </a:p>
      </dsp:txBody>
      <dsp:txXfrm>
        <a:off x="1188109" y="1286272"/>
        <a:ext cx="6147725" cy="1028666"/>
      </dsp:txXfrm>
    </dsp:sp>
    <dsp:sp modelId="{A0BEF60B-A877-4234-9D56-963A63F70EF1}">
      <dsp:nvSpPr>
        <dsp:cNvPr id="0" name=""/>
        <dsp:cNvSpPr/>
      </dsp:nvSpPr>
      <dsp:spPr>
        <a:xfrm>
          <a:off x="0" y="2572105"/>
          <a:ext cx="7335835" cy="10286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5CDC2-6951-48EF-AE01-2CC9A8270C97}">
      <dsp:nvSpPr>
        <dsp:cNvPr id="0" name=""/>
        <dsp:cNvSpPr/>
      </dsp:nvSpPr>
      <dsp:spPr>
        <a:xfrm>
          <a:off x="311171" y="2803555"/>
          <a:ext cx="565766" cy="565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B3059-13D7-4ABC-93D1-039DE231EDA3}">
      <dsp:nvSpPr>
        <dsp:cNvPr id="0" name=""/>
        <dsp:cNvSpPr/>
      </dsp:nvSpPr>
      <dsp:spPr>
        <a:xfrm>
          <a:off x="1188109" y="2572105"/>
          <a:ext cx="6147725" cy="102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67" tIns="108867" rIns="108867" bIns="10886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 manually created validation dataset has ~20% of the images found in the training dataset</a:t>
          </a:r>
          <a:endParaRPr lang="en-US" sz="2000" kern="1200"/>
        </a:p>
      </dsp:txBody>
      <dsp:txXfrm>
        <a:off x="1188109" y="2572105"/>
        <a:ext cx="6147725" cy="1028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C9799-1CFB-4931-B76F-4E7309388CC4}">
      <dsp:nvSpPr>
        <dsp:cNvPr id="0" name=""/>
        <dsp:cNvSpPr/>
      </dsp:nvSpPr>
      <dsp:spPr>
        <a:xfrm>
          <a:off x="0" y="0"/>
          <a:ext cx="3203058" cy="32639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23" tIns="330200" rIns="2497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Incorporating even more data above the 12,500 images used in addition to implementing forms of data translation</a:t>
          </a:r>
          <a:endParaRPr lang="en-US" sz="1600" kern="1200" dirty="0"/>
        </a:p>
      </dsp:txBody>
      <dsp:txXfrm>
        <a:off x="0" y="1240306"/>
        <a:ext cx="3203058" cy="1958378"/>
      </dsp:txXfrm>
    </dsp:sp>
    <dsp:sp modelId="{EF1F985D-486A-4B2B-9516-BC98D5E73323}">
      <dsp:nvSpPr>
        <dsp:cNvPr id="0" name=""/>
        <dsp:cNvSpPr/>
      </dsp:nvSpPr>
      <dsp:spPr>
        <a:xfrm>
          <a:off x="1111934" y="326396"/>
          <a:ext cx="979189" cy="97918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341" tIns="12700" rIns="7634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1255333" y="469795"/>
        <a:ext cx="692391" cy="692391"/>
      </dsp:txXfrm>
    </dsp:sp>
    <dsp:sp modelId="{17792E05-ADE2-4ED7-81E2-B0244B74C440}">
      <dsp:nvSpPr>
        <dsp:cNvPr id="0" name=""/>
        <dsp:cNvSpPr/>
      </dsp:nvSpPr>
      <dsp:spPr>
        <a:xfrm>
          <a:off x="0" y="3263892"/>
          <a:ext cx="3203058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BA39F-09B0-497E-9AD2-A86F6123CCE6}">
      <dsp:nvSpPr>
        <dsp:cNvPr id="0" name=""/>
        <dsp:cNvSpPr/>
      </dsp:nvSpPr>
      <dsp:spPr>
        <a:xfrm>
          <a:off x="3523364" y="0"/>
          <a:ext cx="3203058" cy="32639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23" tIns="330200" rIns="2497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Implementing better transfer training with a more robust CNN such as ResNet50</a:t>
          </a:r>
          <a:endParaRPr lang="en-US" sz="1600" kern="1200" dirty="0"/>
        </a:p>
      </dsp:txBody>
      <dsp:txXfrm>
        <a:off x="3523364" y="1240306"/>
        <a:ext cx="3203058" cy="1958378"/>
      </dsp:txXfrm>
    </dsp:sp>
    <dsp:sp modelId="{1A92BBA0-A069-44E7-992D-DFAB05C30D34}">
      <dsp:nvSpPr>
        <dsp:cNvPr id="0" name=""/>
        <dsp:cNvSpPr/>
      </dsp:nvSpPr>
      <dsp:spPr>
        <a:xfrm>
          <a:off x="4635298" y="326396"/>
          <a:ext cx="979189" cy="97918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341" tIns="12700" rIns="7634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4778697" y="469795"/>
        <a:ext cx="692391" cy="692391"/>
      </dsp:txXfrm>
    </dsp:sp>
    <dsp:sp modelId="{E2E8827D-2487-4F9E-9257-C08C16AF23D0}">
      <dsp:nvSpPr>
        <dsp:cNvPr id="0" name=""/>
        <dsp:cNvSpPr/>
      </dsp:nvSpPr>
      <dsp:spPr>
        <a:xfrm>
          <a:off x="3523364" y="3263892"/>
          <a:ext cx="3203058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690AE-64A5-4D62-9E8E-9A9709831E52}">
      <dsp:nvSpPr>
        <dsp:cNvPr id="0" name=""/>
        <dsp:cNvSpPr/>
      </dsp:nvSpPr>
      <dsp:spPr>
        <a:xfrm>
          <a:off x="7046728" y="0"/>
          <a:ext cx="3203058" cy="326396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23" tIns="330200" rIns="24972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Attempting to build a hybrid CNN which incorporates a RNN to isolate the specific features and then move that to a CNN for classification</a:t>
          </a:r>
          <a:endParaRPr lang="en-US" sz="1600" kern="1200"/>
        </a:p>
      </dsp:txBody>
      <dsp:txXfrm>
        <a:off x="7046728" y="1240306"/>
        <a:ext cx="3203058" cy="1958378"/>
      </dsp:txXfrm>
    </dsp:sp>
    <dsp:sp modelId="{3391DDE6-A1E5-4835-BCA0-BA1969CEFC58}">
      <dsp:nvSpPr>
        <dsp:cNvPr id="0" name=""/>
        <dsp:cNvSpPr/>
      </dsp:nvSpPr>
      <dsp:spPr>
        <a:xfrm>
          <a:off x="8158663" y="326396"/>
          <a:ext cx="979189" cy="97918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341" tIns="12700" rIns="7634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8302062" y="469795"/>
        <a:ext cx="692391" cy="692391"/>
      </dsp:txXfrm>
    </dsp:sp>
    <dsp:sp modelId="{B0DECAEA-77A6-42A4-AF40-68EDD8578EE3}">
      <dsp:nvSpPr>
        <dsp:cNvPr id="0" name=""/>
        <dsp:cNvSpPr/>
      </dsp:nvSpPr>
      <dsp:spPr>
        <a:xfrm>
          <a:off x="7046728" y="3263892"/>
          <a:ext cx="3203058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70F1-1384-41FD-B2DF-32DE678A0299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82C18-F468-4766-AE8A-9102A173A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4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LeakyReLU</a:t>
            </a:r>
            <a:r>
              <a:rPr lang="en-US" dirty="0"/>
              <a:t> was selected as the activation as it helped to speed up our model training and helps address the “dying </a:t>
            </a:r>
            <a:r>
              <a:rPr lang="en-US" dirty="0" err="1"/>
              <a:t>ReLU</a:t>
            </a:r>
            <a:r>
              <a:rPr lang="en-US" dirty="0"/>
              <a:t>”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C18-F468-4766-AE8A-9102A173AA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Precision = model’s ability to make the same prediction consistently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Recall = the ability of the classifier to find all the positive samples.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F1 = predictive performance of our model based on combining precision and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C18-F468-4766-AE8A-9102A173AA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Monocyte confused with Eosinophil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C18-F468-4766-AE8A-9102A173AA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7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82C18-F468-4766-AE8A-9102A173AA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5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91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9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9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0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6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4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5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9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6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16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ultimothymooney/blood-cells" TargetMode="External"/><Relationship Id="rId2" Type="http://schemas.openxmlformats.org/officeDocument/2006/relationships/hyperlink" Target="https://doi.org/10.1038/s41598-020-59215-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increase-the-accuracy-of-your-cnn-by-following-these-5-tips-i-learned-from-the-kaggle-community-27227ad39554" TargetMode="External"/><Relationship Id="rId4" Type="http://schemas.openxmlformats.org/officeDocument/2006/relationships/hyperlink" Target="https://towardsdatascience.com/step-by-step-vgg16-implementation-in-keras-for-beginners-a833c686ae6c#:~:text=VGG16%20is%20a%20convolution%20neural,vision%20model%20architecture%20till%20d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purple cells">
            <a:extLst>
              <a:ext uri="{FF2B5EF4-FFF2-40B4-BE49-F238E27FC236}">
                <a16:creationId xmlns:a16="http://schemas.microsoft.com/office/drawing/2014/main" id="{407AB20D-4A41-3A0B-6291-832B92D45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01" b="73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E3A2A-B817-11E2-C9C9-41AFD9C11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Classification of White Blood Cells through CNNs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ACD0F-EFD6-82F7-E54D-C3C46415E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Arman Siddiqui, Katie Rodeghiero, Connor Lydon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42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EA647-BAD3-C504-D37D-D8E1CEBE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063244"/>
          </a:xfrm>
        </p:spPr>
        <p:txBody>
          <a:bodyPr>
            <a:normAutofit/>
          </a:bodyPr>
          <a:lstStyle/>
          <a:p>
            <a:r>
              <a:rPr lang="en-US" dirty="0"/>
              <a:t>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FCC2-D0C3-893E-7211-12ADB1248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>
            <a:normAutofit/>
          </a:bodyPr>
          <a:lstStyle/>
          <a:p>
            <a:r>
              <a:rPr lang="en-US" dirty="0"/>
              <a:t>The base model used had the following layers:</a:t>
            </a:r>
          </a:p>
          <a:p>
            <a:pPr lvl="1"/>
            <a:r>
              <a:rPr lang="en-US" dirty="0"/>
              <a:t>First a layer to flatten our data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LeakyReLU</a:t>
            </a:r>
            <a:r>
              <a:rPr lang="en-US" dirty="0"/>
              <a:t> layers each with dropout to provide some form of regularization</a:t>
            </a:r>
          </a:p>
          <a:p>
            <a:pPr lvl="1"/>
            <a:r>
              <a:rPr lang="en-US" dirty="0"/>
              <a:t>Final dense layer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</p:txBody>
      </p:sp>
      <p:grpSp>
        <p:nvGrpSpPr>
          <p:cNvPr id="34" name="Group 24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7165F1-9255-D231-38CE-DB8D0E018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4992777"/>
            <a:ext cx="3620798" cy="1061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CE8FA-A579-2FC8-2F38-CF4D0BC1E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895" y="432607"/>
            <a:ext cx="4170035" cy="2996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2DFA45-2EDC-2C14-BB45-1C15B2CD0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575" y="3429000"/>
            <a:ext cx="4027826" cy="2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2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22647-6A38-AA03-52E1-8AB70280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668997" cy="1268984"/>
          </a:xfrm>
        </p:spPr>
        <p:txBody>
          <a:bodyPr>
            <a:normAutofit/>
          </a:bodyPr>
          <a:lstStyle/>
          <a:p>
            <a:r>
              <a:rPr lang="en-US" dirty="0"/>
              <a:t>4 Hidden Layer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053A-423F-4887-3442-DE488AE60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668997" cy="3601212"/>
          </a:xfrm>
        </p:spPr>
        <p:txBody>
          <a:bodyPr>
            <a:normAutofit/>
          </a:bodyPr>
          <a:lstStyle/>
          <a:p>
            <a:r>
              <a:rPr lang="en-US" dirty="0"/>
              <a:t>The 4 hidden layer model used had the following:</a:t>
            </a:r>
          </a:p>
          <a:p>
            <a:pPr lvl="1"/>
            <a:r>
              <a:rPr lang="en-US" dirty="0"/>
              <a:t>First a layer to flatten our data</a:t>
            </a:r>
          </a:p>
          <a:p>
            <a:pPr lvl="1"/>
            <a:r>
              <a:rPr lang="en-US" dirty="0"/>
              <a:t>4 </a:t>
            </a:r>
            <a:r>
              <a:rPr lang="en-US" dirty="0" err="1"/>
              <a:t>LeakyReLU</a:t>
            </a:r>
            <a:r>
              <a:rPr lang="en-US" dirty="0"/>
              <a:t> layers each with dropout to provide some form of regularization</a:t>
            </a:r>
          </a:p>
          <a:p>
            <a:pPr lvl="1"/>
            <a:r>
              <a:rPr lang="en-US" dirty="0"/>
              <a:t>Final dense layer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BB827-9A2D-D449-9686-F47D2A20E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9B921EC8-AD62-E940-80A2-682AC710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6DBDC735-9A9C-6340-B1E4-3576B27ED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E3F399C2-198A-1347-8B48-1B1D508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AB3593B-CA05-1845-839E-90B9B70E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2206DDE-3A93-97C1-D490-A78378AE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4901613"/>
            <a:ext cx="3310018" cy="85961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66899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0458EEA-03CA-C013-AEBB-CC60C97A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130" y="562898"/>
            <a:ext cx="3391909" cy="519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4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E824-048F-5EA5-F440-659AAD68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Hidden Layer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00BC-ABA3-7E73-D43B-75961CC3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4 hidden layer model used had the following:</a:t>
            </a:r>
          </a:p>
          <a:p>
            <a:pPr lvl="1"/>
            <a:r>
              <a:rPr lang="en-US" dirty="0"/>
              <a:t>First a layer to flatten our data</a:t>
            </a:r>
          </a:p>
          <a:p>
            <a:pPr lvl="1"/>
            <a:r>
              <a:rPr lang="en-US" dirty="0"/>
              <a:t>5 </a:t>
            </a:r>
            <a:r>
              <a:rPr lang="en-US" dirty="0" err="1"/>
              <a:t>LeakyReLU</a:t>
            </a:r>
            <a:r>
              <a:rPr lang="en-US" dirty="0"/>
              <a:t> layers each with dropout to provide some form of regularization</a:t>
            </a:r>
          </a:p>
          <a:p>
            <a:pPr lvl="1"/>
            <a:r>
              <a:rPr lang="en-US" dirty="0"/>
              <a:t>Final dense layer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26F81-45E3-7D5C-FB8A-25D8F4F5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4818127"/>
            <a:ext cx="3421249" cy="943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0AD07-A6A3-D9E0-0CB9-9B04BBF11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214" y="463159"/>
            <a:ext cx="3588636" cy="54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50B3-5896-BA9E-1E37-BC5028F3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Model Performance/Results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9ED7-34A2-3197-FB37-D7C32A50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917104" cy="3601212"/>
          </a:xfrm>
        </p:spPr>
        <p:txBody>
          <a:bodyPr/>
          <a:lstStyle/>
          <a:p>
            <a:r>
              <a:rPr lang="en-US" dirty="0"/>
              <a:t>The model made with 5 hidden layers was selected as the final model even when performing marginally poorer</a:t>
            </a:r>
          </a:p>
          <a:p>
            <a:pPr lvl="1"/>
            <a:r>
              <a:rPr lang="en-US" dirty="0"/>
              <a:t>Enough dropout, a deep enough network with a high enough layer count, trial and error showed consistent model performance with 5 hidden 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D52C2-C165-E162-EDB0-A595D8419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4332279"/>
            <a:ext cx="4782217" cy="1428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45943-B5AD-C55D-111B-A2A7F9BAC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414" y="1302637"/>
            <a:ext cx="4790586" cy="40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8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1838A-C08B-5FAE-215F-4B1D7541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4818126"/>
            <a:ext cx="6402597" cy="10632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latin typeface="Neue Haas Grotesk Text Pro" panose="020B0504020202020204" pitchFamily="34" charset="77"/>
              </a:rPr>
              <a:t>Real World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51F62-51B2-D743-3E67-14D6BA039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71" r="10432" b="4"/>
          <a:stretch/>
        </p:blipFill>
        <p:spPr>
          <a:xfrm>
            <a:off x="646234" y="679016"/>
            <a:ext cx="2624329" cy="2624328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F73ACD-5FD7-776A-9268-C77026FAC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72" r="17329" b="2"/>
          <a:stretch/>
        </p:blipFill>
        <p:spPr>
          <a:xfrm>
            <a:off x="3398310" y="679016"/>
            <a:ext cx="2624329" cy="2624328"/>
          </a:xfrm>
          <a:custGeom>
            <a:avLst/>
            <a:gdLst/>
            <a:ahLst/>
            <a:cxnLst/>
            <a:rect l="l" t="t" r="r" b="b"/>
            <a:pathLst>
              <a:path w="3059915" h="3059914">
                <a:moveTo>
                  <a:pt x="1529957" y="0"/>
                </a:moveTo>
                <a:cubicBezTo>
                  <a:pt x="2374929" y="0"/>
                  <a:pt x="3059915" y="684985"/>
                  <a:pt x="3059915" y="1529957"/>
                </a:cubicBezTo>
                <a:cubicBezTo>
                  <a:pt x="3059915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F5F237-C40D-60ED-EDAC-EC4C1625DC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002" b="3"/>
          <a:stretch/>
        </p:blipFill>
        <p:spPr>
          <a:xfrm>
            <a:off x="6150386" y="679016"/>
            <a:ext cx="2624328" cy="2624328"/>
          </a:xfrm>
          <a:custGeom>
            <a:avLst/>
            <a:gdLst/>
            <a:ahLst/>
            <a:cxnLst/>
            <a:rect l="l" t="t" r="r" b="b"/>
            <a:pathLst>
              <a:path w="3059914" h="3059914">
                <a:moveTo>
                  <a:pt x="1529957" y="0"/>
                </a:moveTo>
                <a:cubicBezTo>
                  <a:pt x="2374929" y="0"/>
                  <a:pt x="3059914" y="684985"/>
                  <a:pt x="3059914" y="1529957"/>
                </a:cubicBezTo>
                <a:cubicBezTo>
                  <a:pt x="3059914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18212-288B-27EC-838C-7B26EFE132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58" r="4244" b="3"/>
          <a:stretch/>
        </p:blipFill>
        <p:spPr>
          <a:xfrm>
            <a:off x="8902462" y="679016"/>
            <a:ext cx="2624328" cy="2624328"/>
          </a:xfrm>
          <a:custGeom>
            <a:avLst/>
            <a:gdLst/>
            <a:ahLst/>
            <a:cxnLst/>
            <a:rect l="l" t="t" r="r" b="b"/>
            <a:pathLst>
              <a:path w="3059914" h="3059914">
                <a:moveTo>
                  <a:pt x="1529957" y="0"/>
                </a:moveTo>
                <a:cubicBezTo>
                  <a:pt x="2374929" y="0"/>
                  <a:pt x="3059914" y="684985"/>
                  <a:pt x="3059914" y="1529957"/>
                </a:cubicBezTo>
                <a:cubicBezTo>
                  <a:pt x="3059914" y="2374929"/>
                  <a:pt x="2374929" y="3059914"/>
                  <a:pt x="1529957" y="3059914"/>
                </a:cubicBezTo>
                <a:cubicBezTo>
                  <a:pt x="684985" y="3059914"/>
                  <a:pt x="0" y="2374929"/>
                  <a:pt x="0" y="1529957"/>
                </a:cubicBezTo>
                <a:cubicBezTo>
                  <a:pt x="0" y="684985"/>
                  <a:pt x="684985" y="0"/>
                  <a:pt x="1529957" y="0"/>
                </a:cubicBezTo>
                <a:close/>
              </a:path>
            </a:pathLst>
          </a:cu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B96028-BC88-E342-92F9-207761463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6D5202-8E78-6557-4B0C-5D20DD53794C}"/>
              </a:ext>
            </a:extLst>
          </p:cNvPr>
          <p:cNvSpPr txBox="1"/>
          <p:nvPr/>
        </p:nvSpPr>
        <p:spPr>
          <a:xfrm>
            <a:off x="9293712" y="3319456"/>
            <a:ext cx="184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 Eosinophil</a:t>
            </a:r>
          </a:p>
          <a:p>
            <a:r>
              <a:rPr lang="en-US" dirty="0"/>
              <a:t>Confidence: 100.00%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42A925-0442-FB4E-2B04-4FA859B783A9}"/>
              </a:ext>
            </a:extLst>
          </p:cNvPr>
          <p:cNvSpPr txBox="1"/>
          <p:nvPr/>
        </p:nvSpPr>
        <p:spPr>
          <a:xfrm>
            <a:off x="6414900" y="3303344"/>
            <a:ext cx="184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 Monocyte</a:t>
            </a:r>
          </a:p>
          <a:p>
            <a:r>
              <a:rPr lang="en-US" dirty="0"/>
              <a:t>Confidence: 31.76%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B7029-A60C-0ADA-2BCD-50449690B8E1}"/>
              </a:ext>
            </a:extLst>
          </p:cNvPr>
          <p:cNvSpPr txBox="1"/>
          <p:nvPr/>
        </p:nvSpPr>
        <p:spPr>
          <a:xfrm>
            <a:off x="3788129" y="3303343"/>
            <a:ext cx="184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 Neutrophil</a:t>
            </a:r>
          </a:p>
          <a:p>
            <a:r>
              <a:rPr lang="en-US" dirty="0"/>
              <a:t>Confidence: 66.86%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613795-544D-DB45-4D25-722CFC8A9F4A}"/>
              </a:ext>
            </a:extLst>
          </p:cNvPr>
          <p:cNvSpPr txBox="1"/>
          <p:nvPr/>
        </p:nvSpPr>
        <p:spPr>
          <a:xfrm>
            <a:off x="793539" y="3303342"/>
            <a:ext cx="1841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Label: Lymphocyte</a:t>
            </a:r>
          </a:p>
          <a:p>
            <a:r>
              <a:rPr lang="en-US" dirty="0"/>
              <a:t>Confidence: 100.00%</a:t>
            </a:r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CA36AF45-BE82-02ED-2A3C-799892D7EC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6643" y="93514"/>
            <a:ext cx="735747" cy="735747"/>
          </a:xfrm>
          <a:prstGeom prst="rect">
            <a:avLst/>
          </a:prstGeom>
        </p:spPr>
      </p:pic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549B9030-A0B0-CFEA-0F44-CFB96F6301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00529" y="154845"/>
            <a:ext cx="674416" cy="674416"/>
          </a:xfrm>
          <a:prstGeom prst="rect">
            <a:avLst/>
          </a:prstGeom>
        </p:spPr>
      </p:pic>
      <p:pic>
        <p:nvPicPr>
          <p:cNvPr id="50" name="Graphic 49" descr="Checkmark with solid fill">
            <a:extLst>
              <a:ext uri="{FF2B5EF4-FFF2-40B4-BE49-F238E27FC236}">
                <a16:creationId xmlns:a16="http://schemas.microsoft.com/office/drawing/2014/main" id="{2AED915E-601A-8308-261C-77ADD768AE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99540" y="104874"/>
            <a:ext cx="694480" cy="694480"/>
          </a:xfrm>
          <a:prstGeom prst="rect">
            <a:avLst/>
          </a:prstGeom>
        </p:spPr>
      </p:pic>
      <p:pic>
        <p:nvPicPr>
          <p:cNvPr id="51" name="Graphic 50" descr="Checkmark with solid fill">
            <a:extLst>
              <a:ext uri="{FF2B5EF4-FFF2-40B4-BE49-F238E27FC236}">
                <a16:creationId xmlns:a16="http://schemas.microsoft.com/office/drawing/2014/main" id="{3B81DB1C-B5D1-0D24-E303-6A572E90E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44942" y="104875"/>
            <a:ext cx="694480" cy="6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8C902-7F86-B68B-C00D-D5DA90F4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Steps for Improvement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C4E612-40E9-EA46-53CE-6B88FEACB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32689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676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E77C6-6F32-ED32-32C9-CB30A162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6802-838F-96D2-C8B1-3A25D8EF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r>
              <a:rPr lang="en-US" b="0" i="0" dirty="0" err="1">
                <a:effectLst/>
                <a:latin typeface="-apple-system"/>
              </a:rPr>
              <a:t>Sahlol</a:t>
            </a:r>
            <a:r>
              <a:rPr lang="en-US" b="0" i="0" dirty="0">
                <a:effectLst/>
                <a:latin typeface="-apple-system"/>
              </a:rPr>
              <a:t>, A.T., </a:t>
            </a:r>
            <a:r>
              <a:rPr lang="en-US" b="0" i="0" dirty="0" err="1">
                <a:effectLst/>
                <a:latin typeface="-apple-system"/>
              </a:rPr>
              <a:t>Kollmannsberger</a:t>
            </a:r>
            <a:r>
              <a:rPr lang="en-US" b="0" i="0" dirty="0">
                <a:effectLst/>
                <a:latin typeface="-apple-system"/>
              </a:rPr>
              <a:t>, P. &amp; </a:t>
            </a:r>
            <a:r>
              <a:rPr lang="en-US" b="0" i="0" dirty="0" err="1">
                <a:effectLst/>
                <a:latin typeface="-apple-system"/>
              </a:rPr>
              <a:t>Ewees</a:t>
            </a:r>
            <a:r>
              <a:rPr lang="en-US" b="0" i="0" dirty="0">
                <a:effectLst/>
                <a:latin typeface="-apple-system"/>
              </a:rPr>
              <a:t>, A.A. Efficient Classification of White Blood Cell Leukemia with Improved Swarm Optimization of Deep Features. </a:t>
            </a:r>
            <a:r>
              <a:rPr lang="en-US" b="0" i="1" dirty="0">
                <a:effectLst/>
                <a:latin typeface="-apple-system"/>
              </a:rPr>
              <a:t>Sci Rep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1" i="0" dirty="0">
                <a:effectLst/>
                <a:latin typeface="-apple-system"/>
              </a:rPr>
              <a:t>10, </a:t>
            </a:r>
            <a:r>
              <a:rPr lang="en-US" b="0" i="0" dirty="0">
                <a:effectLst/>
                <a:latin typeface="-apple-system"/>
              </a:rPr>
              <a:t>2536 (2020). </a:t>
            </a:r>
            <a:r>
              <a:rPr lang="en-US" b="0" i="0" dirty="0">
                <a:effectLst/>
                <a:latin typeface="-apple-system"/>
                <a:hlinkClick r:id="rId2"/>
              </a:rPr>
              <a:t>https://doi.org/10.1038/s41598-020-59215-9</a:t>
            </a:r>
            <a:endParaRPr lang="en-US" b="0" i="0" dirty="0">
              <a:effectLst/>
              <a:latin typeface="-apple-system"/>
            </a:endParaRPr>
          </a:p>
          <a:p>
            <a:r>
              <a:rPr lang="en-US" dirty="0">
                <a:hlinkClick r:id="rId3"/>
              </a:rPr>
              <a:t>Kaggle - Blood Cell Dataset</a:t>
            </a: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  <a:hlinkClick r:id="rId4"/>
              </a:rPr>
              <a:t>Towards Data Science - VGG16 Implementation</a:t>
            </a:r>
            <a:endParaRPr lang="en-US" dirty="0">
              <a:latin typeface="-apple-system"/>
            </a:endParaRPr>
          </a:p>
          <a:p>
            <a:r>
              <a:rPr lang="en-US" dirty="0">
                <a:latin typeface="-apple-system"/>
                <a:hlinkClick r:id="rId5"/>
              </a:rPr>
              <a:t>Towards Data Science - CNN Accuracy Improvement</a:t>
            </a:r>
            <a:endParaRPr lang="en-US" dirty="0">
              <a:latin typeface="-apple-system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053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3187B-8B8B-4A5F-BCF6-4305ECEF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There’s something in the blood!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A2CD8E-EEE0-9BCF-6A29-1A727DC6C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CBC (complete blood count) is needed to identify the presence and quantity of WBCs (white blood cells) in a body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CBC’s require lab equipment and can’t be used everywhere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Using image classification to ID and quantify the presence of white blood cells makes doing basic CBC functions in remote settings easily accessible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Field cases, military applications, humanitarian efforts, supplemental to clinical environments, etc.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3E4C23-68CD-1053-EA69-225D33EB9DFD}"/>
              </a:ext>
            </a:extLst>
          </p:cNvPr>
          <p:cNvSpPr txBox="1"/>
          <p:nvPr/>
        </p:nvSpPr>
        <p:spPr>
          <a:xfrm>
            <a:off x="8053754" y="2041324"/>
            <a:ext cx="27414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Blood Cell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Eosinophil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Lymphocyte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Monocyte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Neutrophil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Basophil*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26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65BCB-2B19-2443-62F1-A8E9B91F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dirty="0"/>
              <a:t>State of the Art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FC5B-25DF-0BAA-E087-55B14BB4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>
            <a:normAutofit/>
          </a:bodyPr>
          <a:lstStyle/>
          <a:p>
            <a:r>
              <a:rPr lang="en-US" dirty="0"/>
              <a:t>Current state of the art solutions focus more on blood cell classifications with respect to cancers</a:t>
            </a:r>
          </a:p>
          <a:p>
            <a:r>
              <a:rPr lang="en-US" dirty="0"/>
              <a:t>Approaches include:</a:t>
            </a:r>
          </a:p>
          <a:p>
            <a:pPr lvl="1"/>
            <a:r>
              <a:rPr lang="en-US" dirty="0"/>
              <a:t>Hybrid classifications using CNNs for feature extraction then </a:t>
            </a:r>
            <a:r>
              <a:rPr lang="en-US" dirty="0" err="1"/>
              <a:t>Salp</a:t>
            </a:r>
            <a:r>
              <a:rPr lang="en-US" dirty="0"/>
              <a:t> Swarm Algorithms (SESSA) to extract only needed information</a:t>
            </a:r>
          </a:p>
          <a:p>
            <a:pPr lvl="1"/>
            <a:r>
              <a:rPr lang="en-US" dirty="0"/>
              <a:t>Using Canonical Correlation Analysis (CCA) via CNN-LSTM architectures</a:t>
            </a:r>
          </a:p>
          <a:p>
            <a:pPr lvl="2"/>
            <a:r>
              <a:rPr lang="en-US" dirty="0"/>
              <a:t>CCA helps with overlapping cell paths/bodies in white blood cells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7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F0D61-FE85-15C7-90B7-F2FF652A1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1E91-E933-7268-AD5E-89104E0FE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r>
              <a:rPr lang="en-US" dirty="0"/>
              <a:t>Immediate and accessible WBC ID can be the difference between knowing an individual is experiencing a deadly infection and of what nature the infection is</a:t>
            </a:r>
          </a:p>
          <a:p>
            <a:r>
              <a:rPr lang="en-US" dirty="0"/>
              <a:t>In a remote location, getting immediate basic care can help prevent death via sepsis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1309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213C17-4040-C93C-9E18-4E8E5E9D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5B83-012A-D857-125B-2846E8FD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data set used holds 12,500 images of the 4 major WBC classifications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Eosinophil, Lymphocyte, Monocyte, Neutrophil</a:t>
            </a:r>
          </a:p>
          <a:p>
            <a:pPr>
              <a:lnSpc>
                <a:spcPct val="90000"/>
              </a:lnSpc>
            </a:pPr>
            <a:r>
              <a:rPr lang="en-US" dirty="0"/>
              <a:t>Data was pre-classified and already split into training and testing sets.</a:t>
            </a:r>
          </a:p>
          <a:p>
            <a:pPr>
              <a:lnSpc>
                <a:spcPct val="90000"/>
              </a:lnSpc>
            </a:pPr>
            <a:r>
              <a:rPr lang="en-US" dirty="0"/>
              <a:t>A validation set was manually implemented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F51AD72D-2984-AA73-B5E6-406ABD619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35" r="13948"/>
          <a:stretch/>
        </p:blipFill>
        <p:spPr>
          <a:xfrm>
            <a:off x="20" y="1"/>
            <a:ext cx="6927143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2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CD0C-0E79-0C5D-1A6B-B2EEE12F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C35D0D-38D8-8AC5-E896-D5B46F50DB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4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280CD-D4F0-76FC-171D-A82CFB2C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066001" cy="1268984"/>
          </a:xfrm>
        </p:spPr>
        <p:txBody>
          <a:bodyPr>
            <a:normAutofit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42C3-9CAE-0839-1505-65E8FEB7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5066001" cy="36012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To help with the CNN we built, transfer learning was incorporated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VGG16 CNN model was used to extract our classifications feature bottlenecks for recall later in our own models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VGG16 is a 16-layer CNN focused on a specific filter structure as opposed to a large quantity of hyper-parameters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An attempt to use other pretrained models such as ResNet50 were attempted but physical hardware limitations were encountered</a:t>
            </a:r>
          </a:p>
        </p:txBody>
      </p:sp>
      <p:cxnSp>
        <p:nvCxnSpPr>
          <p:cNvPr id="38" name="Straight Connector 9">
            <a:extLst>
              <a:ext uri="{FF2B5EF4-FFF2-40B4-BE49-F238E27FC236}">
                <a16:creationId xmlns:a16="http://schemas.microsoft.com/office/drawing/2014/main" id="{B1DA2280-4367-9844-92C8-D662486F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11">
            <a:extLst>
              <a:ext uri="{FF2B5EF4-FFF2-40B4-BE49-F238E27FC236}">
                <a16:creationId xmlns:a16="http://schemas.microsoft.com/office/drawing/2014/main" id="{1A9C303F-3A73-E440-923C-BAAF3176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45" y="0"/>
            <a:ext cx="5988856" cy="6858001"/>
            <a:chOff x="6203145" y="0"/>
            <a:chExt cx="5988856" cy="6858001"/>
          </a:xfrm>
        </p:grpSpPr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7B205DF0-BAE6-CF47-ABF8-A3266C71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228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30B64E66-F59E-9A4E-8CD3-2C62007DE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4669C99C-C50F-2A47-9BA2-EA4B62AD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FA2CE447-6B57-FC41-89F1-971B23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3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3F8C4B96-43F0-6448-90E8-4949AC2F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0092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978F21E1-A886-E449-BF38-C9AD29BDB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2959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59A063CA-8B5F-6347-8A9F-3802824D9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8" y="4923855"/>
              <a:ext cx="536172" cy="1124839"/>
            </a:xfrm>
            <a:custGeom>
              <a:avLst/>
              <a:gdLst>
                <a:gd name="connsiteX0" fmla="*/ 536172 w 536172"/>
                <a:gd name="connsiteY0" fmla="*/ 0 h 1124839"/>
                <a:gd name="connsiteX1" fmla="*/ 536172 w 536172"/>
                <a:gd name="connsiteY1" fmla="*/ 1124839 h 1124839"/>
                <a:gd name="connsiteX2" fmla="*/ 451423 w 536172"/>
                <a:gd name="connsiteY2" fmla="*/ 1116295 h 1124839"/>
                <a:gd name="connsiteX3" fmla="*/ 0 w 536172"/>
                <a:gd name="connsiteY3" fmla="*/ 562419 h 1124839"/>
                <a:gd name="connsiteX4" fmla="*/ 451423 w 536172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2" h="1124839">
                  <a:moveTo>
                    <a:pt x="536172" y="0"/>
                  </a:moveTo>
                  <a:lnTo>
                    <a:pt x="536172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FBD0F012-879A-5849-A7F8-00E9C54BA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7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E67EA7D6-BAF0-E749-AE45-8979B3AE8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0">
              <a:extLst>
                <a:ext uri="{FF2B5EF4-FFF2-40B4-BE49-F238E27FC236}">
                  <a16:creationId xmlns:a16="http://schemas.microsoft.com/office/drawing/2014/main" id="{D20805D5-8675-4847-ACD6-15C16DC7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69 w 1130726"/>
                <a:gd name="connsiteY2" fmla="*/ 108609 h 565362"/>
                <a:gd name="connsiteX3" fmla="*/ 565363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3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6719" y="354660"/>
                    <a:pt x="304426" y="539750"/>
                    <a:pt x="565363" y="539750"/>
                  </a:cubicBezTo>
                  <a:cubicBezTo>
                    <a:pt x="826300" y="539750"/>
                    <a:pt x="1044007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3" y="565362"/>
                  </a:cubicBezTo>
                  <a:cubicBezTo>
                    <a:pt x="253122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1">
              <a:extLst>
                <a:ext uri="{FF2B5EF4-FFF2-40B4-BE49-F238E27FC236}">
                  <a16:creationId xmlns:a16="http://schemas.microsoft.com/office/drawing/2014/main" id="{3B802874-ED6B-2D4D-8336-74AB1EA9E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0"/>
              <a:ext cx="535425" cy="562344"/>
            </a:xfrm>
            <a:custGeom>
              <a:avLst/>
              <a:gdLst>
                <a:gd name="connsiteX0" fmla="*/ 0 w 535425"/>
                <a:gd name="connsiteY0" fmla="*/ 0 h 562344"/>
                <a:gd name="connsiteX1" fmla="*/ 25421 w 535425"/>
                <a:gd name="connsiteY1" fmla="*/ 0 h 562344"/>
                <a:gd name="connsiteX2" fmla="*/ 36369 w 535425"/>
                <a:gd name="connsiteY2" fmla="*/ 108609 h 562344"/>
                <a:gd name="connsiteX3" fmla="*/ 469780 w 535425"/>
                <a:gd name="connsiteY3" fmla="*/ 531316 h 562344"/>
                <a:gd name="connsiteX4" fmla="*/ 535425 w 535425"/>
                <a:gd name="connsiteY4" fmla="*/ 537109 h 562344"/>
                <a:gd name="connsiteX5" fmla="*/ 535425 w 535425"/>
                <a:gd name="connsiteY5" fmla="*/ 562344 h 562344"/>
                <a:gd name="connsiteX6" fmla="*/ 451423 w 535425"/>
                <a:gd name="connsiteY6" fmla="*/ 553876 h 562344"/>
                <a:gd name="connsiteX7" fmla="*/ 0 w 535425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5" h="562344">
                  <a:moveTo>
                    <a:pt x="0" y="0"/>
                  </a:moveTo>
                  <a:lnTo>
                    <a:pt x="25421" y="0"/>
                  </a:lnTo>
                  <a:lnTo>
                    <a:pt x="36369" y="108609"/>
                  </a:lnTo>
                  <a:cubicBezTo>
                    <a:pt x="80425" y="323904"/>
                    <a:pt x="252614" y="492525"/>
                    <a:pt x="469780" y="531316"/>
                  </a:cubicBezTo>
                  <a:lnTo>
                    <a:pt x="535425" y="537109"/>
                  </a:lnTo>
                  <a:lnTo>
                    <a:pt x="535425" y="562344"/>
                  </a:lnTo>
                  <a:lnTo>
                    <a:pt x="451423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52">
              <a:extLst>
                <a:ext uri="{FF2B5EF4-FFF2-40B4-BE49-F238E27FC236}">
                  <a16:creationId xmlns:a16="http://schemas.microsoft.com/office/drawing/2014/main" id="{D15F4AF4-9B59-CA46-920E-73456C5A4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11572EED-2C54-D948-A1DC-680DD79D0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D749F206-EF71-2B44-8F0B-E8DF4EAC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809383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87EEC91C-B6CD-D74C-9DE5-3C9B9F304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D44CA4C-ED5A-7544-8323-E623F94DA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2181110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9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9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9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ABC194E6-E855-7F4A-805B-25EC12AB0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314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209722E-AECA-1049-BDC9-0B51AA5A2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797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A2380CC4-123C-7A44-B83C-72C47DA2B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07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D1370748-8047-C249-8646-BFD37092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6" y="3552837"/>
              <a:ext cx="535425" cy="1124688"/>
            </a:xfrm>
            <a:custGeom>
              <a:avLst/>
              <a:gdLst>
                <a:gd name="connsiteX0" fmla="*/ 535425 w 535425"/>
                <a:gd name="connsiteY0" fmla="*/ 0 h 1124688"/>
                <a:gd name="connsiteX1" fmla="*/ 535425 w 535425"/>
                <a:gd name="connsiteY1" fmla="*/ 25186 h 1124688"/>
                <a:gd name="connsiteX2" fmla="*/ 456541 w 535425"/>
                <a:gd name="connsiteY2" fmla="*/ 33138 h 1124688"/>
                <a:gd name="connsiteX3" fmla="*/ 25399 w 535425"/>
                <a:gd name="connsiteY3" fmla="*/ 562131 h 1124688"/>
                <a:gd name="connsiteX4" fmla="*/ 456541 w 535425"/>
                <a:gd name="connsiteY4" fmla="*/ 1091124 h 1124688"/>
                <a:gd name="connsiteX5" fmla="*/ 535425 w 535425"/>
                <a:gd name="connsiteY5" fmla="*/ 1099076 h 1124688"/>
                <a:gd name="connsiteX6" fmla="*/ 535425 w 535425"/>
                <a:gd name="connsiteY6" fmla="*/ 1124688 h 1124688"/>
                <a:gd name="connsiteX7" fmla="*/ 451423 w 535425"/>
                <a:gd name="connsiteY7" fmla="*/ 1116220 h 1124688"/>
                <a:gd name="connsiteX8" fmla="*/ 0 w 535425"/>
                <a:gd name="connsiteY8" fmla="*/ 562344 h 1124688"/>
                <a:gd name="connsiteX9" fmla="*/ 451423 w 535425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5" h="1124688">
                  <a:moveTo>
                    <a:pt x="535425" y="0"/>
                  </a:moveTo>
                  <a:lnTo>
                    <a:pt x="535425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5" y="1099076"/>
                  </a:lnTo>
                  <a:lnTo>
                    <a:pt x="535425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2BC8BE82-732A-EB48-8DC0-D671980E2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807" y="4921546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2">
              <a:extLst>
                <a:ext uri="{FF2B5EF4-FFF2-40B4-BE49-F238E27FC236}">
                  <a16:creationId xmlns:a16="http://schemas.microsoft.com/office/drawing/2014/main" id="{2E93D106-2906-D840-B04D-BB4DA10EE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8040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63">
              <a:extLst>
                <a:ext uri="{FF2B5EF4-FFF2-40B4-BE49-F238E27FC236}">
                  <a16:creationId xmlns:a16="http://schemas.microsoft.com/office/drawing/2014/main" id="{19132191-F01A-8B42-8423-A583B760B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3771" y="6293274"/>
              <a:ext cx="1130598" cy="564727"/>
            </a:xfrm>
            <a:custGeom>
              <a:avLst/>
              <a:gdLst>
                <a:gd name="connsiteX0" fmla="*/ 565299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299 w 1130598"/>
                <a:gd name="connsiteY5" fmla="*/ 25186 h 564727"/>
                <a:gd name="connsiteX6" fmla="*/ 36305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2 w 1130598"/>
                <a:gd name="connsiteY9" fmla="*/ 451422 h 564727"/>
                <a:gd name="connsiteX10" fmla="*/ 565299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299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3" y="210276"/>
                    <a:pt x="826236" y="25186"/>
                    <a:pt x="565299" y="25186"/>
                  </a:cubicBezTo>
                  <a:cubicBezTo>
                    <a:pt x="304362" y="25186"/>
                    <a:pt x="86655" y="210276"/>
                    <a:pt x="36305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2" y="451422"/>
                  </a:lnTo>
                  <a:cubicBezTo>
                    <a:pt x="64140" y="193796"/>
                    <a:pt x="292088" y="0"/>
                    <a:pt x="565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64">
              <a:extLst>
                <a:ext uri="{FF2B5EF4-FFF2-40B4-BE49-F238E27FC236}">
                  <a16:creationId xmlns:a16="http://schemas.microsoft.com/office/drawing/2014/main" id="{9310877A-9146-3E46-B915-B34AF09A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0" y="6295916"/>
              <a:ext cx="535361" cy="562084"/>
            </a:xfrm>
            <a:custGeom>
              <a:avLst/>
              <a:gdLst>
                <a:gd name="connsiteX0" fmla="*/ 535361 w 535361"/>
                <a:gd name="connsiteY0" fmla="*/ 0 h 562084"/>
                <a:gd name="connsiteX1" fmla="*/ 535361 w 535361"/>
                <a:gd name="connsiteY1" fmla="*/ 25186 h 562084"/>
                <a:gd name="connsiteX2" fmla="*/ 469716 w 535361"/>
                <a:gd name="connsiteY2" fmla="*/ 30978 h 562084"/>
                <a:gd name="connsiteX3" fmla="*/ 36305 w 535361"/>
                <a:gd name="connsiteY3" fmla="*/ 453686 h 562084"/>
                <a:gd name="connsiteX4" fmla="*/ 25378 w 535361"/>
                <a:gd name="connsiteY4" fmla="*/ 562084 h 562084"/>
                <a:gd name="connsiteX5" fmla="*/ 0 w 535361"/>
                <a:gd name="connsiteY5" fmla="*/ 562084 h 562084"/>
                <a:gd name="connsiteX6" fmla="*/ 11422 w 535361"/>
                <a:gd name="connsiteY6" fmla="*/ 448780 h 562084"/>
                <a:gd name="connsiteX7" fmla="*/ 465220 w 535361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61" h="562084">
                  <a:moveTo>
                    <a:pt x="535361" y="0"/>
                  </a:moveTo>
                  <a:lnTo>
                    <a:pt x="535361" y="25186"/>
                  </a:lnTo>
                  <a:lnTo>
                    <a:pt x="469716" y="30978"/>
                  </a:lnTo>
                  <a:cubicBezTo>
                    <a:pt x="252550" y="69769"/>
                    <a:pt x="80361" y="238391"/>
                    <a:pt x="36305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2" y="448780"/>
                  </a:lnTo>
                  <a:cubicBezTo>
                    <a:pt x="57550" y="223357"/>
                    <a:pt x="237839" y="46805"/>
                    <a:pt x="465220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379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AEB737C8-3857-9B03-9C33-7E2ABD5CD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8" b="8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E157B-A7FB-79FF-82DF-691E90AD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Model’s Data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5B16-C42F-C188-7994-68660309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r>
              <a:rPr lang="en-US" dirty="0"/>
              <a:t>Before building our own model, transfer training with VGG16 was implemented to create .</a:t>
            </a:r>
            <a:r>
              <a:rPr lang="en-US" dirty="0" err="1"/>
              <a:t>npy</a:t>
            </a:r>
            <a:r>
              <a:rPr lang="en-US" dirty="0"/>
              <a:t> feature files for the training, testing, and validation sets</a:t>
            </a:r>
          </a:p>
          <a:p>
            <a:r>
              <a:rPr lang="en-US" dirty="0"/>
              <a:t>After which the datasets were then prepared using the feature files created prior to provide our test labels for each respective dataset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470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e of stacked chalk pastels">
            <a:extLst>
              <a:ext uri="{FF2B5EF4-FFF2-40B4-BE49-F238E27FC236}">
                <a16:creationId xmlns:a16="http://schemas.microsoft.com/office/drawing/2014/main" id="{9B8D42A3-BCB0-43D1-616A-CBDFFB393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2" b="1230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DE52C-39B5-ACC8-4DCE-D85F25FA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Additional Model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F717-FB6D-A4B7-0177-1461C440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335835" cy="3601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Each model made use of regularization through dropout at all hidden layers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In addition, each model made use of </a:t>
            </a:r>
            <a:r>
              <a:rPr lang="en-US" sz="1700" dirty="0" err="1"/>
              <a:t>Keras</a:t>
            </a:r>
            <a:r>
              <a:rPr lang="en-US" sz="1700" dirty="0"/>
              <a:t> </a:t>
            </a:r>
            <a:r>
              <a:rPr lang="en-US" sz="1700" dirty="0" err="1"/>
              <a:t>EarlyStopping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 err="1"/>
              <a:t>EarlyStopping</a:t>
            </a:r>
            <a:r>
              <a:rPr lang="en-US" sz="1700" dirty="0"/>
              <a:t> allowed the models to finish being fit when within 3 epochs accuracy of the model didn’t improve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This meant that each variation of our model ran for a different number of epochs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Models all had a batch size of 32 as this found most optimal through testing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45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301B2B"/>
      </a:dk2>
      <a:lt2>
        <a:srgbClr val="F0F3F3"/>
      </a:lt2>
      <a:accent1>
        <a:srgbClr val="E1402F"/>
      </a:accent1>
      <a:accent2>
        <a:srgbClr val="CF1D56"/>
      </a:accent2>
      <a:accent3>
        <a:srgbClr val="E12FB2"/>
      </a:accent3>
      <a:accent4>
        <a:srgbClr val="B41DCF"/>
      </a:accent4>
      <a:accent5>
        <a:srgbClr val="7B2FE1"/>
      </a:accent5>
      <a:accent6>
        <a:srgbClr val="3836D4"/>
      </a:accent6>
      <a:hlink>
        <a:srgbClr val="8B3FBF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875</Words>
  <Application>Microsoft Office PowerPoint</Application>
  <PresentationFormat>Widescreen</PresentationFormat>
  <Paragraphs>93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Neue Haas Grotesk Text Pro</vt:lpstr>
      <vt:lpstr>Roboto</vt:lpstr>
      <vt:lpstr>PunchcardVTI</vt:lpstr>
      <vt:lpstr>Classification of White Blood Cells through CNNs</vt:lpstr>
      <vt:lpstr>There’s something in the blood!</vt:lpstr>
      <vt:lpstr>State of the Art Solutions</vt:lpstr>
      <vt:lpstr>Importance</vt:lpstr>
      <vt:lpstr>Data Used</vt:lpstr>
      <vt:lpstr>Basic EDA</vt:lpstr>
      <vt:lpstr>Transfer Learning</vt:lpstr>
      <vt:lpstr>Model’s Data Preparations</vt:lpstr>
      <vt:lpstr>Additional Model Notes</vt:lpstr>
      <vt:lpstr>Base Model</vt:lpstr>
      <vt:lpstr>4 Hidden Layer Model</vt:lpstr>
      <vt:lpstr>5 Hidden Layer Model</vt:lpstr>
      <vt:lpstr>Final Model Performance/Results</vt:lpstr>
      <vt:lpstr>Real World Performance</vt:lpstr>
      <vt:lpstr>Steps for Improvement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 Siddiqui</dc:creator>
  <cp:lastModifiedBy>Arman Siddiqui</cp:lastModifiedBy>
  <cp:revision>12</cp:revision>
  <dcterms:created xsi:type="dcterms:W3CDTF">2022-05-02T20:35:38Z</dcterms:created>
  <dcterms:modified xsi:type="dcterms:W3CDTF">2022-05-03T16:11:01Z</dcterms:modified>
</cp:coreProperties>
</file>