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25C0A-C7B9-476D-BFB5-5CD2FF31606C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E0050-21E8-4492-891A-5907FFA83C6F}">
      <dgm:prSet/>
      <dgm:spPr/>
      <dgm:t>
        <a:bodyPr/>
        <a:lstStyle/>
        <a:p>
          <a:r>
            <a:rPr lang="en-US"/>
            <a:t>For future data collection, it should be noted that a much larger time period is preferred as opposed to a short one</a:t>
          </a:r>
        </a:p>
      </dgm:t>
    </dgm:pt>
    <dgm:pt modelId="{D009B218-9356-4ADB-8554-5C187DC874D2}" type="parTrans" cxnId="{DCFC7F60-739B-411E-BEFE-85E355E23942}">
      <dgm:prSet/>
      <dgm:spPr/>
      <dgm:t>
        <a:bodyPr/>
        <a:lstStyle/>
        <a:p>
          <a:endParaRPr lang="en-US"/>
        </a:p>
      </dgm:t>
    </dgm:pt>
    <dgm:pt modelId="{801D674D-51B9-4144-A59B-7488325F435E}" type="sibTrans" cxnId="{DCFC7F60-739B-411E-BEFE-85E355E23942}">
      <dgm:prSet/>
      <dgm:spPr/>
      <dgm:t>
        <a:bodyPr/>
        <a:lstStyle/>
        <a:p>
          <a:endParaRPr lang="en-US"/>
        </a:p>
      </dgm:t>
    </dgm:pt>
    <dgm:pt modelId="{1243311C-D91B-42BA-B331-58918ACAB010}">
      <dgm:prSet/>
      <dgm:spPr/>
      <dgm:t>
        <a:bodyPr/>
        <a:lstStyle/>
        <a:p>
          <a:r>
            <a:rPr lang="en-US"/>
            <a:t>Efforts by airlines to not only collect Twitter data but data outside of Twitter should be increased</a:t>
          </a:r>
        </a:p>
      </dgm:t>
    </dgm:pt>
    <dgm:pt modelId="{71EEC760-1CEA-4595-B25E-362A23637E77}" type="parTrans" cxnId="{2BDE2661-677A-4633-80C1-4970EB1BC0A5}">
      <dgm:prSet/>
      <dgm:spPr/>
      <dgm:t>
        <a:bodyPr/>
        <a:lstStyle/>
        <a:p>
          <a:endParaRPr lang="en-US"/>
        </a:p>
      </dgm:t>
    </dgm:pt>
    <dgm:pt modelId="{44210869-89B2-44C3-881B-A2E4F6368DF9}" type="sibTrans" cxnId="{2BDE2661-677A-4633-80C1-4970EB1BC0A5}">
      <dgm:prSet/>
      <dgm:spPr/>
      <dgm:t>
        <a:bodyPr/>
        <a:lstStyle/>
        <a:p>
          <a:endParaRPr lang="en-US"/>
        </a:p>
      </dgm:t>
    </dgm:pt>
    <dgm:pt modelId="{830E83DD-6FC9-4963-8BB8-CF45973C66C9}">
      <dgm:prSet/>
      <dgm:spPr/>
      <dgm:t>
        <a:bodyPr/>
        <a:lstStyle/>
        <a:p>
          <a:r>
            <a:rPr lang="en-US"/>
            <a:t>Paying attention to the types of data collected will allow for future analysis to create effective and robust predictive models</a:t>
          </a:r>
        </a:p>
      </dgm:t>
    </dgm:pt>
    <dgm:pt modelId="{7B73DD96-FEFC-4E5B-95BF-F1E2D23766F9}" type="parTrans" cxnId="{44A456FA-5F71-4EEF-A5B4-4FA057C9115F}">
      <dgm:prSet/>
      <dgm:spPr/>
      <dgm:t>
        <a:bodyPr/>
        <a:lstStyle/>
        <a:p>
          <a:endParaRPr lang="en-US"/>
        </a:p>
      </dgm:t>
    </dgm:pt>
    <dgm:pt modelId="{A225F856-5A5D-4831-AD70-8F1A3ED416BA}" type="sibTrans" cxnId="{44A456FA-5F71-4EEF-A5B4-4FA057C9115F}">
      <dgm:prSet/>
      <dgm:spPr/>
      <dgm:t>
        <a:bodyPr/>
        <a:lstStyle/>
        <a:p>
          <a:endParaRPr lang="en-US"/>
        </a:p>
      </dgm:t>
    </dgm:pt>
    <dgm:pt modelId="{DF3F7F99-4969-48F1-A17B-6C028372030F}" type="pres">
      <dgm:prSet presAssocID="{CCE25C0A-C7B9-476D-BFB5-5CD2FF31606C}" presName="vert0" presStyleCnt="0">
        <dgm:presLayoutVars>
          <dgm:dir/>
          <dgm:animOne val="branch"/>
          <dgm:animLvl val="lvl"/>
        </dgm:presLayoutVars>
      </dgm:prSet>
      <dgm:spPr/>
    </dgm:pt>
    <dgm:pt modelId="{0C64E2F7-4AEA-47FE-9E9F-02BEABFB524F}" type="pres">
      <dgm:prSet presAssocID="{D38E0050-21E8-4492-891A-5907FFA83C6F}" presName="thickLine" presStyleLbl="alignNode1" presStyleIdx="0" presStyleCnt="3"/>
      <dgm:spPr/>
    </dgm:pt>
    <dgm:pt modelId="{2A239229-A895-4260-902D-48B41588F63C}" type="pres">
      <dgm:prSet presAssocID="{D38E0050-21E8-4492-891A-5907FFA83C6F}" presName="horz1" presStyleCnt="0"/>
      <dgm:spPr/>
    </dgm:pt>
    <dgm:pt modelId="{23D1BF6A-E574-4389-8CFF-5CC1AAD844A5}" type="pres">
      <dgm:prSet presAssocID="{D38E0050-21E8-4492-891A-5907FFA83C6F}" presName="tx1" presStyleLbl="revTx" presStyleIdx="0" presStyleCnt="3"/>
      <dgm:spPr/>
    </dgm:pt>
    <dgm:pt modelId="{C5486BB2-6531-4209-ADEA-0DF889183180}" type="pres">
      <dgm:prSet presAssocID="{D38E0050-21E8-4492-891A-5907FFA83C6F}" presName="vert1" presStyleCnt="0"/>
      <dgm:spPr/>
    </dgm:pt>
    <dgm:pt modelId="{C5E86D91-DDE8-4DB3-AB4C-57AF174985BC}" type="pres">
      <dgm:prSet presAssocID="{1243311C-D91B-42BA-B331-58918ACAB010}" presName="thickLine" presStyleLbl="alignNode1" presStyleIdx="1" presStyleCnt="3"/>
      <dgm:spPr/>
    </dgm:pt>
    <dgm:pt modelId="{698E979D-0A73-4BD7-98DD-5B0C109A9C66}" type="pres">
      <dgm:prSet presAssocID="{1243311C-D91B-42BA-B331-58918ACAB010}" presName="horz1" presStyleCnt="0"/>
      <dgm:spPr/>
    </dgm:pt>
    <dgm:pt modelId="{EDF43DAA-1E36-44FA-85F1-650AD71CC2CC}" type="pres">
      <dgm:prSet presAssocID="{1243311C-D91B-42BA-B331-58918ACAB010}" presName="tx1" presStyleLbl="revTx" presStyleIdx="1" presStyleCnt="3"/>
      <dgm:spPr/>
    </dgm:pt>
    <dgm:pt modelId="{3907C888-E9B6-4433-ADEA-FEBA519DD606}" type="pres">
      <dgm:prSet presAssocID="{1243311C-D91B-42BA-B331-58918ACAB010}" presName="vert1" presStyleCnt="0"/>
      <dgm:spPr/>
    </dgm:pt>
    <dgm:pt modelId="{FE9100DE-5B5B-44B3-9507-7E3FF2596F88}" type="pres">
      <dgm:prSet presAssocID="{830E83DD-6FC9-4963-8BB8-CF45973C66C9}" presName="thickLine" presStyleLbl="alignNode1" presStyleIdx="2" presStyleCnt="3"/>
      <dgm:spPr/>
    </dgm:pt>
    <dgm:pt modelId="{9A95BE0A-5D41-49EF-B801-38499E8A1F84}" type="pres">
      <dgm:prSet presAssocID="{830E83DD-6FC9-4963-8BB8-CF45973C66C9}" presName="horz1" presStyleCnt="0"/>
      <dgm:spPr/>
    </dgm:pt>
    <dgm:pt modelId="{7E3DB9EC-F940-443D-AC70-366A3CC12B5F}" type="pres">
      <dgm:prSet presAssocID="{830E83DD-6FC9-4963-8BB8-CF45973C66C9}" presName="tx1" presStyleLbl="revTx" presStyleIdx="2" presStyleCnt="3"/>
      <dgm:spPr/>
    </dgm:pt>
    <dgm:pt modelId="{DAB0D5B3-294C-4989-9DA3-484446B43D0F}" type="pres">
      <dgm:prSet presAssocID="{830E83DD-6FC9-4963-8BB8-CF45973C66C9}" presName="vert1" presStyleCnt="0"/>
      <dgm:spPr/>
    </dgm:pt>
  </dgm:ptLst>
  <dgm:cxnLst>
    <dgm:cxn modelId="{DCFC7F60-739B-411E-BEFE-85E355E23942}" srcId="{CCE25C0A-C7B9-476D-BFB5-5CD2FF31606C}" destId="{D38E0050-21E8-4492-891A-5907FFA83C6F}" srcOrd="0" destOrd="0" parTransId="{D009B218-9356-4ADB-8554-5C187DC874D2}" sibTransId="{801D674D-51B9-4144-A59B-7488325F435E}"/>
    <dgm:cxn modelId="{2BDE2661-677A-4633-80C1-4970EB1BC0A5}" srcId="{CCE25C0A-C7B9-476D-BFB5-5CD2FF31606C}" destId="{1243311C-D91B-42BA-B331-58918ACAB010}" srcOrd="1" destOrd="0" parTransId="{71EEC760-1CEA-4595-B25E-362A23637E77}" sibTransId="{44210869-89B2-44C3-881B-A2E4F6368DF9}"/>
    <dgm:cxn modelId="{AFA8AD6C-17C0-4658-A487-A4183E1C195D}" type="presOf" srcId="{1243311C-D91B-42BA-B331-58918ACAB010}" destId="{EDF43DAA-1E36-44FA-85F1-650AD71CC2CC}" srcOrd="0" destOrd="0" presId="urn:microsoft.com/office/officeart/2008/layout/LinedList"/>
    <dgm:cxn modelId="{E142617E-A00B-4C0A-B9B9-D9F5AE7559E4}" type="presOf" srcId="{CCE25C0A-C7B9-476D-BFB5-5CD2FF31606C}" destId="{DF3F7F99-4969-48F1-A17B-6C028372030F}" srcOrd="0" destOrd="0" presId="urn:microsoft.com/office/officeart/2008/layout/LinedList"/>
    <dgm:cxn modelId="{6C6DE8B4-E485-4D61-A350-E0643A0206BD}" type="presOf" srcId="{830E83DD-6FC9-4963-8BB8-CF45973C66C9}" destId="{7E3DB9EC-F940-443D-AC70-366A3CC12B5F}" srcOrd="0" destOrd="0" presId="urn:microsoft.com/office/officeart/2008/layout/LinedList"/>
    <dgm:cxn modelId="{CBD5EDD2-EFF7-43F2-9941-B95F6AD09F16}" type="presOf" srcId="{D38E0050-21E8-4492-891A-5907FFA83C6F}" destId="{23D1BF6A-E574-4389-8CFF-5CC1AAD844A5}" srcOrd="0" destOrd="0" presId="urn:microsoft.com/office/officeart/2008/layout/LinedList"/>
    <dgm:cxn modelId="{44A456FA-5F71-4EEF-A5B4-4FA057C9115F}" srcId="{CCE25C0A-C7B9-476D-BFB5-5CD2FF31606C}" destId="{830E83DD-6FC9-4963-8BB8-CF45973C66C9}" srcOrd="2" destOrd="0" parTransId="{7B73DD96-FEFC-4E5B-95BF-F1E2D23766F9}" sibTransId="{A225F856-5A5D-4831-AD70-8F1A3ED416BA}"/>
    <dgm:cxn modelId="{2F48F90B-1499-464C-B0DF-4C2279CC6A15}" type="presParOf" srcId="{DF3F7F99-4969-48F1-A17B-6C028372030F}" destId="{0C64E2F7-4AEA-47FE-9E9F-02BEABFB524F}" srcOrd="0" destOrd="0" presId="urn:microsoft.com/office/officeart/2008/layout/LinedList"/>
    <dgm:cxn modelId="{FF5FC431-1184-4427-99AD-FE38C90206D9}" type="presParOf" srcId="{DF3F7F99-4969-48F1-A17B-6C028372030F}" destId="{2A239229-A895-4260-902D-48B41588F63C}" srcOrd="1" destOrd="0" presId="urn:microsoft.com/office/officeart/2008/layout/LinedList"/>
    <dgm:cxn modelId="{555FF805-E1FA-4787-B2DB-89FE324FEAEA}" type="presParOf" srcId="{2A239229-A895-4260-902D-48B41588F63C}" destId="{23D1BF6A-E574-4389-8CFF-5CC1AAD844A5}" srcOrd="0" destOrd="0" presId="urn:microsoft.com/office/officeart/2008/layout/LinedList"/>
    <dgm:cxn modelId="{11501431-3348-4E3A-A82E-C943C351A93D}" type="presParOf" srcId="{2A239229-A895-4260-902D-48B41588F63C}" destId="{C5486BB2-6531-4209-ADEA-0DF889183180}" srcOrd="1" destOrd="0" presId="urn:microsoft.com/office/officeart/2008/layout/LinedList"/>
    <dgm:cxn modelId="{02682658-B5F6-441B-93CD-311593C60732}" type="presParOf" srcId="{DF3F7F99-4969-48F1-A17B-6C028372030F}" destId="{C5E86D91-DDE8-4DB3-AB4C-57AF174985BC}" srcOrd="2" destOrd="0" presId="urn:microsoft.com/office/officeart/2008/layout/LinedList"/>
    <dgm:cxn modelId="{77DD0A76-F594-4A75-B480-61AAF5659321}" type="presParOf" srcId="{DF3F7F99-4969-48F1-A17B-6C028372030F}" destId="{698E979D-0A73-4BD7-98DD-5B0C109A9C66}" srcOrd="3" destOrd="0" presId="urn:microsoft.com/office/officeart/2008/layout/LinedList"/>
    <dgm:cxn modelId="{A9EB3BFC-D6E7-4C35-A5FA-A4FABC6C5BAC}" type="presParOf" srcId="{698E979D-0A73-4BD7-98DD-5B0C109A9C66}" destId="{EDF43DAA-1E36-44FA-85F1-650AD71CC2CC}" srcOrd="0" destOrd="0" presId="urn:microsoft.com/office/officeart/2008/layout/LinedList"/>
    <dgm:cxn modelId="{7CA84158-75C7-4710-A819-36A97939D786}" type="presParOf" srcId="{698E979D-0A73-4BD7-98DD-5B0C109A9C66}" destId="{3907C888-E9B6-4433-ADEA-FEBA519DD606}" srcOrd="1" destOrd="0" presId="urn:microsoft.com/office/officeart/2008/layout/LinedList"/>
    <dgm:cxn modelId="{89B7914E-E3D3-4B4E-BF2E-A023ED17EB0D}" type="presParOf" srcId="{DF3F7F99-4969-48F1-A17B-6C028372030F}" destId="{FE9100DE-5B5B-44B3-9507-7E3FF2596F88}" srcOrd="4" destOrd="0" presId="urn:microsoft.com/office/officeart/2008/layout/LinedList"/>
    <dgm:cxn modelId="{9B914CF8-BDE9-4C74-B568-252E5F08B0BD}" type="presParOf" srcId="{DF3F7F99-4969-48F1-A17B-6C028372030F}" destId="{9A95BE0A-5D41-49EF-B801-38499E8A1F84}" srcOrd="5" destOrd="0" presId="urn:microsoft.com/office/officeart/2008/layout/LinedList"/>
    <dgm:cxn modelId="{4A0515BF-5B12-48FB-9D8B-EDEC3B3A2A91}" type="presParOf" srcId="{9A95BE0A-5D41-49EF-B801-38499E8A1F84}" destId="{7E3DB9EC-F940-443D-AC70-366A3CC12B5F}" srcOrd="0" destOrd="0" presId="urn:microsoft.com/office/officeart/2008/layout/LinedList"/>
    <dgm:cxn modelId="{A0664090-DA90-4A76-BFB8-B807D507CC00}" type="presParOf" srcId="{9A95BE0A-5D41-49EF-B801-38499E8A1F84}" destId="{DAB0D5B3-294C-4989-9DA3-484446B43D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4E2F7-4AEA-47FE-9E9F-02BEABFB524F}">
      <dsp:nvSpPr>
        <dsp:cNvPr id="0" name=""/>
        <dsp:cNvSpPr/>
      </dsp:nvSpPr>
      <dsp:spPr>
        <a:xfrm>
          <a:off x="0" y="2124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D1BF6A-E574-4389-8CFF-5CC1AAD844A5}">
      <dsp:nvSpPr>
        <dsp:cNvPr id="0" name=""/>
        <dsp:cNvSpPr/>
      </dsp:nvSpPr>
      <dsp:spPr>
        <a:xfrm>
          <a:off x="0" y="2124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future data collection, it should be noted that a much larger time period is preferred as opposed to a short one</a:t>
          </a:r>
        </a:p>
      </dsp:txBody>
      <dsp:txXfrm>
        <a:off x="0" y="2124"/>
        <a:ext cx="5393361" cy="1449029"/>
      </dsp:txXfrm>
    </dsp:sp>
    <dsp:sp modelId="{C5E86D91-DDE8-4DB3-AB4C-57AF174985BC}">
      <dsp:nvSpPr>
        <dsp:cNvPr id="0" name=""/>
        <dsp:cNvSpPr/>
      </dsp:nvSpPr>
      <dsp:spPr>
        <a:xfrm>
          <a:off x="0" y="1451154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43DAA-1E36-44FA-85F1-650AD71CC2CC}">
      <dsp:nvSpPr>
        <dsp:cNvPr id="0" name=""/>
        <dsp:cNvSpPr/>
      </dsp:nvSpPr>
      <dsp:spPr>
        <a:xfrm>
          <a:off x="0" y="1451154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Efforts by airlines to not only collect Twitter data but data outside of Twitter should be increased</a:t>
          </a:r>
        </a:p>
      </dsp:txBody>
      <dsp:txXfrm>
        <a:off x="0" y="1451154"/>
        <a:ext cx="5393361" cy="1449029"/>
      </dsp:txXfrm>
    </dsp:sp>
    <dsp:sp modelId="{FE9100DE-5B5B-44B3-9507-7E3FF2596F88}">
      <dsp:nvSpPr>
        <dsp:cNvPr id="0" name=""/>
        <dsp:cNvSpPr/>
      </dsp:nvSpPr>
      <dsp:spPr>
        <a:xfrm>
          <a:off x="0" y="2900183"/>
          <a:ext cx="5393361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3DB9EC-F940-443D-AC70-366A3CC12B5F}">
      <dsp:nvSpPr>
        <dsp:cNvPr id="0" name=""/>
        <dsp:cNvSpPr/>
      </dsp:nvSpPr>
      <dsp:spPr>
        <a:xfrm>
          <a:off x="0" y="2900183"/>
          <a:ext cx="539336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Paying attention to the types of data collected will allow for future analysis to create effective and robust predictive models</a:t>
          </a:r>
        </a:p>
      </dsp:txBody>
      <dsp:txXfrm>
        <a:off x="0" y="2900183"/>
        <a:ext cx="5393361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71186-2ABC-4BB7-B141-9F375E054D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0B4B-5758-4163-A81C-DAE951A5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0B4B-5758-4163-A81C-DAE951A57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C5F3-821D-4CA8-2D22-C7B6E6BC6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D155C-C1EB-B864-C206-5D798F7F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9778-A836-A4F2-1EB1-C08C0E2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0262-4B8B-4AAD-2E5C-EC5B396F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9E58-7F00-6286-7F4C-7FDFEC0A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CE8-F4A1-B3A3-CA33-4AB0CC3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2C20-0406-3D72-C926-0490B06C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6D52-24EA-B715-93C8-A1D82B9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6E64-B544-30E6-5341-F23CC48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5088-2825-7D01-236F-4F8E1683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454DB-C4DB-6FD6-7A91-7ED5EB9DC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8904-7C50-DD93-2F7D-EB973EA0B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F5A7-0528-296C-74D9-6C13AB0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01A0-C08C-081F-B315-FAB30D7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8ECF-C57E-0E95-BE47-232B902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741E-1C4F-716B-F33C-1AE8C518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2395-1596-3754-209A-9CE5C8A1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28D4-5F18-D28B-2AA2-7066F2ED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97BE-10E7-1CAC-558D-5CC654BE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5F2F-314B-B2A5-7778-CECBE2E0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D3B7-A985-D4BE-35B4-12F53230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A48B-5455-FB83-89E1-304B74ED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2A50-A314-EAFB-C8C8-0DCDF98F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B108-FE6B-B7A6-62E0-220784D4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8FAE-EC9E-841F-EC50-CA2F54B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1A8-BEA5-C8D6-3984-0BE147D8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924F-4FD8-0C27-6044-90742816A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1289-8726-7370-1CDC-C915B1484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0017-0765-2746-624B-3E17CAD6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BF65-37AA-4D09-2BF0-B591319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7EDC-CEC0-72AC-3FB7-22D2BDFC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0ECF-64E9-D584-B1AB-E42F551B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75AF-FBEA-DBEE-2C24-DF48B79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2D4C-5EB7-DED7-6A4C-6CFB57CA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74378-E537-19DE-7133-DE2BE0E4E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7C55E-DF4A-F495-AB6C-F3543B9A5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86A74-D6CB-C430-6766-4F914F6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25894-76FC-3B28-2420-201961D5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BD8FF-2336-EE91-D9AE-4C57D9A3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79B-CDCF-F49C-470A-AA4D0575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BEBD0-66A8-8D7B-A7D7-B772CCB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83A-949D-8E79-763F-41DACD0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5AFE-09D7-A6F9-2F24-7CBAD25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0B20-D783-BD6A-E6F3-08DA0F63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A69AA-359D-CD4C-92D0-DBFBF82D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662D-5BAF-A1D7-7646-773D42A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4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51DC-6446-041D-072B-8B2FBB4A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34CB-6D85-CC49-F5EE-575ED053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BA3D7-8C19-0962-4068-47A65BFD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0CF1-551D-8DD7-A05C-B330BED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9B7C-38DF-ADBC-12F4-B4F54DF5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47B3-07C9-8207-9C41-0403149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0CD-71BB-534B-40AC-3193C8D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4A92-3C3C-27C9-73A9-45CBF9194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15045-0C13-6820-6E1F-9F2A14FE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D2EF-3D9E-EA20-6BFA-73FC331A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8CC5-4FD0-47E9-30DA-77F096D5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E1B8-64F9-B008-B366-95A4CD2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E049-8B46-EE35-76A0-883F0227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9CA33-74DE-C007-7F4C-A6AABC0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3867-774B-D646-A824-181EA637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6FB7-3E37-400F-AAE9-42A4683A1DC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DE17-C748-382F-6C92-9B50D407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9249-61E8-343F-D3D0-475B05D7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1CBA-F42F-4804-BBA5-CD4DF88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25E3-A65D-3136-9F6C-910160DE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ln w="22225">
                  <a:solidFill>
                    <a:schemeClr val="tx1"/>
                  </a:solidFill>
                  <a:miter lim="800000"/>
                </a:ln>
              </a:rPr>
              <a:t>Analysis of Airline Sentiment through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48F3-FE19-3BD9-03CD-A129DA83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Arman Siddiqui</a:t>
            </a:r>
          </a:p>
        </p:txBody>
      </p:sp>
      <p:sp>
        <p:nvSpPr>
          <p:cNvPr id="104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airplane is parked at an airport&#10;&#10;Description automatically generated with low confidence">
            <a:extLst>
              <a:ext uri="{FF2B5EF4-FFF2-40B4-BE49-F238E27FC236}">
                <a16:creationId xmlns:a16="http://schemas.microsoft.com/office/drawing/2014/main" id="{96BDB894-147E-BFD4-88D3-5C8A2ACC6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r="2159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9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2AAF1-FFFA-E685-C47B-5CFEDD703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" r="2858" b="-3"/>
          <a:stretch/>
        </p:blipFill>
        <p:spPr>
          <a:xfrm>
            <a:off x="4974990" y="0"/>
            <a:ext cx="6621346" cy="6882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433B2-702D-6A33-B479-F9E6C40E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Taking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8FA-F815-5DA7-EEE9-C33FFC40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Customer Service was the leading cause for dissatisfaction amongst fliers</a:t>
            </a:r>
          </a:p>
          <a:p>
            <a:r>
              <a:rPr lang="en-US" sz="2000"/>
              <a:t>There was an overall strong negative sentiment across all airlines</a:t>
            </a:r>
          </a:p>
          <a:p>
            <a:r>
              <a:rPr lang="en-US" sz="2000"/>
              <a:t>The data used was incredibly limited in nature due to its short length and skewed data</a:t>
            </a:r>
          </a:p>
          <a:p>
            <a:endParaRPr lang="en-US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15F822BA-25DA-1050-C42E-765AD3C7B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865" y="4466243"/>
            <a:ext cx="2467592" cy="2467592"/>
          </a:xfrm>
          <a:prstGeom prst="rect">
            <a:avLst/>
          </a:prstGeom>
        </p:spPr>
      </p:pic>
      <p:pic>
        <p:nvPicPr>
          <p:cNvPr id="9" name="Graphic 8" descr="Back outline">
            <a:extLst>
              <a:ext uri="{FF2B5EF4-FFF2-40B4-BE49-F238E27FC236}">
                <a16:creationId xmlns:a16="http://schemas.microsoft.com/office/drawing/2014/main" id="{E0B697C6-3F64-8E7E-2129-C9BD316F2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7790" y="432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18351-4F0E-4CB2-FA94-D66B950F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Actionable Items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3C6C2F5-E4FD-8BC4-EEC5-37F5C21D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Airlines should focus on ensuring customer satisfaction and prompt customer service whilst also being aware that individuals voicing concerns online </a:t>
            </a:r>
            <a:r>
              <a:rPr lang="en-US" sz="2000" i="1"/>
              <a:t>may not</a:t>
            </a:r>
            <a:r>
              <a:rPr lang="en-US" sz="2000"/>
              <a:t> reflect the views off all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There should be an emphasis on leaving customers wanting to fly again to create a continuous repetitive stream of income per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Airlines may want to look into collecting their own data via follow up emails requesting how satisfied a flier was after their trip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ipboard Checked with solid fill">
            <a:extLst>
              <a:ext uri="{FF2B5EF4-FFF2-40B4-BE49-F238E27FC236}">
                <a16:creationId xmlns:a16="http://schemas.microsoft.com/office/drawing/2014/main" id="{ADFBF914-9CD2-4421-3657-5C772B01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33718-F67C-6BA0-91C6-66D9A89D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Future Analysis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C0B8403-41D3-7FA2-FFF0-BA70E82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60484-1772-3B82-E21B-77152C10C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17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16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5C2F-2550-6A3D-F7E9-35BCD53E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Troublesome Airline History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AEC6-64AE-3B18-2AB0-BE25B5C5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Inclement weather often causes flight issues such as delays, reroutes, or entire cancellations. </a:t>
            </a:r>
          </a:p>
          <a:p>
            <a:pPr lvl="1"/>
            <a:r>
              <a:rPr lang="en-US" sz="1800" dirty="0"/>
              <a:t>Airlines often offer compensation however passengers rarely make use of them</a:t>
            </a:r>
          </a:p>
          <a:p>
            <a:r>
              <a:rPr lang="en-US" sz="1800" dirty="0"/>
              <a:t>Cancelled flights just from 2021 to 2022 have already doubled</a:t>
            </a:r>
          </a:p>
          <a:p>
            <a:pPr lvl="1"/>
            <a:r>
              <a:rPr lang="en-US" sz="1800" dirty="0"/>
              <a:t>From FlightAware, cancelled US flights reached 121,552 in all of 2021 and have already reached 121,918 at the end of June 2022</a:t>
            </a:r>
          </a:p>
          <a:p>
            <a:r>
              <a:rPr lang="en-US" sz="1800" dirty="0"/>
              <a:t>Since 1995 unruly passenger reports have increased from 146 to 1,944 in 2022 according to the Federal Aviation Administration</a:t>
            </a:r>
          </a:p>
          <a:p>
            <a:pPr lvl="1"/>
            <a:r>
              <a:rPr lang="en-US" sz="1800" dirty="0"/>
              <a:t>Unruly passengers feed into the overall dissatisfaction of those flying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Snow outline">
            <a:extLst>
              <a:ext uri="{FF2B5EF4-FFF2-40B4-BE49-F238E27FC236}">
                <a16:creationId xmlns:a16="http://schemas.microsoft.com/office/drawing/2014/main" id="{C26E7766-A62C-01E2-2C6A-CA80078C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Lightning bolt with solid fill">
            <a:extLst>
              <a:ext uri="{FF2B5EF4-FFF2-40B4-BE49-F238E27FC236}">
                <a16:creationId xmlns:a16="http://schemas.microsoft.com/office/drawing/2014/main" id="{8D69FBCA-0515-4E89-A898-019FB41F6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1" name="Graphic 10" descr="Take Off outline">
            <a:extLst>
              <a:ext uri="{FF2B5EF4-FFF2-40B4-BE49-F238E27FC236}">
                <a16:creationId xmlns:a16="http://schemas.microsoft.com/office/drawing/2014/main" id="{8DD7C1F1-4CDD-6120-D209-8BF22E281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46" name="Arc 4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15D4E-D787-C34E-5C8D-942D43AF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Turbulent Data</a:t>
            </a:r>
          </a:p>
        </p:txBody>
      </p:sp>
      <p:sp>
        <p:nvSpPr>
          <p:cNvPr id="6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030C-9281-5452-C026-DC52DF95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The data was collected between February 16</a:t>
            </a:r>
            <a:r>
              <a:rPr lang="en-US" sz="2200" baseline="30000" dirty="0"/>
              <a:t>th</a:t>
            </a:r>
            <a:r>
              <a:rPr lang="en-US" sz="2200" dirty="0"/>
              <a:t> and the 24</a:t>
            </a:r>
            <a:r>
              <a:rPr lang="en-US" sz="2200" baseline="30000" dirty="0"/>
              <a:t>th </a:t>
            </a:r>
            <a:r>
              <a:rPr lang="en-US" sz="2200" dirty="0"/>
              <a:t>which is a very short period of time</a:t>
            </a:r>
            <a:endParaRPr lang="en-US" sz="2200" baseline="30000" dirty="0"/>
          </a:p>
          <a:p>
            <a:r>
              <a:rPr lang="en-US" sz="2200" dirty="0"/>
              <a:t>In addition, 3 categories from our dataset were dropped as a result of over 95% null values</a:t>
            </a:r>
          </a:p>
          <a:p>
            <a:r>
              <a:rPr lang="en-US" sz="2200" dirty="0"/>
              <a:t>The data types posed challenging for modeling due to its highly categorical nature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82156-5811-C7EE-DBC9-895C1403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055230"/>
            <a:ext cx="4529621" cy="483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32891-CB47-9C65-4FE6-680DBEF3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77" y="2272811"/>
            <a:ext cx="6817380" cy="4397210"/>
          </a:xfrm>
          <a:prstGeom prst="rect">
            <a:avLst/>
          </a:prstGeom>
        </p:spPr>
      </p:pic>
      <p:pic>
        <p:nvPicPr>
          <p:cNvPr id="19" name="Graphic 18" descr="Airplane outline">
            <a:extLst>
              <a:ext uri="{FF2B5EF4-FFF2-40B4-BE49-F238E27FC236}">
                <a16:creationId xmlns:a16="http://schemas.microsoft.com/office/drawing/2014/main" id="{41DFC10F-1389-83EB-19D2-3D91789F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2202" y="187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C061-F69D-A8EA-C493-5B373DF2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4031661"/>
          </a:xfrm>
        </p:spPr>
        <p:txBody>
          <a:bodyPr anchor="ctr">
            <a:normAutofit/>
          </a:bodyPr>
          <a:lstStyle/>
          <a:p>
            <a:r>
              <a:rPr lang="en-US" sz="5000" dirty="0"/>
              <a:t>The Significance of Details in Time Series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6B27C-D57A-67B3-C34B-486DB32F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93" y="294287"/>
            <a:ext cx="7818751" cy="36748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C360-BFA4-1D81-8EE2-AC8AF50E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093" y="4044951"/>
            <a:ext cx="6894576" cy="225536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The peak distributions of negative tweets on the 22</a:t>
            </a:r>
            <a:r>
              <a:rPr lang="en-US" sz="2200" baseline="30000" dirty="0"/>
              <a:t>nd</a:t>
            </a:r>
            <a:r>
              <a:rPr lang="en-US" sz="2200" dirty="0"/>
              <a:t> and 23</a:t>
            </a:r>
            <a:r>
              <a:rPr lang="en-US" sz="2200" baseline="30000" dirty="0"/>
              <a:t>rd</a:t>
            </a:r>
            <a:r>
              <a:rPr lang="en-US" sz="2200" dirty="0"/>
              <a:t> most likely skew our overall data</a:t>
            </a:r>
          </a:p>
          <a:p>
            <a:r>
              <a:rPr lang="en-US" sz="2200" dirty="0"/>
              <a:t>Note that the high count of negative tweets from America </a:t>
            </a:r>
            <a:r>
              <a:rPr lang="en-US" sz="2200" i="1" dirty="0"/>
              <a:t>do not</a:t>
            </a:r>
            <a:r>
              <a:rPr lang="en-US" sz="2200" dirty="0"/>
              <a:t> occur until the last 3 days</a:t>
            </a:r>
          </a:p>
          <a:p>
            <a:r>
              <a:rPr lang="en-US" sz="2200" dirty="0"/>
              <a:t>This probably skews our already limited data</a:t>
            </a:r>
          </a:p>
          <a:p>
            <a:r>
              <a:rPr lang="en-US" sz="2200" dirty="0"/>
              <a:t>Could possibly be explained by weather trends or delayed passenger feedback</a:t>
            </a:r>
          </a:p>
          <a:p>
            <a:endParaRPr lang="en-US" sz="2200" dirty="0"/>
          </a:p>
        </p:txBody>
      </p:sp>
      <p:pic>
        <p:nvPicPr>
          <p:cNvPr id="7" name="Graphic 6" descr="Stopwatch 33% outline">
            <a:extLst>
              <a:ext uri="{FF2B5EF4-FFF2-40B4-BE49-F238E27FC236}">
                <a16:creationId xmlns:a16="http://schemas.microsoft.com/office/drawing/2014/main" id="{4594A738-C196-CCD0-C928-FD1DEA892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96" y="4672484"/>
            <a:ext cx="1358336" cy="13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EBCD0-B033-210B-796E-F9FD1C41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Tweeting @Airlines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C4E8-1954-85FA-30AE-4365ABB6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United Airlines had the greatest number of overall tweets with Virgin Airlines having the lowest</a:t>
            </a:r>
          </a:p>
          <a:p>
            <a:r>
              <a:rPr lang="en-US" sz="2200" dirty="0"/>
              <a:t>The large range in tweet distribution is probably a result of the short data collection period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53059-3309-F6B0-A55C-2E90AC4E9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" b="-1"/>
          <a:stretch/>
        </p:blipFill>
        <p:spPr>
          <a:xfrm>
            <a:off x="5455423" y="827303"/>
            <a:ext cx="6604420" cy="3817850"/>
          </a:xfrm>
          <a:prstGeom prst="rect">
            <a:avLst/>
          </a:prstGeom>
        </p:spPr>
      </p:pic>
      <p:pic>
        <p:nvPicPr>
          <p:cNvPr id="7" name="Graphic 6" descr="Chat with solid fill">
            <a:extLst>
              <a:ext uri="{FF2B5EF4-FFF2-40B4-BE49-F238E27FC236}">
                <a16:creationId xmlns:a16="http://schemas.microsoft.com/office/drawing/2014/main" id="{A1CDBC3F-485D-C788-780C-3C700E7EE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036" y="4869381"/>
            <a:ext cx="1505578" cy="15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CF6D0-4141-7EA0-F85D-B5BF568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Overall Airline Sentiment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6646-10B7-488E-3038-CFC4BBC5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Negative sentiment was highest across all airlines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Discuss issues with the data and sentiment “scoring”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79879-D6EB-8BCD-C499-CFC9634F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28" y="1499056"/>
            <a:ext cx="8026516" cy="4254053"/>
          </a:xfrm>
          <a:prstGeom prst="rect">
            <a:avLst/>
          </a:prstGeom>
        </p:spPr>
      </p:pic>
      <p:pic>
        <p:nvPicPr>
          <p:cNvPr id="7" name="Graphic 6" descr="Angry face outline outline">
            <a:extLst>
              <a:ext uri="{FF2B5EF4-FFF2-40B4-BE49-F238E27FC236}">
                <a16:creationId xmlns:a16="http://schemas.microsoft.com/office/drawing/2014/main" id="{F5FF6943-8FC6-1BA9-A2FC-3C4EA1B1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3057" y="1757069"/>
            <a:ext cx="709105" cy="7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8A92C-E17A-F2E2-D26E-7BF4C45D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2916293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Airline Specific Sentiment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D0035-D039-11C6-3F94-FE2F422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640823"/>
            <a:ext cx="7503867" cy="55903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790D-FACB-25F7-77C7-C54B3D8D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08" y="3557115"/>
            <a:ext cx="3700808" cy="2916293"/>
          </a:xfrm>
        </p:spPr>
        <p:txBody>
          <a:bodyPr anchor="t">
            <a:normAutofit/>
          </a:bodyPr>
          <a:lstStyle/>
          <a:p>
            <a:r>
              <a:rPr lang="en-US" sz="2200" dirty="0"/>
              <a:t>All airlines had a strong negative sentiment</a:t>
            </a:r>
          </a:p>
          <a:p>
            <a:r>
              <a:rPr lang="en-US" sz="2200" dirty="0"/>
              <a:t>United led the group on count with Virgin America having the least number of tweets as a whole</a:t>
            </a:r>
          </a:p>
        </p:txBody>
      </p:sp>
    </p:spTree>
    <p:extLst>
      <p:ext uri="{BB962C8B-B14F-4D97-AF65-F5344CB8AC3E}">
        <p14:creationId xmlns:p14="http://schemas.microsoft.com/office/powerpoint/2010/main" val="219155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90D2-F6DD-165F-3EB0-13513C6C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Leading Reasons for Dissatisfaction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4A52-9AF9-38B9-1D09-B527C24D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Service Issues were cited as the leading reason for airline dissatisfaction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1D94-B150-3DD3-AACE-041A7789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43" y="1494531"/>
            <a:ext cx="7936286" cy="3868938"/>
          </a:xfrm>
          <a:prstGeom prst="rect">
            <a:avLst/>
          </a:prstGeom>
        </p:spPr>
      </p:pic>
      <p:pic>
        <p:nvPicPr>
          <p:cNvPr id="7" name="Graphic 6" descr="Upstairs outline">
            <a:extLst>
              <a:ext uri="{FF2B5EF4-FFF2-40B4-BE49-F238E27FC236}">
                <a16:creationId xmlns:a16="http://schemas.microsoft.com/office/drawing/2014/main" id="{0B96397C-17F0-1156-AD95-5ADDF05B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841" y="824547"/>
            <a:ext cx="1339967" cy="13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6F3C-5EC5-AABD-B92B-B731363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Airline Specific Reasons for Dissatisfaction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E52B-8123-4029-58F2-A0DB54A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278789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Customer Service was cited as the leading cause for dissatisfaction amongst all airlines except Delta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Late Flights were the 2</a:t>
            </a:r>
            <a:r>
              <a:rPr lang="en-US" sz="2000" kern="12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leading cause for dissatisfaction for all airlines except Delta where it was the leading cause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58E9C8-69FC-1D0D-BFC0-35DAC623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65" y="1995751"/>
            <a:ext cx="8688421" cy="401839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24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533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Airline Sentiment through Twitter Data</vt:lpstr>
      <vt:lpstr>Troublesome Airline History</vt:lpstr>
      <vt:lpstr>Turbulent Data</vt:lpstr>
      <vt:lpstr>The Significance of Details in Time Series Data</vt:lpstr>
      <vt:lpstr>Tweeting @Airlines</vt:lpstr>
      <vt:lpstr>Overall Airline Sentiment</vt:lpstr>
      <vt:lpstr>Airline Specific Sentiment</vt:lpstr>
      <vt:lpstr>Leading Reasons for Dissatisfaction</vt:lpstr>
      <vt:lpstr>Airline Specific Reasons for Dissatisfaction</vt:lpstr>
      <vt:lpstr>Taking a Step Back</vt:lpstr>
      <vt:lpstr>Actionable Items</vt:lpstr>
      <vt:lpstr>Future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Airline Sentiment through Twitter Data</dc:title>
  <dc:creator>Arman Siddiqui</dc:creator>
  <cp:lastModifiedBy>Arman Siddiqui</cp:lastModifiedBy>
  <cp:revision>11</cp:revision>
  <dcterms:created xsi:type="dcterms:W3CDTF">2022-10-07T00:12:02Z</dcterms:created>
  <dcterms:modified xsi:type="dcterms:W3CDTF">2022-10-07T04:00:19Z</dcterms:modified>
</cp:coreProperties>
</file>