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CDC8-ACFC-4663-804F-73FE65EDC77C}"/>
              </a:ext>
            </a:extLst>
          </p:cNvPr>
          <p:cNvSpPr>
            <a:spLocks noGrp="1"/>
          </p:cNvSpPr>
          <p:nvPr>
            <p:ph type="ctrTitle"/>
          </p:nvPr>
        </p:nvSpPr>
        <p:spPr>
          <a:xfrm>
            <a:off x="1915127" y="1456760"/>
            <a:ext cx="8361229" cy="2098226"/>
          </a:xfrm>
        </p:spPr>
        <p:txBody>
          <a:bodyPr/>
          <a:lstStyle/>
          <a:p>
            <a:r>
              <a:rPr lang="ro-RO" sz="4400" b="1" dirty="0">
                <a:latin typeface="Times New Roman" panose="02020603050405020304" pitchFamily="18" charset="0"/>
                <a:cs typeface="Times New Roman" panose="02020603050405020304" pitchFamily="18" charset="0"/>
              </a:rPr>
              <a:t>MODELE ALE CO-EVOLUȚIEI ÎN CADRUL ECOSISTEMELOR DIN AFACERI</a:t>
            </a:r>
          </a:p>
        </p:txBody>
      </p:sp>
      <p:sp>
        <p:nvSpPr>
          <p:cNvPr id="3" name="Subtitle 2">
            <a:extLst>
              <a:ext uri="{FF2B5EF4-FFF2-40B4-BE49-F238E27FC236}">
                <a16:creationId xmlns:a16="http://schemas.microsoft.com/office/drawing/2014/main" id="{99535850-8D30-450C-8F2E-A9CEFA31DF99}"/>
              </a:ext>
            </a:extLst>
          </p:cNvPr>
          <p:cNvSpPr>
            <a:spLocks noGrp="1"/>
          </p:cNvSpPr>
          <p:nvPr>
            <p:ph type="subTitle" idx="1"/>
          </p:nvPr>
        </p:nvSpPr>
        <p:spPr>
          <a:xfrm>
            <a:off x="1915128" y="4240306"/>
            <a:ext cx="8361228" cy="1160934"/>
          </a:xfrm>
        </p:spPr>
        <p:txBody>
          <a:bodyPr>
            <a:normAutofit fontScale="92500" lnSpcReduction="20000"/>
          </a:bodyPr>
          <a:lstStyle/>
          <a:p>
            <a:pPr algn="l"/>
            <a:r>
              <a:rPr lang="ro-RO" sz="2000" dirty="0">
                <a:latin typeface="Times New Roman" panose="02020603050405020304" pitchFamily="18" charset="0"/>
                <a:cs typeface="Times New Roman" panose="02020603050405020304" pitchFamily="18" charset="0"/>
              </a:rPr>
              <a:t>Conducător științific: </a:t>
            </a:r>
          </a:p>
          <a:p>
            <a:pPr algn="l"/>
            <a:r>
              <a:rPr lang="ro-RO" sz="2000" dirty="0">
                <a:latin typeface="Times New Roman" panose="02020603050405020304" pitchFamily="18" charset="0"/>
                <a:cs typeface="Times New Roman" panose="02020603050405020304" pitchFamily="18" charset="0"/>
              </a:rPr>
              <a:t>Prof. univ. dr. Dorin MITRUȚ </a:t>
            </a:r>
          </a:p>
          <a:p>
            <a:pPr algn="r"/>
            <a:r>
              <a:rPr lang="ro-RO" sz="2000" dirty="0">
                <a:latin typeface="Times New Roman" panose="02020603050405020304" pitchFamily="18" charset="0"/>
                <a:cs typeface="Times New Roman" panose="02020603050405020304" pitchFamily="18" charset="0"/>
              </a:rPr>
              <a:t>Absolvent: </a:t>
            </a:r>
          </a:p>
          <a:p>
            <a:pPr algn="r"/>
            <a:r>
              <a:rPr lang="ro-RO" sz="2000" dirty="0">
                <a:latin typeface="Times New Roman" panose="02020603050405020304" pitchFamily="18" charset="0"/>
                <a:cs typeface="Times New Roman" panose="02020603050405020304" pitchFamily="18" charset="0"/>
              </a:rPr>
              <a:t>Alexandru-Marian ARMANU</a:t>
            </a:r>
          </a:p>
        </p:txBody>
      </p:sp>
    </p:spTree>
    <p:extLst>
      <p:ext uri="{BB962C8B-B14F-4D97-AF65-F5344CB8AC3E}">
        <p14:creationId xmlns:p14="http://schemas.microsoft.com/office/powerpoint/2010/main" val="247908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DFC85D-1D05-44D3-BC06-39B3797B9697}"/>
              </a:ext>
            </a:extLst>
          </p:cNvPr>
          <p:cNvPicPr>
            <a:picLocks noChangeAspect="1"/>
          </p:cNvPicPr>
          <p:nvPr/>
        </p:nvPicPr>
        <p:blipFill>
          <a:blip r:embed="rId2"/>
          <a:stretch>
            <a:fillRect/>
          </a:stretch>
        </p:blipFill>
        <p:spPr>
          <a:xfrm>
            <a:off x="1038076" y="212365"/>
            <a:ext cx="6027942" cy="2127423"/>
          </a:xfrm>
          <a:prstGeom prst="rect">
            <a:avLst/>
          </a:prstGeom>
        </p:spPr>
      </p:pic>
      <p:pic>
        <p:nvPicPr>
          <p:cNvPr id="5" name="Picture 4">
            <a:extLst>
              <a:ext uri="{FF2B5EF4-FFF2-40B4-BE49-F238E27FC236}">
                <a16:creationId xmlns:a16="http://schemas.microsoft.com/office/drawing/2014/main" id="{DC435AAD-51F4-4F5D-8CD3-FDD764142DA2}"/>
              </a:ext>
            </a:extLst>
          </p:cNvPr>
          <p:cNvPicPr>
            <a:picLocks noChangeAspect="1"/>
          </p:cNvPicPr>
          <p:nvPr/>
        </p:nvPicPr>
        <p:blipFill>
          <a:blip r:embed="rId3"/>
          <a:stretch>
            <a:fillRect/>
          </a:stretch>
        </p:blipFill>
        <p:spPr>
          <a:xfrm>
            <a:off x="5049776" y="2468080"/>
            <a:ext cx="6299542" cy="2127423"/>
          </a:xfrm>
          <a:prstGeom prst="rect">
            <a:avLst/>
          </a:prstGeom>
        </p:spPr>
      </p:pic>
      <p:pic>
        <p:nvPicPr>
          <p:cNvPr id="7" name="Picture 6">
            <a:extLst>
              <a:ext uri="{FF2B5EF4-FFF2-40B4-BE49-F238E27FC236}">
                <a16:creationId xmlns:a16="http://schemas.microsoft.com/office/drawing/2014/main" id="{E5F71D31-77F5-4C7E-8947-03A94C2BFB8D}"/>
              </a:ext>
            </a:extLst>
          </p:cNvPr>
          <p:cNvPicPr>
            <a:picLocks noChangeAspect="1"/>
          </p:cNvPicPr>
          <p:nvPr/>
        </p:nvPicPr>
        <p:blipFill>
          <a:blip r:embed="rId4"/>
          <a:stretch>
            <a:fillRect/>
          </a:stretch>
        </p:blipFill>
        <p:spPr>
          <a:xfrm>
            <a:off x="1038077" y="4718862"/>
            <a:ext cx="6027942" cy="2011854"/>
          </a:xfrm>
          <a:prstGeom prst="rect">
            <a:avLst/>
          </a:prstGeom>
        </p:spPr>
      </p:pic>
      <p:sp>
        <p:nvSpPr>
          <p:cNvPr id="10" name="Oval 9">
            <a:extLst>
              <a:ext uri="{FF2B5EF4-FFF2-40B4-BE49-F238E27FC236}">
                <a16:creationId xmlns:a16="http://schemas.microsoft.com/office/drawing/2014/main" id="{06295EEB-58BB-455F-89D0-D998EFF123B4}"/>
              </a:ext>
            </a:extLst>
          </p:cNvPr>
          <p:cNvSpPr/>
          <p:nvPr/>
        </p:nvSpPr>
        <p:spPr>
          <a:xfrm>
            <a:off x="8552329" y="554417"/>
            <a:ext cx="2294965" cy="1443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Oval 10">
            <a:extLst>
              <a:ext uri="{FF2B5EF4-FFF2-40B4-BE49-F238E27FC236}">
                <a16:creationId xmlns:a16="http://schemas.microsoft.com/office/drawing/2014/main" id="{724215CF-2256-46DE-BD22-5C7CEA756531}"/>
              </a:ext>
            </a:extLst>
          </p:cNvPr>
          <p:cNvSpPr/>
          <p:nvPr/>
        </p:nvSpPr>
        <p:spPr>
          <a:xfrm>
            <a:off x="1237129" y="2810132"/>
            <a:ext cx="2294965" cy="1443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a:extLst>
              <a:ext uri="{FF2B5EF4-FFF2-40B4-BE49-F238E27FC236}">
                <a16:creationId xmlns:a16="http://schemas.microsoft.com/office/drawing/2014/main" id="{0B22EDE4-C8DC-4203-B0DC-6A92527D7E88}"/>
              </a:ext>
            </a:extLst>
          </p:cNvPr>
          <p:cNvSpPr/>
          <p:nvPr/>
        </p:nvSpPr>
        <p:spPr>
          <a:xfrm>
            <a:off x="8552328" y="4985201"/>
            <a:ext cx="2294965" cy="1443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Arrow: Chevron 14">
            <a:extLst>
              <a:ext uri="{FF2B5EF4-FFF2-40B4-BE49-F238E27FC236}">
                <a16:creationId xmlns:a16="http://schemas.microsoft.com/office/drawing/2014/main" id="{7FD82E56-08FA-473F-9134-216B80E23B52}"/>
              </a:ext>
            </a:extLst>
          </p:cNvPr>
          <p:cNvSpPr/>
          <p:nvPr/>
        </p:nvSpPr>
        <p:spPr>
          <a:xfrm>
            <a:off x="4048618" y="3278044"/>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
        <p:nvSpPr>
          <p:cNvPr id="16" name="Arrow: Chevron 15">
            <a:extLst>
              <a:ext uri="{FF2B5EF4-FFF2-40B4-BE49-F238E27FC236}">
                <a16:creationId xmlns:a16="http://schemas.microsoft.com/office/drawing/2014/main" id="{7513368D-75D4-4F1A-9C8A-17C7983F28BE}"/>
              </a:ext>
            </a:extLst>
          </p:cNvPr>
          <p:cNvSpPr/>
          <p:nvPr/>
        </p:nvSpPr>
        <p:spPr>
          <a:xfrm rot="10800000">
            <a:off x="7566857" y="1033760"/>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
        <p:nvSpPr>
          <p:cNvPr id="17" name="Arrow: Chevron 16">
            <a:extLst>
              <a:ext uri="{FF2B5EF4-FFF2-40B4-BE49-F238E27FC236}">
                <a16:creationId xmlns:a16="http://schemas.microsoft.com/office/drawing/2014/main" id="{7D3955DA-8B3A-4FD5-B1F1-196F294DA074}"/>
              </a:ext>
            </a:extLst>
          </p:cNvPr>
          <p:cNvSpPr/>
          <p:nvPr/>
        </p:nvSpPr>
        <p:spPr>
          <a:xfrm rot="10800000">
            <a:off x="7566857" y="5482473"/>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
        <p:nvSpPr>
          <p:cNvPr id="19" name="TextBox 18">
            <a:extLst>
              <a:ext uri="{FF2B5EF4-FFF2-40B4-BE49-F238E27FC236}">
                <a16:creationId xmlns:a16="http://schemas.microsoft.com/office/drawing/2014/main" id="{DA85752C-8A25-43BE-89E6-466F98C89059}"/>
              </a:ext>
            </a:extLst>
          </p:cNvPr>
          <p:cNvSpPr txBox="1"/>
          <p:nvPr/>
        </p:nvSpPr>
        <p:spPr>
          <a:xfrm>
            <a:off x="8774250" y="922133"/>
            <a:ext cx="1851120" cy="707886"/>
          </a:xfrm>
          <a:prstGeom prst="rect">
            <a:avLst/>
          </a:prstGeom>
          <a:noFill/>
        </p:spPr>
        <p:txBody>
          <a:bodyPr wrap="square">
            <a:spAutoFit/>
          </a:bodyPr>
          <a:lstStyle/>
          <a:p>
            <a:pPr algn="ctr"/>
            <a:r>
              <a:rPr lang="ro-RO" sz="2000" dirty="0">
                <a:latin typeface="Times New Roman" panose="02020603050405020304" pitchFamily="18" charset="0"/>
                <a:cs typeface="Times New Roman" panose="02020603050405020304" pitchFamily="18" charset="0"/>
              </a:rPr>
              <a:t>Evoluția profitului net</a:t>
            </a:r>
          </a:p>
        </p:txBody>
      </p:sp>
      <p:sp>
        <p:nvSpPr>
          <p:cNvPr id="21" name="TextBox 20">
            <a:extLst>
              <a:ext uri="{FF2B5EF4-FFF2-40B4-BE49-F238E27FC236}">
                <a16:creationId xmlns:a16="http://schemas.microsoft.com/office/drawing/2014/main" id="{C0E8F399-84F1-4A89-BD89-951AB46E77FD}"/>
              </a:ext>
            </a:extLst>
          </p:cNvPr>
          <p:cNvSpPr txBox="1"/>
          <p:nvPr/>
        </p:nvSpPr>
        <p:spPr>
          <a:xfrm>
            <a:off x="1449082" y="3012528"/>
            <a:ext cx="1871057" cy="1015663"/>
          </a:xfrm>
          <a:prstGeom prst="rect">
            <a:avLst/>
          </a:prstGeom>
          <a:noFill/>
        </p:spPr>
        <p:txBody>
          <a:bodyPr wrap="square">
            <a:spAutoFit/>
          </a:bodyPr>
          <a:lstStyle/>
          <a:p>
            <a:pPr algn="ctr"/>
            <a:r>
              <a:rPr lang="ro-RO" sz="2000" dirty="0">
                <a:latin typeface="Times New Roman" panose="02020603050405020304" pitchFamily="18" charset="0"/>
                <a:cs typeface="Times New Roman" panose="02020603050405020304" pitchFamily="18" charset="0"/>
              </a:rPr>
              <a:t>Evoluția rentabilității economice</a:t>
            </a:r>
          </a:p>
        </p:txBody>
      </p:sp>
      <p:sp>
        <p:nvSpPr>
          <p:cNvPr id="23" name="TextBox 22">
            <a:extLst>
              <a:ext uri="{FF2B5EF4-FFF2-40B4-BE49-F238E27FC236}">
                <a16:creationId xmlns:a16="http://schemas.microsoft.com/office/drawing/2014/main" id="{9A1E20C9-2444-4D7A-8D04-B21203B75C82}"/>
              </a:ext>
            </a:extLst>
          </p:cNvPr>
          <p:cNvSpPr txBox="1"/>
          <p:nvPr/>
        </p:nvSpPr>
        <p:spPr>
          <a:xfrm>
            <a:off x="8764281" y="5199028"/>
            <a:ext cx="1871057" cy="1015663"/>
          </a:xfrm>
          <a:prstGeom prst="rect">
            <a:avLst/>
          </a:prstGeom>
          <a:noFill/>
        </p:spPr>
        <p:txBody>
          <a:bodyPr wrap="square">
            <a:spAutoFit/>
          </a:bodyPr>
          <a:lstStyle/>
          <a:p>
            <a:pPr algn="ctr"/>
            <a:r>
              <a:rPr lang="ro-RO" sz="2000" dirty="0">
                <a:latin typeface="Times New Roman" panose="02020603050405020304" pitchFamily="18" charset="0"/>
                <a:cs typeface="Times New Roman" panose="02020603050405020304" pitchFamily="18" charset="0"/>
              </a:rPr>
              <a:t>Evoluția rentabilității financiare</a:t>
            </a:r>
          </a:p>
        </p:txBody>
      </p:sp>
    </p:spTree>
    <p:extLst>
      <p:ext uri="{BB962C8B-B14F-4D97-AF65-F5344CB8AC3E}">
        <p14:creationId xmlns:p14="http://schemas.microsoft.com/office/powerpoint/2010/main" val="229839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0AD9DF-D513-4CBD-B0AF-790BB698CF15}"/>
              </a:ext>
            </a:extLst>
          </p:cNvPr>
          <p:cNvSpPr/>
          <p:nvPr/>
        </p:nvSpPr>
        <p:spPr>
          <a:xfrm>
            <a:off x="8552329" y="554417"/>
            <a:ext cx="2294965" cy="1443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Oval 3">
            <a:extLst>
              <a:ext uri="{FF2B5EF4-FFF2-40B4-BE49-F238E27FC236}">
                <a16:creationId xmlns:a16="http://schemas.microsoft.com/office/drawing/2014/main" id="{21FBBC06-0FD8-48F4-860B-E645D2641B2B}"/>
              </a:ext>
            </a:extLst>
          </p:cNvPr>
          <p:cNvSpPr/>
          <p:nvPr/>
        </p:nvSpPr>
        <p:spPr>
          <a:xfrm>
            <a:off x="1237129" y="2810132"/>
            <a:ext cx="2294965" cy="1443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Oval 4">
            <a:extLst>
              <a:ext uri="{FF2B5EF4-FFF2-40B4-BE49-F238E27FC236}">
                <a16:creationId xmlns:a16="http://schemas.microsoft.com/office/drawing/2014/main" id="{9B9FD341-D150-48C8-8555-024120B72B59}"/>
              </a:ext>
            </a:extLst>
          </p:cNvPr>
          <p:cNvSpPr/>
          <p:nvPr/>
        </p:nvSpPr>
        <p:spPr>
          <a:xfrm>
            <a:off x="8552328" y="4985201"/>
            <a:ext cx="2294965" cy="1443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Arrow: Chevron 5">
            <a:extLst>
              <a:ext uri="{FF2B5EF4-FFF2-40B4-BE49-F238E27FC236}">
                <a16:creationId xmlns:a16="http://schemas.microsoft.com/office/drawing/2014/main" id="{53462ED4-6E6D-4BB3-B883-516D1CA45FC4}"/>
              </a:ext>
            </a:extLst>
          </p:cNvPr>
          <p:cNvSpPr/>
          <p:nvPr/>
        </p:nvSpPr>
        <p:spPr>
          <a:xfrm>
            <a:off x="4048618" y="3278044"/>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
        <p:nvSpPr>
          <p:cNvPr id="7" name="Arrow: Chevron 6">
            <a:extLst>
              <a:ext uri="{FF2B5EF4-FFF2-40B4-BE49-F238E27FC236}">
                <a16:creationId xmlns:a16="http://schemas.microsoft.com/office/drawing/2014/main" id="{4567B8A3-5967-48D8-8A80-0B100124693F}"/>
              </a:ext>
            </a:extLst>
          </p:cNvPr>
          <p:cNvSpPr/>
          <p:nvPr/>
        </p:nvSpPr>
        <p:spPr>
          <a:xfrm rot="10800000">
            <a:off x="7566857" y="1033760"/>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
        <p:nvSpPr>
          <p:cNvPr id="8" name="Arrow: Chevron 7">
            <a:extLst>
              <a:ext uri="{FF2B5EF4-FFF2-40B4-BE49-F238E27FC236}">
                <a16:creationId xmlns:a16="http://schemas.microsoft.com/office/drawing/2014/main" id="{05F019AE-938E-495B-9C48-D03A4889161F}"/>
              </a:ext>
            </a:extLst>
          </p:cNvPr>
          <p:cNvSpPr/>
          <p:nvPr/>
        </p:nvSpPr>
        <p:spPr>
          <a:xfrm rot="10800000">
            <a:off x="7566857" y="5482473"/>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
        <p:nvSpPr>
          <p:cNvPr id="9" name="TextBox 8">
            <a:extLst>
              <a:ext uri="{FF2B5EF4-FFF2-40B4-BE49-F238E27FC236}">
                <a16:creationId xmlns:a16="http://schemas.microsoft.com/office/drawing/2014/main" id="{8CE9E33B-BD02-4CB9-B001-E4D0278C1A9F}"/>
              </a:ext>
            </a:extLst>
          </p:cNvPr>
          <p:cNvSpPr txBox="1"/>
          <p:nvPr/>
        </p:nvSpPr>
        <p:spPr>
          <a:xfrm>
            <a:off x="8764281" y="768244"/>
            <a:ext cx="1851120" cy="1015663"/>
          </a:xfrm>
          <a:prstGeom prst="rect">
            <a:avLst/>
          </a:prstGeom>
          <a:noFill/>
        </p:spPr>
        <p:txBody>
          <a:bodyPr wrap="square">
            <a:spAutoFit/>
          </a:bodyPr>
          <a:lstStyle/>
          <a:p>
            <a:pPr algn="ctr"/>
            <a:r>
              <a:rPr lang="ro-RO" sz="2000" dirty="0">
                <a:latin typeface="Times New Roman" panose="02020603050405020304" pitchFamily="18" charset="0"/>
                <a:cs typeface="Times New Roman" panose="02020603050405020304" pitchFamily="18" charset="0"/>
              </a:rPr>
              <a:t>Evoluția rentabilității comerciale</a:t>
            </a:r>
          </a:p>
        </p:txBody>
      </p:sp>
      <p:sp>
        <p:nvSpPr>
          <p:cNvPr id="10" name="TextBox 9">
            <a:extLst>
              <a:ext uri="{FF2B5EF4-FFF2-40B4-BE49-F238E27FC236}">
                <a16:creationId xmlns:a16="http://schemas.microsoft.com/office/drawing/2014/main" id="{9801E695-A322-40D9-A8AF-CD0DA99DBE57}"/>
              </a:ext>
            </a:extLst>
          </p:cNvPr>
          <p:cNvSpPr txBox="1"/>
          <p:nvPr/>
        </p:nvSpPr>
        <p:spPr>
          <a:xfrm>
            <a:off x="1449082" y="3023959"/>
            <a:ext cx="1871057" cy="1015663"/>
          </a:xfrm>
          <a:prstGeom prst="rect">
            <a:avLst/>
          </a:prstGeom>
          <a:noFill/>
        </p:spPr>
        <p:txBody>
          <a:bodyPr wrap="square">
            <a:spAutoFit/>
          </a:bodyPr>
          <a:lstStyle/>
          <a:p>
            <a:pPr algn="ctr"/>
            <a:r>
              <a:rPr lang="ro-RO" sz="2000" dirty="0">
                <a:latin typeface="Times New Roman" panose="02020603050405020304" pitchFamily="18" charset="0"/>
                <a:cs typeface="Times New Roman" panose="02020603050405020304" pitchFamily="18" charset="0"/>
              </a:rPr>
              <a:t>Evoluția efectului de pârghie</a:t>
            </a:r>
          </a:p>
        </p:txBody>
      </p:sp>
      <p:sp>
        <p:nvSpPr>
          <p:cNvPr id="11" name="TextBox 10">
            <a:extLst>
              <a:ext uri="{FF2B5EF4-FFF2-40B4-BE49-F238E27FC236}">
                <a16:creationId xmlns:a16="http://schemas.microsoft.com/office/drawing/2014/main" id="{384387E1-37FF-4A88-A0BC-3D6317CE8B2F}"/>
              </a:ext>
            </a:extLst>
          </p:cNvPr>
          <p:cNvSpPr txBox="1"/>
          <p:nvPr/>
        </p:nvSpPr>
        <p:spPr>
          <a:xfrm>
            <a:off x="8754312" y="5199028"/>
            <a:ext cx="1871057" cy="1015663"/>
          </a:xfrm>
          <a:prstGeom prst="rect">
            <a:avLst/>
          </a:prstGeom>
          <a:noFill/>
        </p:spPr>
        <p:txBody>
          <a:bodyPr wrap="square">
            <a:spAutoFit/>
          </a:bodyPr>
          <a:lstStyle/>
          <a:p>
            <a:pPr algn="ctr"/>
            <a:r>
              <a:rPr lang="ro-RO" sz="2000" dirty="0"/>
              <a:t>Evoluția ratei de îndatorare globală</a:t>
            </a:r>
            <a:endParaRPr lang="ro-RO"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41DD0DC-E3B6-450B-BB01-CAE6D5A5EE6D}"/>
              </a:ext>
            </a:extLst>
          </p:cNvPr>
          <p:cNvPicPr>
            <a:picLocks noChangeAspect="1"/>
          </p:cNvPicPr>
          <p:nvPr/>
        </p:nvPicPr>
        <p:blipFill>
          <a:blip r:embed="rId2"/>
          <a:stretch>
            <a:fillRect/>
          </a:stretch>
        </p:blipFill>
        <p:spPr>
          <a:xfrm>
            <a:off x="1129523" y="247287"/>
            <a:ext cx="5936494" cy="2057578"/>
          </a:xfrm>
          <a:prstGeom prst="rect">
            <a:avLst/>
          </a:prstGeom>
        </p:spPr>
      </p:pic>
      <p:pic>
        <p:nvPicPr>
          <p:cNvPr id="15" name="Picture 14">
            <a:extLst>
              <a:ext uri="{FF2B5EF4-FFF2-40B4-BE49-F238E27FC236}">
                <a16:creationId xmlns:a16="http://schemas.microsoft.com/office/drawing/2014/main" id="{73541780-CB43-4AE8-8607-00E3CE4E7EC2}"/>
              </a:ext>
            </a:extLst>
          </p:cNvPr>
          <p:cNvPicPr>
            <a:picLocks noChangeAspect="1"/>
          </p:cNvPicPr>
          <p:nvPr/>
        </p:nvPicPr>
        <p:blipFill>
          <a:blip r:embed="rId3"/>
          <a:stretch>
            <a:fillRect/>
          </a:stretch>
        </p:blipFill>
        <p:spPr>
          <a:xfrm>
            <a:off x="5049774" y="2438314"/>
            <a:ext cx="6254720" cy="2057578"/>
          </a:xfrm>
          <a:prstGeom prst="rect">
            <a:avLst/>
          </a:prstGeom>
        </p:spPr>
      </p:pic>
      <p:pic>
        <p:nvPicPr>
          <p:cNvPr id="17" name="Picture 16">
            <a:extLst>
              <a:ext uri="{FF2B5EF4-FFF2-40B4-BE49-F238E27FC236}">
                <a16:creationId xmlns:a16="http://schemas.microsoft.com/office/drawing/2014/main" id="{AB0EEF5C-4777-4077-993F-9ACAE36DB5FD}"/>
              </a:ext>
            </a:extLst>
          </p:cNvPr>
          <p:cNvPicPr>
            <a:picLocks noChangeAspect="1"/>
          </p:cNvPicPr>
          <p:nvPr/>
        </p:nvPicPr>
        <p:blipFill>
          <a:blip r:embed="rId4"/>
          <a:stretch>
            <a:fillRect/>
          </a:stretch>
        </p:blipFill>
        <p:spPr>
          <a:xfrm>
            <a:off x="1129523" y="4707431"/>
            <a:ext cx="5936494" cy="2034716"/>
          </a:xfrm>
          <a:prstGeom prst="rect">
            <a:avLst/>
          </a:prstGeom>
        </p:spPr>
      </p:pic>
    </p:spTree>
    <p:extLst>
      <p:ext uri="{BB962C8B-B14F-4D97-AF65-F5344CB8AC3E}">
        <p14:creationId xmlns:p14="http://schemas.microsoft.com/office/powerpoint/2010/main" val="377949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42513E-26F0-4F67-B162-9A1F9D2FF63E}"/>
              </a:ext>
            </a:extLst>
          </p:cNvPr>
          <p:cNvSpPr txBox="1"/>
          <p:nvPr/>
        </p:nvSpPr>
        <p:spPr>
          <a:xfrm>
            <a:off x="1470211" y="579602"/>
            <a:ext cx="9950823"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Auchan este o firmă care doreşte să fie un modelator. O astfel de firmă încearcă să să-și dezvolte sau să-și mențină propriul ecosistem de afaceri, având în centru tehnologia sa. O astfel de întreprindere poate urmări această strategie de modelare în diferite moduri . Acesta poate încerca să devină un "dominator" sau o </a:t>
            </a:r>
            <a:r>
              <a:rPr lang="en-US" sz="2000" dirty="0">
                <a:latin typeface="Times New Roman" panose="02020603050405020304" pitchFamily="18" charset="0"/>
                <a:cs typeface="Times New Roman" panose="02020603050405020304" pitchFamily="18" charset="0"/>
              </a:rPr>
              <a:t>“</a:t>
            </a:r>
            <a:r>
              <a:rPr lang="ro-RO" sz="2000" dirty="0">
                <a:latin typeface="Times New Roman" panose="02020603050405020304" pitchFamily="18" charset="0"/>
                <a:cs typeface="Times New Roman" panose="02020603050405020304" pitchFamily="18" charset="0"/>
              </a:rPr>
              <a:t>piatră de temelie</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Comportamentul firmei Auchan este corelat cu comportamentele furnizorilor de la care achiziţionează produse şi cu cel al clienţior care utilizează produsele</a:t>
            </a:r>
            <a:r>
              <a:rPr lang="en-US" sz="2000" dirty="0">
                <a:latin typeface="Times New Roman" panose="02020603050405020304" pitchFamily="18" charset="0"/>
                <a:cs typeface="Times New Roman" panose="02020603050405020304" pitchFamily="18" charset="0"/>
              </a:rPr>
              <a:t>.</a:t>
            </a:r>
            <a:endParaRPr lang="ro-RO"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3381433-D4E8-4B1F-8E01-348A4FF94214}"/>
              </a:ext>
            </a:extLst>
          </p:cNvPr>
          <p:cNvSpPr txBox="1"/>
          <p:nvPr/>
        </p:nvSpPr>
        <p:spPr>
          <a:xfrm>
            <a:off x="1470211" y="2814429"/>
            <a:ext cx="6096000"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Companiile de pe piaţa românească, cum este şi Auchan au drept criterii esenţiale în alegerea furnizorilor:</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Calitatea produsului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Preţul produsului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Facilităţile de plată care pot fi obţinute de la furnizori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Discounturile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Relaţiile care pot fi menţinute pe termen lung</a:t>
            </a:r>
          </a:p>
        </p:txBody>
      </p:sp>
      <p:pic>
        <p:nvPicPr>
          <p:cNvPr id="7" name="Picture 6">
            <a:extLst>
              <a:ext uri="{FF2B5EF4-FFF2-40B4-BE49-F238E27FC236}">
                <a16:creationId xmlns:a16="http://schemas.microsoft.com/office/drawing/2014/main" id="{CC3511EF-5D61-4EAC-894D-96B958FEC96D}"/>
              </a:ext>
            </a:extLst>
          </p:cNvPr>
          <p:cNvPicPr>
            <a:picLocks noChangeAspect="1"/>
          </p:cNvPicPr>
          <p:nvPr/>
        </p:nvPicPr>
        <p:blipFill>
          <a:blip r:embed="rId2"/>
          <a:stretch>
            <a:fillRect/>
          </a:stretch>
        </p:blipFill>
        <p:spPr>
          <a:xfrm>
            <a:off x="8588774" y="2705249"/>
            <a:ext cx="2679861" cy="3573149"/>
          </a:xfrm>
          <a:prstGeom prst="rect">
            <a:avLst/>
          </a:prstGeom>
        </p:spPr>
      </p:pic>
      <p:sp>
        <p:nvSpPr>
          <p:cNvPr id="10" name="Arrow: Right 9">
            <a:extLst>
              <a:ext uri="{FF2B5EF4-FFF2-40B4-BE49-F238E27FC236}">
                <a16:creationId xmlns:a16="http://schemas.microsoft.com/office/drawing/2014/main" id="{2EF9265A-5A32-4C3D-A45B-991CF8651AD6}"/>
              </a:ext>
            </a:extLst>
          </p:cNvPr>
          <p:cNvSpPr/>
          <p:nvPr/>
        </p:nvSpPr>
        <p:spPr>
          <a:xfrm>
            <a:off x="7566211" y="5665694"/>
            <a:ext cx="851648"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a:extLst>
              <a:ext uri="{FF2B5EF4-FFF2-40B4-BE49-F238E27FC236}">
                <a16:creationId xmlns:a16="http://schemas.microsoft.com/office/drawing/2014/main" id="{4A04C5FA-BEA0-420B-BF05-189FEEE1A0D9}"/>
              </a:ext>
            </a:extLst>
          </p:cNvPr>
          <p:cNvSpPr/>
          <p:nvPr/>
        </p:nvSpPr>
        <p:spPr>
          <a:xfrm>
            <a:off x="5458919" y="5312588"/>
            <a:ext cx="1936377" cy="921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TextBox 12">
            <a:extLst>
              <a:ext uri="{FF2B5EF4-FFF2-40B4-BE49-F238E27FC236}">
                <a16:creationId xmlns:a16="http://schemas.microsoft.com/office/drawing/2014/main" id="{BE3D87A7-4177-4EC1-96C9-471FB6237DAE}"/>
              </a:ext>
            </a:extLst>
          </p:cNvPr>
          <p:cNvSpPr txBox="1"/>
          <p:nvPr/>
        </p:nvSpPr>
        <p:spPr>
          <a:xfrm>
            <a:off x="5534532" y="5259252"/>
            <a:ext cx="1785149" cy="1015663"/>
          </a:xfrm>
          <a:prstGeom prst="rect">
            <a:avLst/>
          </a:prstGeom>
          <a:noFill/>
        </p:spPr>
        <p:txBody>
          <a:bodyPr wrap="square">
            <a:spAutoFit/>
          </a:bodyPr>
          <a:lstStyle/>
          <a:p>
            <a:pPr algn="ctr"/>
            <a:r>
              <a:rPr lang="pt-BR" sz="2000" dirty="0">
                <a:latin typeface="Times New Roman" panose="02020603050405020304" pitchFamily="18" charset="0"/>
                <a:cs typeface="Times New Roman" panose="02020603050405020304" pitchFamily="18" charset="0"/>
              </a:rPr>
              <a:t>Procesul de alegere a furnizorilor</a:t>
            </a:r>
            <a:endParaRPr lang="ro-R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01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D4FFEB-392D-4D84-B791-1C1B3CF81D80}"/>
              </a:ext>
            </a:extLst>
          </p:cNvPr>
          <p:cNvSpPr txBox="1"/>
          <p:nvPr/>
        </p:nvSpPr>
        <p:spPr>
          <a:xfrm>
            <a:off x="1129553" y="848933"/>
            <a:ext cx="6158753" cy="2246769"/>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	</a:t>
            </a:r>
            <a:r>
              <a:rPr lang="ro-RO" sz="2000" b="0" i="0" dirty="0">
                <a:effectLst/>
                <a:latin typeface="Times New Roman" panose="02020603050405020304" pitchFamily="18" charset="0"/>
                <a:cs typeface="Times New Roman" panose="02020603050405020304" pitchFamily="18" charset="0"/>
              </a:rPr>
              <a:t>Înțelegerea comportamentului consumatorilor este esențială în afaceri pentru a atrage și satisface nevoile și dorințele pieței țintă. Consumatorul este legat de întreprinderi prin munca prestată și prin cumpărarea de produse și servicii. Este important să se înțeleagă modul în care consumatorii iau decizii și cum utilizează produsele pentru a adapta ofertele și strategiile de marketing. </a:t>
            </a:r>
            <a:endParaRPr lang="ro-RO"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9B2B3D1-6EB1-41E8-AC76-3B8815D31873}"/>
              </a:ext>
            </a:extLst>
          </p:cNvPr>
          <p:cNvPicPr>
            <a:picLocks noChangeAspect="1"/>
          </p:cNvPicPr>
          <p:nvPr/>
        </p:nvPicPr>
        <p:blipFill>
          <a:blip r:embed="rId2"/>
          <a:stretch>
            <a:fillRect/>
          </a:stretch>
        </p:blipFill>
        <p:spPr>
          <a:xfrm>
            <a:off x="1314626" y="3916187"/>
            <a:ext cx="4479405" cy="2246768"/>
          </a:xfrm>
          <a:prstGeom prst="rect">
            <a:avLst/>
          </a:prstGeom>
        </p:spPr>
      </p:pic>
      <p:pic>
        <p:nvPicPr>
          <p:cNvPr id="9" name="Picture 8">
            <a:extLst>
              <a:ext uri="{FF2B5EF4-FFF2-40B4-BE49-F238E27FC236}">
                <a16:creationId xmlns:a16="http://schemas.microsoft.com/office/drawing/2014/main" id="{FAC79CB3-8C90-4DD1-AED8-ED0AF2CA84B6}"/>
              </a:ext>
            </a:extLst>
          </p:cNvPr>
          <p:cNvPicPr>
            <a:picLocks noChangeAspect="1"/>
          </p:cNvPicPr>
          <p:nvPr/>
        </p:nvPicPr>
        <p:blipFill>
          <a:blip r:embed="rId3"/>
          <a:stretch>
            <a:fillRect/>
          </a:stretch>
        </p:blipFill>
        <p:spPr>
          <a:xfrm>
            <a:off x="7378232" y="732107"/>
            <a:ext cx="4527517" cy="2480422"/>
          </a:xfrm>
          <a:prstGeom prst="rect">
            <a:avLst/>
          </a:prstGeom>
        </p:spPr>
      </p:pic>
      <p:sp>
        <p:nvSpPr>
          <p:cNvPr id="11" name="TextBox 10">
            <a:extLst>
              <a:ext uri="{FF2B5EF4-FFF2-40B4-BE49-F238E27FC236}">
                <a16:creationId xmlns:a16="http://schemas.microsoft.com/office/drawing/2014/main" id="{468EF484-B2F2-461E-BA02-EA165535E514}"/>
              </a:ext>
            </a:extLst>
          </p:cNvPr>
          <p:cNvSpPr txBox="1"/>
          <p:nvPr/>
        </p:nvSpPr>
        <p:spPr>
          <a:xfrm>
            <a:off x="6397970" y="3762299"/>
            <a:ext cx="5336830" cy="2554545"/>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	</a:t>
            </a:r>
            <a:r>
              <a:rPr lang="ro-RO" sz="2000" b="0" i="0" dirty="0">
                <a:effectLst/>
                <a:latin typeface="Times New Roman" panose="02020603050405020304" pitchFamily="18" charset="0"/>
                <a:cs typeface="Times New Roman" panose="02020603050405020304" pitchFamily="18" charset="0"/>
              </a:rPr>
              <a:t>Comportamentul de consum este un subiect vast și dinamic, iar efectele globalizării au avut un impact semnificativ asupra strategiilor de marketing. Cultura de consum, preferințele și stilul de viață sunt influențate de tendințele globale, iar globalizarea facilitează accesul firmelor pe diverse piețe și achiziționarea produselor de către consumatori</a:t>
            </a:r>
            <a:r>
              <a:rPr lang="ro-RO" sz="1800" b="0" i="0" dirty="0">
                <a:effectLst/>
                <a:latin typeface="Times New Roman" panose="02020603050405020304" pitchFamily="18" charset="0"/>
                <a:cs typeface="Times New Roman" panose="02020603050405020304" pitchFamily="18" charset="0"/>
              </a:rPr>
              <a:t>.</a:t>
            </a:r>
            <a:endParaRPr lang="ro-RO" dirty="0"/>
          </a:p>
        </p:txBody>
      </p:sp>
    </p:spTree>
    <p:extLst>
      <p:ext uri="{BB962C8B-B14F-4D97-AF65-F5344CB8AC3E}">
        <p14:creationId xmlns:p14="http://schemas.microsoft.com/office/powerpoint/2010/main" val="48213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E6D46-F9F4-47FC-A72D-17B605606144}"/>
              </a:ext>
            </a:extLst>
          </p:cNvPr>
          <p:cNvSpPr txBox="1"/>
          <p:nvPr/>
        </p:nvSpPr>
        <p:spPr>
          <a:xfrm>
            <a:off x="1380565" y="329865"/>
            <a:ext cx="6096000" cy="1938992"/>
          </a:xfrm>
          <a:prstGeom prst="rect">
            <a:avLst/>
          </a:prstGeom>
          <a:noFill/>
        </p:spPr>
        <p:txBody>
          <a:bodyPr wrap="square">
            <a:spAutoFit/>
          </a:bodyPr>
          <a:lstStyle/>
          <a:p>
            <a:pPr algn="just"/>
            <a:r>
              <a:rPr lang="ro-RO" dirty="0"/>
              <a:t>	</a:t>
            </a:r>
            <a:r>
              <a:rPr lang="ro-RO" sz="2000" dirty="0">
                <a:latin typeface="Times New Roman" panose="02020603050405020304" pitchFamily="18" charset="0"/>
                <a:cs typeface="Times New Roman" panose="02020603050405020304" pitchFamily="18" charset="0"/>
              </a:rPr>
              <a:t>Colaborarea, coordonarea şi cooperarea acţiunilor sunt diverse forme de interacţiune care au loc între agenţi într-un sistem multiagent.</a:t>
            </a:r>
          </a:p>
          <a:p>
            <a:pPr algn="just"/>
            <a:r>
              <a:rPr lang="ro-RO" sz="2000" dirty="0">
                <a:latin typeface="Times New Roman" panose="02020603050405020304" pitchFamily="18" charset="0"/>
                <a:cs typeface="Times New Roman" panose="02020603050405020304" pitchFamily="18" charset="0"/>
              </a:rPr>
              <a:t>	Auchan îşi desfăşoară activitatea conform unui model de afaceri pe care l-a denumit “figital” care îi asigură prezența atât în mediul online, cât și fizic.</a:t>
            </a:r>
          </a:p>
        </p:txBody>
      </p:sp>
      <p:pic>
        <p:nvPicPr>
          <p:cNvPr id="7" name="Picture 6">
            <a:extLst>
              <a:ext uri="{FF2B5EF4-FFF2-40B4-BE49-F238E27FC236}">
                <a16:creationId xmlns:a16="http://schemas.microsoft.com/office/drawing/2014/main" id="{FCA9F4C9-9402-4573-ABF3-93E939C11DEA}"/>
              </a:ext>
            </a:extLst>
          </p:cNvPr>
          <p:cNvPicPr>
            <a:picLocks noChangeAspect="1"/>
          </p:cNvPicPr>
          <p:nvPr/>
        </p:nvPicPr>
        <p:blipFill>
          <a:blip r:embed="rId2"/>
          <a:stretch>
            <a:fillRect/>
          </a:stretch>
        </p:blipFill>
        <p:spPr>
          <a:xfrm>
            <a:off x="7628964" y="761914"/>
            <a:ext cx="4375796" cy="3634733"/>
          </a:xfrm>
          <a:prstGeom prst="rect">
            <a:avLst/>
          </a:prstGeom>
        </p:spPr>
      </p:pic>
      <p:sp>
        <p:nvSpPr>
          <p:cNvPr id="11" name="TextBox 10">
            <a:extLst>
              <a:ext uri="{FF2B5EF4-FFF2-40B4-BE49-F238E27FC236}">
                <a16:creationId xmlns:a16="http://schemas.microsoft.com/office/drawing/2014/main" id="{22F45952-EDA3-418A-8167-FE57081030F3}"/>
              </a:ext>
            </a:extLst>
          </p:cNvPr>
          <p:cNvSpPr txBox="1"/>
          <p:nvPr/>
        </p:nvSpPr>
        <p:spPr>
          <a:xfrm>
            <a:off x="1398492" y="2859032"/>
            <a:ext cx="6230472" cy="1631216"/>
          </a:xfrm>
          <a:prstGeom prst="rect">
            <a:avLst/>
          </a:prstGeom>
          <a:noFill/>
        </p:spPr>
        <p:txBody>
          <a:bodyPr wrap="square">
            <a:spAutoFit/>
          </a:bodyPr>
          <a:lstStyle/>
          <a:p>
            <a:pPr algn="l"/>
            <a:r>
              <a:rPr lang="ro-RO" sz="2000" b="0" i="0" dirty="0">
                <a:effectLst/>
                <a:latin typeface="Times New Roman" panose="02020603050405020304" pitchFamily="18" charset="0"/>
                <a:cs typeface="Times New Roman" panose="02020603050405020304" pitchFamily="18" charset="0"/>
              </a:rPr>
              <a:t>	Colaborarea eficientă între Auchan și furnizori se bazează pe următoarele considerente:</a:t>
            </a:r>
          </a:p>
          <a:p>
            <a:pPr marL="342900" indent="-342900" algn="l">
              <a:buFont typeface="Arial" panose="020B0604020202020204" pitchFamily="34" charset="0"/>
              <a:buChar char="•"/>
            </a:pPr>
            <a:r>
              <a:rPr lang="ro-RO" sz="2000" b="0" i="0" dirty="0">
                <a:effectLst/>
                <a:latin typeface="Times New Roman" panose="02020603050405020304" pitchFamily="18" charset="0"/>
                <a:cs typeface="Times New Roman" panose="02020603050405020304" pitchFamily="18" charset="0"/>
              </a:rPr>
              <a:t>Împărtășirea reciprocă a informațiilor cheie</a:t>
            </a:r>
            <a:r>
              <a:rPr lang="en-US" sz="2000" b="0" i="0" dirty="0">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ro-RO" sz="2000" b="0" i="0" dirty="0">
                <a:effectLst/>
                <a:latin typeface="Times New Roman" panose="02020603050405020304" pitchFamily="18" charset="0"/>
                <a:cs typeface="Times New Roman" panose="02020603050405020304" pitchFamily="18" charset="0"/>
              </a:rPr>
              <a:t>Sincronizarea promoțiilor</a:t>
            </a:r>
            <a:r>
              <a:rPr lang="en-US" sz="2000" b="0" i="0" dirty="0">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ro-RO" sz="2000" b="0" i="0" dirty="0">
                <a:effectLst/>
                <a:latin typeface="Times New Roman" panose="02020603050405020304" pitchFamily="18" charset="0"/>
                <a:cs typeface="Times New Roman" panose="02020603050405020304" pitchFamily="18" charset="0"/>
              </a:rPr>
              <a:t>Îmbunătățirea previziunilor</a:t>
            </a:r>
            <a:r>
              <a:rPr lang="en-US" sz="2000" b="0" i="0" dirty="0">
                <a:effectLst/>
                <a:latin typeface="Times New Roman" panose="02020603050405020304" pitchFamily="18" charset="0"/>
                <a:cs typeface="Times New Roman" panose="02020603050405020304" pitchFamily="18" charset="0"/>
              </a:rPr>
              <a:t>.</a:t>
            </a:r>
            <a:endParaRPr lang="ro-RO" sz="2000" b="0" i="0" dirty="0">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4C6238F-AB41-4042-93C6-8CE5B556693E}"/>
              </a:ext>
            </a:extLst>
          </p:cNvPr>
          <p:cNvSpPr txBox="1"/>
          <p:nvPr/>
        </p:nvSpPr>
        <p:spPr>
          <a:xfrm>
            <a:off x="1380566" y="5080423"/>
            <a:ext cx="10624194" cy="1015663"/>
          </a:xfrm>
          <a:prstGeom prst="rect">
            <a:avLst/>
          </a:prstGeom>
          <a:noFill/>
        </p:spPr>
        <p:txBody>
          <a:bodyPr wrap="square">
            <a:spAutoFit/>
          </a:bodyPr>
          <a:lstStyle/>
          <a:p>
            <a:pPr algn="just"/>
            <a:r>
              <a:rPr lang="ro-RO" sz="2000" dirty="0">
                <a:latin typeface="Times New Roman" panose="02020603050405020304" pitchFamily="18" charset="0"/>
                <a:cs typeface="Times New Roman" panose="02020603050405020304" pitchFamily="18" charset="0"/>
              </a:rPr>
              <a:t>	În privința colaborarii cu clienții, ICERTIAS (Asociația Internațională de Certificare) a acordat Auchan Retail România distincția internațională Customers' Friend și statutul Customers' Friend - Superior Excellence în urma unui proces de cercetare și verificare amplu.</a:t>
            </a:r>
          </a:p>
        </p:txBody>
      </p:sp>
    </p:spTree>
    <p:extLst>
      <p:ext uri="{BB962C8B-B14F-4D97-AF65-F5344CB8AC3E}">
        <p14:creationId xmlns:p14="http://schemas.microsoft.com/office/powerpoint/2010/main" val="387853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4F999-2D86-44A3-A30E-09D550FA6AFB}"/>
              </a:ext>
            </a:extLst>
          </p:cNvPr>
          <p:cNvSpPr txBox="1"/>
          <p:nvPr/>
        </p:nvSpPr>
        <p:spPr>
          <a:xfrm>
            <a:off x="1147481" y="351456"/>
            <a:ext cx="10551459" cy="1323439"/>
          </a:xfrm>
          <a:prstGeom prst="rect">
            <a:avLst/>
          </a:prstGeom>
          <a:noFill/>
        </p:spPr>
        <p:txBody>
          <a:bodyPr wrap="square">
            <a:spAutoFit/>
          </a:bodyPr>
          <a:lstStyle/>
          <a:p>
            <a:pPr algn="just"/>
            <a:r>
              <a:rPr lang="ro-RO" sz="2000" dirty="0">
                <a:latin typeface="Times New Roman" panose="02020603050405020304" pitchFamily="18" charset="0"/>
                <a:cs typeface="Times New Roman" panose="02020603050405020304" pitchFamily="18" charset="0"/>
              </a:rPr>
              <a:t>	Probleme care reprezintă încă o noutate pentru teoria sistemelor multiagent, sunt învăţarea şi adaptarea, deşi dezvoltarea acestora a avut loc destul de intens în ultimii ani, ajungând domenii în sine. Importanţa pe care o au aceste probleme se va mări în anii următori, deoarece adaptarea face parte dintre caracteristicile fundamentale în sistemele multiagent.</a:t>
            </a:r>
          </a:p>
        </p:txBody>
      </p:sp>
      <p:sp>
        <p:nvSpPr>
          <p:cNvPr id="5" name="TextBox 4">
            <a:extLst>
              <a:ext uri="{FF2B5EF4-FFF2-40B4-BE49-F238E27FC236}">
                <a16:creationId xmlns:a16="http://schemas.microsoft.com/office/drawing/2014/main" id="{3E230585-E414-4D85-A21F-AD282C1F5622}"/>
              </a:ext>
            </a:extLst>
          </p:cNvPr>
          <p:cNvSpPr txBox="1"/>
          <p:nvPr/>
        </p:nvSpPr>
        <p:spPr>
          <a:xfrm>
            <a:off x="1147480" y="1674895"/>
            <a:ext cx="7261413" cy="4708981"/>
          </a:xfrm>
          <a:prstGeom prst="rect">
            <a:avLst/>
          </a:prstGeom>
          <a:noFill/>
        </p:spPr>
        <p:txBody>
          <a:bodyPr wrap="square">
            <a:spAutoFit/>
          </a:bodyPr>
          <a:lstStyle/>
          <a:p>
            <a:pPr algn="just"/>
            <a:r>
              <a:rPr lang="ro-RO" sz="2000" b="1" dirty="0">
                <a:latin typeface="Times New Roman" panose="02020603050405020304" pitchFamily="18" charset="0"/>
                <a:cs typeface="Times New Roman" panose="02020603050405020304" pitchFamily="18" charset="0"/>
              </a:rPr>
              <a:t>Măsurile Auchan pentru protejarea mediului în care angajaţii sunt implicaţi în mod activ: </a:t>
            </a:r>
          </a:p>
          <a:p>
            <a:pPr marL="285750" indent="-28575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reducerea emisiilor de gaze cu efect de seră din agenţi frigorifici şi energie , produse şi transporturi măsurarea acestora începând din anul 2019 </a:t>
            </a:r>
          </a:p>
          <a:p>
            <a:pPr marL="285750" indent="-28575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reducerea emisiilor de CO2 cu 46% față de 2019, pentru agenţi frigorifici, energie, respectiv cu 25% față de 2020 pentru, Produse și Transport. De asemenea, compania și-a setat să devină neutră până în 2043, pentru agenţi frigorifici, energie</a:t>
            </a:r>
            <a:r>
              <a:rPr lang="en-US" sz="2000" dirty="0">
                <a:latin typeface="Times New Roman" panose="02020603050405020304" pitchFamily="18" charset="0"/>
                <a:cs typeface="Times New Roman" panose="02020603050405020304" pitchFamily="18" charset="0"/>
              </a:rPr>
              <a:t>;</a:t>
            </a:r>
            <a:endParaRPr lang="ro-RO"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scăderea cu 40% a consumului de energie pentru magazine și folosirea a 100% energie electrică regenerabilă până în 2030, precum și să devină un producător de energie regenerabilă</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pentru echipamente frigorifice, obiectivul este de a micşora cu 90% emisiile de gaze cu efect de seră ce sunt asociate scurgerilor de gaze refrigerante</a:t>
            </a:r>
            <a:r>
              <a:rPr lang="en-US" sz="2000" dirty="0">
                <a:latin typeface="Times New Roman" panose="02020603050405020304" pitchFamily="18" charset="0"/>
                <a:cs typeface="Times New Roman" panose="02020603050405020304" pitchFamily="18" charset="0"/>
              </a:rPr>
              <a:t>.</a:t>
            </a:r>
            <a:endParaRPr lang="ro-RO"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776334-768C-4CCA-9D35-9143005E1B0B}"/>
              </a:ext>
            </a:extLst>
          </p:cNvPr>
          <p:cNvPicPr>
            <a:picLocks noChangeAspect="1"/>
          </p:cNvPicPr>
          <p:nvPr/>
        </p:nvPicPr>
        <p:blipFill>
          <a:blip r:embed="rId2"/>
          <a:stretch>
            <a:fillRect/>
          </a:stretch>
        </p:blipFill>
        <p:spPr>
          <a:xfrm>
            <a:off x="8901393" y="2284434"/>
            <a:ext cx="2679866" cy="3577759"/>
          </a:xfrm>
          <a:prstGeom prst="rect">
            <a:avLst/>
          </a:prstGeom>
        </p:spPr>
      </p:pic>
    </p:spTree>
    <p:extLst>
      <p:ext uri="{BB962C8B-B14F-4D97-AF65-F5344CB8AC3E}">
        <p14:creationId xmlns:p14="http://schemas.microsoft.com/office/powerpoint/2010/main" val="3055272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6FC3EA-94C2-4860-8269-5AE29541778F}"/>
              </a:ext>
            </a:extLst>
          </p:cNvPr>
          <p:cNvSpPr txBox="1"/>
          <p:nvPr/>
        </p:nvSpPr>
        <p:spPr>
          <a:xfrm>
            <a:off x="1093694" y="612845"/>
            <a:ext cx="10434918"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Pentru a optimiza relația cu clienții, Auchan a întâmpinat provocări legate de digitalizarea procesului de rambursare. Compania a trebuit să abordeze două probleme majore: </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digitalizarea serviciului post-vânzare fizic pentru rambursări la distanță</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 modernizarea serviciului post-vânzare în comerțul electronic.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Pentru a rezolva aceste probleme, Auchan a colaborat cu o firmă specializată și a implementat aplicația Fintecture de rambursare imediată. Această soluție a adus beneficii semnificative atât pentru clienți, care primesc rambursări rapide și securizate, cât și pentru Auchan, prin reducerea costurilor și timpului de procesare, optimizarea departamentului de contabilitate și îmbunătățirea satisfacției clienților. Fintecture a devenit principalul sistem de rambursare pentru serviciul post-vânzare Auchan, oferind o experiență digitală modernă și consolidând poziția companiei în comerțul tradițional și online.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Conectarea electronică și folosirea internetului au devenit fundamentale în mediul virtual, asigurând coordonarea operațională a organizației și o performanță superioară în relația cu partenerii.</a:t>
            </a:r>
          </a:p>
        </p:txBody>
      </p:sp>
      <p:pic>
        <p:nvPicPr>
          <p:cNvPr id="7" name="Picture 6">
            <a:extLst>
              <a:ext uri="{FF2B5EF4-FFF2-40B4-BE49-F238E27FC236}">
                <a16:creationId xmlns:a16="http://schemas.microsoft.com/office/drawing/2014/main" id="{E83DAF2F-A15C-404F-9912-BA839477A2C8}"/>
              </a:ext>
            </a:extLst>
          </p:cNvPr>
          <p:cNvPicPr>
            <a:picLocks noChangeAspect="1"/>
          </p:cNvPicPr>
          <p:nvPr/>
        </p:nvPicPr>
        <p:blipFill>
          <a:blip r:embed="rId2"/>
          <a:stretch>
            <a:fillRect/>
          </a:stretch>
        </p:blipFill>
        <p:spPr>
          <a:xfrm>
            <a:off x="3222111" y="4933828"/>
            <a:ext cx="5747778" cy="1311327"/>
          </a:xfrm>
          <a:prstGeom prst="rect">
            <a:avLst/>
          </a:prstGeom>
        </p:spPr>
      </p:pic>
    </p:spTree>
    <p:extLst>
      <p:ext uri="{BB962C8B-B14F-4D97-AF65-F5344CB8AC3E}">
        <p14:creationId xmlns:p14="http://schemas.microsoft.com/office/powerpoint/2010/main" val="59511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E707-E9BE-4382-B151-37DD1EB9D3CE}"/>
              </a:ext>
            </a:extLst>
          </p:cNvPr>
          <p:cNvSpPr>
            <a:spLocks noGrp="1"/>
          </p:cNvSpPr>
          <p:nvPr>
            <p:ph type="title"/>
          </p:nvPr>
        </p:nvSpPr>
        <p:spPr>
          <a:xfrm>
            <a:off x="1371600" y="685800"/>
            <a:ext cx="9601200" cy="829235"/>
          </a:xfrm>
        </p:spPr>
        <p:txBody>
          <a:bodyPr>
            <a:normAutofit/>
          </a:bodyPr>
          <a:lstStyle/>
          <a:p>
            <a:r>
              <a:rPr lang="en-US" b="1" dirty="0" err="1">
                <a:latin typeface="Times New Roman" panose="02020603050405020304" pitchFamily="18" charset="0"/>
                <a:cs typeface="Times New Roman" panose="02020603050405020304" pitchFamily="18" charset="0"/>
              </a:rPr>
              <a:t>Concluzii</a:t>
            </a:r>
            <a:endParaRPr lang="ro-RO"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EE850D-5CEF-4964-AE4D-C3E458404EAA}"/>
              </a:ext>
            </a:extLst>
          </p:cNvPr>
          <p:cNvSpPr>
            <a:spLocks noGrp="1"/>
          </p:cNvSpPr>
          <p:nvPr>
            <p:ph idx="1"/>
          </p:nvPr>
        </p:nvSpPr>
        <p:spPr>
          <a:xfrm>
            <a:off x="1371600" y="2286000"/>
            <a:ext cx="10596282" cy="3581400"/>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Ecosistemele de afaceri variază în domeniul de aplicare, structură și natura relațiilor și proceselor. Cu toate acestea, există modele comune identificate în succesul companiilor care valorifică potențialul avantajului ecosistemic. Aceste companii încep cu o schimbare de mentalitate, recunoscând abundența cunoștințelor distribuite și că valorificarea acestui potențial este esențială. Ele înțeleg că proprietatea intelectuală capătă valoare prin utilizarea și cunoștințele complementare ale altora.</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Măsurarea performanței se bazează pe valoarea creată pentru clienți. Companiile de succes adoptă această perspectivă și o transformă într-un model de afaceri profitabil. Relațiile ecosistemice devin tot mai importante pentru succesul viitor al companiilor, în contextul cererilor de investiții și costurilor sporite ale complexității.</a:t>
            </a:r>
          </a:p>
        </p:txBody>
      </p:sp>
    </p:spTree>
    <p:extLst>
      <p:ext uri="{BB962C8B-B14F-4D97-AF65-F5344CB8AC3E}">
        <p14:creationId xmlns:p14="http://schemas.microsoft.com/office/powerpoint/2010/main" val="35718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7FF8-7625-49A8-9C02-00EE3B150CDC}"/>
              </a:ext>
            </a:extLst>
          </p:cNvPr>
          <p:cNvSpPr>
            <a:spLocks noGrp="1"/>
          </p:cNvSpPr>
          <p:nvPr>
            <p:ph type="title"/>
          </p:nvPr>
        </p:nvSpPr>
        <p:spPr>
          <a:xfrm>
            <a:off x="1371600" y="685800"/>
            <a:ext cx="9601200" cy="945776"/>
          </a:xfrm>
        </p:spPr>
        <p:txBody>
          <a:bodyPr/>
          <a:lstStyle/>
          <a:p>
            <a:r>
              <a:rPr lang="en-US" b="1" dirty="0" err="1">
                <a:latin typeface="Times New Roman" panose="02020603050405020304" pitchFamily="18" charset="0"/>
                <a:cs typeface="Times New Roman" panose="02020603050405020304" pitchFamily="18" charset="0"/>
              </a:rPr>
              <a:t>Concluzii</a:t>
            </a:r>
            <a:endParaRPr lang="ro-RO" dirty="0"/>
          </a:p>
        </p:txBody>
      </p:sp>
      <p:sp>
        <p:nvSpPr>
          <p:cNvPr id="3" name="Content Placeholder 2">
            <a:extLst>
              <a:ext uri="{FF2B5EF4-FFF2-40B4-BE49-F238E27FC236}">
                <a16:creationId xmlns:a16="http://schemas.microsoft.com/office/drawing/2014/main" id="{A08896D4-7257-404B-B0A5-D4F6FA53B6B8}"/>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Externalizarea activităților către parteneri reprezintă un răspuns la cerințele clienților pentru soluții complete și personalizate. Cu toate acestea, furnizarea de soluții complexe necesită gestionarea interacțiunilor și schimbului de cunoștințe între companii partenere, mai degrabă decât subcontractarea activităților individuale.</a:t>
            </a:r>
          </a:p>
          <a:p>
            <a:pPr marL="0" indent="0" algn="just">
              <a:buNone/>
            </a:pP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Exemplul rețelei inteligente arată cum gestionarea unui ecosistem de afaceri extins și complex este necesară pentru a oferi soluții inovatoare și integrate.</a:t>
            </a:r>
          </a:p>
          <a:p>
            <a:pPr marL="0" indent="0" algn="just">
              <a:buNone/>
            </a:pP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Pe măsură ce conținutul de cunoștințe crește și interacțiunile devin mai complexe, companiile trebuie să gestioneze responsabilități, interfețe și proprietate intelectuală într-un mod adecvat.</a:t>
            </a:r>
          </a:p>
          <a:p>
            <a:pPr marL="0" indent="0">
              <a:buNone/>
            </a:pPr>
            <a:endParaRPr lang="ro-RO" dirty="0"/>
          </a:p>
        </p:txBody>
      </p:sp>
    </p:spTree>
    <p:extLst>
      <p:ext uri="{BB962C8B-B14F-4D97-AF65-F5344CB8AC3E}">
        <p14:creationId xmlns:p14="http://schemas.microsoft.com/office/powerpoint/2010/main" val="1293006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94A27-4123-4E54-81FB-E2B1731D20FF}"/>
              </a:ext>
            </a:extLst>
          </p:cNvPr>
          <p:cNvSpPr txBox="1"/>
          <p:nvPr/>
        </p:nvSpPr>
        <p:spPr>
          <a:xfrm>
            <a:off x="1985740" y="1490008"/>
            <a:ext cx="8220520" cy="1938992"/>
          </a:xfrm>
          <a:prstGeom prst="rect">
            <a:avLst/>
          </a:prstGeom>
          <a:noFill/>
        </p:spPr>
        <p:txBody>
          <a:bodyPr wrap="none" rtlCol="0">
            <a:spAutoFit/>
          </a:bodyPr>
          <a:lstStyle/>
          <a:p>
            <a:pPr algn="ctr"/>
            <a:r>
              <a:rPr lang="en-US" sz="6000" b="1" dirty="0">
                <a:latin typeface="Times New Roman" panose="02020603050405020304" pitchFamily="18" charset="0"/>
                <a:cs typeface="Times New Roman" panose="02020603050405020304" pitchFamily="18" charset="0"/>
              </a:rPr>
              <a:t>V</a:t>
            </a:r>
            <a:r>
              <a:rPr lang="ro-RO" sz="6000" b="1" dirty="0">
                <a:latin typeface="Times New Roman" panose="02020603050405020304" pitchFamily="18" charset="0"/>
                <a:cs typeface="Times New Roman" panose="02020603050405020304" pitchFamily="18" charset="0"/>
              </a:rPr>
              <a:t>ă mulțumesc </a:t>
            </a:r>
          </a:p>
          <a:p>
            <a:r>
              <a:rPr lang="ro-RO" sz="6000" b="1" dirty="0">
                <a:latin typeface="Times New Roman" panose="02020603050405020304" pitchFamily="18" charset="0"/>
                <a:cs typeface="Times New Roman" panose="02020603050405020304" pitchFamily="18" charset="0"/>
              </a:rPr>
              <a:t>pentru atenția acordată!</a:t>
            </a:r>
          </a:p>
        </p:txBody>
      </p:sp>
      <p:sp>
        <p:nvSpPr>
          <p:cNvPr id="4" name="TextBox 3">
            <a:extLst>
              <a:ext uri="{FF2B5EF4-FFF2-40B4-BE49-F238E27FC236}">
                <a16:creationId xmlns:a16="http://schemas.microsoft.com/office/drawing/2014/main" id="{CDA5C13D-6D35-4C2A-B244-4CC890AE3863}"/>
              </a:ext>
            </a:extLst>
          </p:cNvPr>
          <p:cNvSpPr txBox="1"/>
          <p:nvPr/>
        </p:nvSpPr>
        <p:spPr>
          <a:xfrm>
            <a:off x="5109883" y="5454588"/>
            <a:ext cx="6096000" cy="646331"/>
          </a:xfrm>
          <a:prstGeom prst="rect">
            <a:avLst/>
          </a:prstGeom>
          <a:noFill/>
        </p:spPr>
        <p:txBody>
          <a:bodyPr wrap="square">
            <a:spAutoFit/>
          </a:bodyPr>
          <a:lstStyle/>
          <a:p>
            <a:pPr algn="r"/>
            <a:r>
              <a:rPr lang="ro-RO" sz="1800" dirty="0">
                <a:latin typeface="Times New Roman" panose="02020603050405020304" pitchFamily="18" charset="0"/>
                <a:cs typeface="Times New Roman" panose="02020603050405020304" pitchFamily="18" charset="0"/>
              </a:rPr>
              <a:t>Absolvent: </a:t>
            </a:r>
          </a:p>
          <a:p>
            <a:pPr algn="r"/>
            <a:r>
              <a:rPr lang="ro-RO" sz="1800" dirty="0">
                <a:latin typeface="Times New Roman" panose="02020603050405020304" pitchFamily="18" charset="0"/>
                <a:cs typeface="Times New Roman" panose="02020603050405020304" pitchFamily="18" charset="0"/>
              </a:rPr>
              <a:t>Alexandru-Marian ARMANU</a:t>
            </a:r>
          </a:p>
        </p:txBody>
      </p:sp>
    </p:spTree>
    <p:extLst>
      <p:ext uri="{BB962C8B-B14F-4D97-AF65-F5344CB8AC3E}">
        <p14:creationId xmlns:p14="http://schemas.microsoft.com/office/powerpoint/2010/main" val="111743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DF70-719F-4F97-A16C-7334A003485F}"/>
              </a:ext>
            </a:extLst>
          </p:cNvPr>
          <p:cNvSpPr>
            <a:spLocks noGrp="1"/>
          </p:cNvSpPr>
          <p:nvPr>
            <p:ph type="title"/>
          </p:nvPr>
        </p:nvSpPr>
        <p:spPr/>
        <p:txBody>
          <a:bodyPr/>
          <a:lstStyle/>
          <a:p>
            <a:r>
              <a:rPr lang="ro-RO" b="1" dirty="0">
                <a:latin typeface="Times New Roman" panose="02020603050405020304" pitchFamily="18" charset="0"/>
                <a:cs typeface="Times New Roman" panose="02020603050405020304" pitchFamily="18" charset="0"/>
              </a:rPr>
              <a:t>CUPRINS</a:t>
            </a:r>
          </a:p>
        </p:txBody>
      </p:sp>
      <p:sp>
        <p:nvSpPr>
          <p:cNvPr id="3" name="Content Placeholder 2">
            <a:extLst>
              <a:ext uri="{FF2B5EF4-FFF2-40B4-BE49-F238E27FC236}">
                <a16:creationId xmlns:a16="http://schemas.microsoft.com/office/drawing/2014/main" id="{E0A282BF-009B-4046-B542-16C844ACF053}"/>
              </a:ext>
            </a:extLst>
          </p:cNvPr>
          <p:cNvSpPr>
            <a:spLocks noGrp="1"/>
          </p:cNvSpPr>
          <p:nvPr>
            <p:ph idx="1"/>
          </p:nvPr>
        </p:nvSpPr>
        <p:spPr/>
        <p:txBody>
          <a:bodyPr>
            <a:normAutofit/>
          </a:bodyPr>
          <a:lstStyle/>
          <a:p>
            <a:pPr marL="0" indent="0">
              <a:buNone/>
            </a:pPr>
            <a:r>
              <a:rPr lang="ro-RO" b="1" dirty="0">
                <a:latin typeface="Times New Roman" panose="02020603050405020304" pitchFamily="18" charset="0"/>
                <a:cs typeface="Times New Roman" panose="02020603050405020304" pitchFamily="18" charset="0"/>
              </a:rPr>
              <a:t>INTRODUCERE </a:t>
            </a:r>
          </a:p>
          <a:p>
            <a:pPr marL="0" indent="0">
              <a:buNone/>
            </a:pPr>
            <a:r>
              <a:rPr lang="ro-RO" b="1" dirty="0">
                <a:latin typeface="Times New Roman" panose="02020603050405020304" pitchFamily="18" charset="0"/>
                <a:cs typeface="Times New Roman" panose="02020603050405020304" pitchFamily="18" charset="0"/>
              </a:rPr>
              <a:t>CAPITOLUL 1</a:t>
            </a:r>
            <a:r>
              <a:rPr lang="ro-RO" dirty="0">
                <a:latin typeface="Times New Roman" panose="02020603050405020304" pitchFamily="18" charset="0"/>
                <a:cs typeface="Times New Roman" panose="02020603050405020304" pitchFamily="18" charset="0"/>
              </a:rPr>
              <a:t>:</a:t>
            </a:r>
            <a:r>
              <a:rPr lang="ro-RO" b="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CONTEXTUL TEORETIC SI MODELE RELEVANTE PENTRU COEVOLUȚIA IN CADRUL ECOSISTEMELOR DE AFACERI</a:t>
            </a:r>
          </a:p>
          <a:p>
            <a:pPr marL="0" indent="0">
              <a:buNone/>
            </a:pPr>
            <a:r>
              <a:rPr lang="ro-RO" b="1" dirty="0">
                <a:latin typeface="Times New Roman" panose="02020603050405020304" pitchFamily="18" charset="0"/>
                <a:cs typeface="Times New Roman" panose="02020603050405020304" pitchFamily="18" charset="0"/>
              </a:rPr>
              <a:t>CAPITOLUL 2</a:t>
            </a:r>
            <a:r>
              <a:rPr lang="ro-RO" dirty="0">
                <a:latin typeface="Times New Roman" panose="02020603050405020304" pitchFamily="18" charset="0"/>
                <a:cs typeface="Times New Roman" panose="02020603050405020304" pitchFamily="18" charset="0"/>
              </a:rPr>
              <a:t>: STUDIU DE CAZ ASUPRA COEVOLUȚIEI ÎN CADRUL ECOSISTEMULUI DE AFACERI AL COMPANIEI AUCHAN</a:t>
            </a:r>
          </a:p>
          <a:p>
            <a:pPr marL="0" indent="0">
              <a:buNone/>
            </a:pPr>
            <a:r>
              <a:rPr lang="ro-RO" b="1" dirty="0">
                <a:latin typeface="Times New Roman" panose="02020603050405020304" pitchFamily="18" charset="0"/>
                <a:cs typeface="Times New Roman" panose="02020603050405020304" pitchFamily="18" charset="0"/>
              </a:rPr>
              <a:t>CONCLUZII</a:t>
            </a:r>
          </a:p>
          <a:p>
            <a:pPr marL="0" indent="0">
              <a:buNone/>
            </a:pPr>
            <a:r>
              <a:rPr lang="ro-RO" b="1" dirty="0">
                <a:latin typeface="Times New Roman" panose="02020603050405020304" pitchFamily="18" charset="0"/>
                <a:cs typeface="Times New Roman" panose="02020603050405020304" pitchFamily="18" charset="0"/>
              </a:rPr>
              <a:t>BIBLIOGRAFIE</a:t>
            </a:r>
          </a:p>
          <a:p>
            <a:pPr marL="0" indent="0">
              <a:buNone/>
            </a:pPr>
            <a:r>
              <a:rPr lang="ro-RO" b="1" dirty="0">
                <a:latin typeface="Times New Roman" panose="02020603050405020304" pitchFamily="18" charset="0"/>
                <a:cs typeface="Times New Roman" panose="02020603050405020304" pitchFamily="18" charset="0"/>
              </a:rPr>
              <a:t>ANEXE</a:t>
            </a:r>
          </a:p>
        </p:txBody>
      </p:sp>
    </p:spTree>
    <p:extLst>
      <p:ext uri="{BB962C8B-B14F-4D97-AF65-F5344CB8AC3E}">
        <p14:creationId xmlns:p14="http://schemas.microsoft.com/office/powerpoint/2010/main" val="6956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D8DDE2-D4B6-4707-A13F-8CF8C6897E64}"/>
              </a:ext>
            </a:extLst>
          </p:cNvPr>
          <p:cNvSpPr>
            <a:spLocks noGrp="1"/>
          </p:cNvSpPr>
          <p:nvPr>
            <p:ph idx="1"/>
          </p:nvPr>
        </p:nvSpPr>
        <p:spPr>
          <a:xfrm>
            <a:off x="1371600" y="1326776"/>
            <a:ext cx="9601200" cy="4540624"/>
          </a:xfrm>
        </p:spPr>
        <p:txBody>
          <a:bodyPr/>
          <a:lstStyle/>
          <a:p>
            <a:pPr marL="0" indent="0" algn="just">
              <a:buNone/>
            </a:pPr>
            <a:r>
              <a:rPr lang="ro-RO" dirty="0"/>
              <a:t>	</a:t>
            </a:r>
            <a:r>
              <a:rPr lang="ro-RO" dirty="0">
                <a:latin typeface="Times New Roman" panose="02020603050405020304" pitchFamily="18" charset="0"/>
                <a:cs typeface="Times New Roman" panose="02020603050405020304" pitchFamily="18" charset="0"/>
              </a:rPr>
              <a:t>Cercetarea coevoluţiei ecosistemului a început să fie practicată pe scară destul de extinsă,</a:t>
            </a: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fiind un domeniu nou si de viitor datorită faptului că mai sunt încă multe aspecte care trebuie să fie clarificate. </a:t>
            </a:r>
          </a:p>
          <a:p>
            <a:pPr marL="0" indent="0" algn="just">
              <a:buNone/>
            </a:pPr>
            <a:r>
              <a:rPr lang="ro-RO" dirty="0">
                <a:latin typeface="Times New Roman" panose="02020603050405020304" pitchFamily="18" charset="0"/>
                <a:cs typeface="Times New Roman" panose="02020603050405020304" pitchFamily="18" charset="0"/>
              </a:rPr>
              <a:t>	De aceea am considerat că o lucrare în acest domeniu este interesantă şi ar putea oferi în viitor noi perspective pentru adâncirea aspectelor care au fost analizate. </a:t>
            </a:r>
          </a:p>
          <a:p>
            <a:pPr marL="0" indent="0" algn="just">
              <a:buNone/>
            </a:pPr>
            <a:r>
              <a:rPr lang="ro-RO" dirty="0">
                <a:latin typeface="Times New Roman" panose="02020603050405020304" pitchFamily="18" charset="0"/>
                <a:cs typeface="Times New Roman" panose="02020603050405020304" pitchFamily="18" charset="0"/>
              </a:rPr>
              <a:t>	Lucrarea are două capitole, primul dintre acestea referindu-se la aspectele teoretice şi modelele relevante ale coevoluţiei în cadrul ecosistemelor de afaceri. A fost prezentat conceptul de coevoluție în cadrul ecosistemelor de afaceri, modelul agent based, modelul reţelelor şi modelul adaptativ, precum şi aplicaţii practice care au fost realizate pe baza acestor modele.  </a:t>
            </a:r>
          </a:p>
          <a:p>
            <a:pPr marL="0" indent="0" algn="just">
              <a:buNone/>
            </a:pPr>
            <a:r>
              <a:rPr lang="ro-RO" dirty="0">
                <a:latin typeface="Times New Roman" panose="02020603050405020304" pitchFamily="18" charset="0"/>
                <a:cs typeface="Times New Roman" panose="02020603050405020304" pitchFamily="18" charset="0"/>
              </a:rPr>
              <a:t>	În partea a doua a fost prezentată compania Auchan reprezentativă atât pentru comerţul tradiţional cât şi pentru cel online şi legăturile sale cu furnizorii sau clinţii, principalele părţi implicate în ecosistemul de afaceri al firmei . </a:t>
            </a:r>
          </a:p>
        </p:txBody>
      </p:sp>
    </p:spTree>
    <p:extLst>
      <p:ext uri="{BB962C8B-B14F-4D97-AF65-F5344CB8AC3E}">
        <p14:creationId xmlns:p14="http://schemas.microsoft.com/office/powerpoint/2010/main" val="333716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5D07-25D1-42B5-BBA4-549BE1E270BA}"/>
              </a:ext>
            </a:extLst>
          </p:cNvPr>
          <p:cNvSpPr>
            <a:spLocks noGrp="1"/>
          </p:cNvSpPr>
          <p:nvPr>
            <p:ph type="title"/>
          </p:nvPr>
        </p:nvSpPr>
        <p:spPr>
          <a:xfrm>
            <a:off x="1371600" y="685799"/>
            <a:ext cx="9601200" cy="748553"/>
          </a:xfrm>
        </p:spPr>
        <p:txBody>
          <a:bodyPr>
            <a:normAutofit fontScale="90000"/>
          </a:bodyPr>
          <a:lstStyle/>
          <a:p>
            <a:r>
              <a:rPr lang="pt-BR" sz="4000" b="1" dirty="0">
                <a:latin typeface="Times New Roman" panose="02020603050405020304" pitchFamily="18" charset="0"/>
                <a:cs typeface="Times New Roman" panose="02020603050405020304" pitchFamily="18" charset="0"/>
              </a:rPr>
              <a:t>Coevoluția în cadrul ecosistemelor de afaceri</a:t>
            </a:r>
            <a:endParaRPr lang="ro-RO"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1D34E2-9C40-4518-A70B-BEC45C533C75}"/>
              </a:ext>
            </a:extLst>
          </p:cNvPr>
          <p:cNvSpPr>
            <a:spLocks noGrp="1"/>
          </p:cNvSpPr>
          <p:nvPr>
            <p:ph idx="1"/>
          </p:nvPr>
        </p:nvSpPr>
        <p:spPr>
          <a:xfrm>
            <a:off x="1371600" y="1694329"/>
            <a:ext cx="9601200" cy="4688542"/>
          </a:xfrm>
        </p:spPr>
        <p:txBody>
          <a:bodyPr/>
          <a:lstStyle/>
          <a:p>
            <a:pPr marL="0" indent="0" algn="just">
              <a:buNone/>
            </a:pPr>
            <a:r>
              <a:rPr lang="ro-RO" dirty="0"/>
              <a:t>	</a:t>
            </a:r>
            <a:r>
              <a:rPr lang="ro-RO" dirty="0">
                <a:latin typeface="Times New Roman" panose="02020603050405020304" pitchFamily="18" charset="0"/>
                <a:cs typeface="Times New Roman" panose="02020603050405020304" pitchFamily="18" charset="0"/>
              </a:rPr>
              <a:t>Un proces de coevoluţie se referă la modalitatea în care fiecare element al unui sistem este corelat cu celelalte elemente cu care formează un ecosistem, acest proces fiind definit de Stuart A Kauffman (1993) drept ,,</a:t>
            </a:r>
            <a:r>
              <a:rPr lang="ro-RO" i="1" dirty="0">
                <a:latin typeface="Times New Roman" panose="02020603050405020304" pitchFamily="18" charset="0"/>
                <a:cs typeface="Times New Roman" panose="02020603050405020304" pitchFamily="18" charset="0"/>
              </a:rPr>
              <a:t>un proces de peisaje cuplate, deformate în care mişcările adaptive ale fiecărei entităţi schimbă peisajele vecinilor săi</a:t>
            </a:r>
            <a:r>
              <a:rPr lang="ro-RO" dirty="0">
                <a:latin typeface="Times New Roman" panose="02020603050405020304" pitchFamily="18" charset="0"/>
                <a:cs typeface="Times New Roman" panose="02020603050405020304" pitchFamily="18" charset="0"/>
              </a:rPr>
              <a:t>”.</a:t>
            </a:r>
          </a:p>
          <a:p>
            <a:pPr marL="0" indent="0" algn="just">
              <a:buNone/>
            </a:pPr>
            <a:r>
              <a:rPr lang="ro-RO" dirty="0">
                <a:latin typeface="Times New Roman" panose="02020603050405020304" pitchFamily="18" charset="0"/>
                <a:cs typeface="Times New Roman" panose="02020603050405020304" pitchFamily="18" charset="0"/>
              </a:rPr>
              <a:t>	Pentru sistemele umane, coevoluţia privită în sensul în care evoluează interacţiunile este orientată spre relaţia existent între entităţile care sunt incluse în proces, un fapt important fiind acela că procesul de coevoluţie se desfăşoară într-un ecosistem.</a:t>
            </a:r>
          </a:p>
          <a:p>
            <a:pPr marL="0" indent="0" algn="just">
              <a:buNone/>
            </a:pPr>
            <a:r>
              <a:rPr lang="ro-RO" dirty="0">
                <a:latin typeface="Times New Roman" panose="02020603050405020304" pitchFamily="18" charset="0"/>
                <a:cs typeface="Times New Roman" panose="02020603050405020304" pitchFamily="18" charset="0"/>
              </a:rPr>
              <a:t>	Există patru tipuri principale de ecosisteme de afaceri</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Ecosistem</a:t>
            </a:r>
            <a:r>
              <a:rPr lang="en-US" dirty="0">
                <a:latin typeface="Times New Roman" panose="02020603050405020304" pitchFamily="18" charset="0"/>
                <a:cs typeface="Times New Roman" panose="02020603050405020304" pitchFamily="18" charset="0"/>
              </a:rPr>
              <a:t> biologic</a:t>
            </a:r>
          </a:p>
          <a:p>
            <a:pPr algn="just"/>
            <a:r>
              <a:rPr lang="en-US" dirty="0" err="1">
                <a:latin typeface="Times New Roman" panose="02020603050405020304" pitchFamily="18" charset="0"/>
                <a:cs typeface="Times New Roman" panose="02020603050405020304" pitchFamily="18" charset="0"/>
              </a:rPr>
              <a:t>Ecosistem</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afaceri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digitale</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Ecosistem</a:t>
            </a:r>
            <a:r>
              <a:rPr lang="en-US" dirty="0">
                <a:latin typeface="Times New Roman" panose="02020603050405020304" pitchFamily="18" charset="0"/>
                <a:cs typeface="Times New Roman" panose="02020603050405020304" pitchFamily="18" charset="0"/>
              </a:rPr>
              <a:t> industrial</a:t>
            </a:r>
          </a:p>
          <a:p>
            <a:pPr algn="just"/>
            <a:r>
              <a:rPr lang="en-US" dirty="0" err="1">
                <a:latin typeface="Times New Roman" panose="02020603050405020304" pitchFamily="18" charset="0"/>
                <a:cs typeface="Times New Roman" panose="02020603050405020304" pitchFamily="18" charset="0"/>
              </a:rPr>
              <a:t>Ecosistem</a:t>
            </a:r>
            <a:r>
              <a:rPr lang="en-US" dirty="0">
                <a:latin typeface="Times New Roman" panose="02020603050405020304" pitchFamily="18" charset="0"/>
                <a:cs typeface="Times New Roman" panose="02020603050405020304" pitchFamily="18" charset="0"/>
              </a:rPr>
              <a:t> social</a:t>
            </a: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93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27E2-AA22-4636-A7A4-8C38DEF7F771}"/>
              </a:ext>
            </a:extLst>
          </p:cNvPr>
          <p:cNvSpPr>
            <a:spLocks noGrp="1"/>
          </p:cNvSpPr>
          <p:nvPr>
            <p:ph type="title"/>
          </p:nvPr>
        </p:nvSpPr>
        <p:spPr>
          <a:xfrm>
            <a:off x="1371600" y="685800"/>
            <a:ext cx="9601200" cy="587188"/>
          </a:xfrm>
        </p:spPr>
        <p:txBody>
          <a:bodyPr>
            <a:normAutofit/>
          </a:bodyPr>
          <a:lstStyle/>
          <a:p>
            <a:r>
              <a:rPr lang="ro-RO" sz="3600" b="1" dirty="0">
                <a:latin typeface="Times New Roman" panose="02020603050405020304" pitchFamily="18" charset="0"/>
                <a:cs typeface="Times New Roman" panose="02020603050405020304" pitchFamily="18" charset="0"/>
              </a:rPr>
              <a:t>Modelul agent-based</a:t>
            </a:r>
          </a:p>
        </p:txBody>
      </p:sp>
      <p:sp>
        <p:nvSpPr>
          <p:cNvPr id="3" name="Content Placeholder 2">
            <a:extLst>
              <a:ext uri="{FF2B5EF4-FFF2-40B4-BE49-F238E27FC236}">
                <a16:creationId xmlns:a16="http://schemas.microsoft.com/office/drawing/2014/main" id="{364C7B5B-BAF0-4798-BFBA-4AC0D83C3018}"/>
              </a:ext>
            </a:extLst>
          </p:cNvPr>
          <p:cNvSpPr>
            <a:spLocks noGrp="1"/>
          </p:cNvSpPr>
          <p:nvPr>
            <p:ph idx="1"/>
          </p:nvPr>
        </p:nvSpPr>
        <p:spPr>
          <a:xfrm>
            <a:off x="1371600" y="1532964"/>
            <a:ext cx="9601200" cy="4760259"/>
          </a:xfrm>
        </p:spPr>
        <p:txBody>
          <a:bodyPr/>
          <a:lstStyle/>
          <a:p>
            <a:pPr marL="0" indent="0" algn="just">
              <a:buNone/>
            </a:pPr>
            <a:r>
              <a:rPr lang="en-US" dirty="0"/>
              <a:t>	</a:t>
            </a:r>
            <a:r>
              <a:rPr lang="ro-RO" dirty="0">
                <a:latin typeface="Times New Roman" panose="02020603050405020304" pitchFamily="18" charset="0"/>
                <a:cs typeface="Times New Roman" panose="02020603050405020304" pitchFamily="18" charset="0"/>
              </a:rPr>
              <a:t>Sistemele complexe pot fi analizate prin utilizarea modelului agent-based. Această perspectivă ce se bazează pe agenţi oferă oportunităţi pentru îmbunătăţirea felului în care indivizii folosesc tehnologia informaţiei existând o gamă diversă de instrumente pe care oamenii le au la îndemână.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Din punctul de vedere al modelării, există mai multe caracteristici comune pentru majoritatea agenților care sunt prezentate pe scurt mai jos (Macal și North 2005): </a:t>
            </a:r>
            <a:endParaRPr lang="en-US" dirty="0">
              <a:latin typeface="Times New Roman" panose="02020603050405020304" pitchFamily="18" charset="0"/>
              <a:cs typeface="Times New Roman" panose="02020603050405020304" pitchFamily="18" charset="0"/>
            </a:endParaRPr>
          </a:p>
          <a:p>
            <a:pPr algn="just"/>
            <a:r>
              <a:rPr lang="ro-RO" dirty="0"/>
              <a:t>agenții sunt unități autonome</a:t>
            </a:r>
            <a:endParaRPr lang="en-US" dirty="0"/>
          </a:p>
          <a:p>
            <a:pPr algn="just"/>
            <a:r>
              <a:rPr lang="it-IT" dirty="0"/>
              <a:t>agenții permit dezvoltarea unor indivizi autonomi</a:t>
            </a:r>
          </a:p>
          <a:p>
            <a:pPr algn="just"/>
            <a:r>
              <a:rPr lang="ro-RO" dirty="0"/>
              <a:t>agenții sunt activi</a:t>
            </a:r>
            <a:endParaRPr lang="it-IT" dirty="0"/>
          </a:p>
          <a:p>
            <a:pPr algn="just"/>
            <a:r>
              <a:rPr lang="ro-RO" dirty="0"/>
              <a:t>agenții au capacitatea de a comunica pe scară largă</a:t>
            </a:r>
            <a:endParaRPr lang="en-US" dirty="0"/>
          </a:p>
          <a:p>
            <a:pPr algn="just"/>
            <a:r>
              <a:rPr lang="it-IT" dirty="0"/>
              <a:t>agenții se pot "plimba" prin spațiul unui model</a:t>
            </a:r>
          </a:p>
          <a:p>
            <a:pPr algn="just"/>
            <a:r>
              <a:rPr lang="ro-RO" dirty="0"/>
              <a:t>agenții pot fi, de asemenea, concepuți pentru a fi adaptativi</a:t>
            </a: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46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9498-64B2-4833-A2E4-DB02AC0EA8C4}"/>
              </a:ext>
            </a:extLst>
          </p:cNvPr>
          <p:cNvSpPr>
            <a:spLocks noGrp="1"/>
          </p:cNvSpPr>
          <p:nvPr>
            <p:ph type="title"/>
          </p:nvPr>
        </p:nvSpPr>
        <p:spPr>
          <a:xfrm>
            <a:off x="1371600" y="685799"/>
            <a:ext cx="9601200" cy="703729"/>
          </a:xfrm>
        </p:spPr>
        <p:txBody>
          <a:bodyPr>
            <a:normAutofit/>
          </a:bodyPr>
          <a:lstStyle/>
          <a:p>
            <a:r>
              <a:rPr lang="ro-RO" sz="3600" b="1" dirty="0">
                <a:latin typeface="Times New Roman" panose="02020603050405020304" pitchFamily="18" charset="0"/>
                <a:cs typeface="Times New Roman" panose="02020603050405020304" pitchFamily="18" charset="0"/>
              </a:rPr>
              <a:t>Modelul rețelelor</a:t>
            </a:r>
          </a:p>
        </p:txBody>
      </p:sp>
      <p:sp>
        <p:nvSpPr>
          <p:cNvPr id="3" name="Content Placeholder 2">
            <a:extLst>
              <a:ext uri="{FF2B5EF4-FFF2-40B4-BE49-F238E27FC236}">
                <a16:creationId xmlns:a16="http://schemas.microsoft.com/office/drawing/2014/main" id="{1DA246FC-4811-4C63-9DF1-BEFD1871FD94}"/>
              </a:ext>
            </a:extLst>
          </p:cNvPr>
          <p:cNvSpPr>
            <a:spLocks noGrp="1"/>
          </p:cNvSpPr>
          <p:nvPr>
            <p:ph idx="1"/>
          </p:nvPr>
        </p:nvSpPr>
        <p:spPr>
          <a:xfrm>
            <a:off x="1371600" y="1524000"/>
            <a:ext cx="9601200" cy="4343400"/>
          </a:xfrm>
        </p:spPr>
        <p:txBody>
          <a:bodyPr/>
          <a:lstStyle/>
          <a:p>
            <a:pPr marL="0" indent="0" algn="just">
              <a:buNone/>
            </a:pPr>
            <a:r>
              <a:rPr lang="en-US" dirty="0"/>
              <a:t>	</a:t>
            </a:r>
            <a:r>
              <a:rPr lang="ro-RO" dirty="0">
                <a:latin typeface="Times New Roman" panose="02020603050405020304" pitchFamily="18" charset="0"/>
                <a:cs typeface="Times New Roman" panose="02020603050405020304" pitchFamily="18" charset="0"/>
              </a:rPr>
              <a:t>Sistemele care sunt organizate sub forma unor reţele sunt foarte numeroase în natură, economie, tehnică sau societate. Exemple practice ale unor asemenea sisteme care include reţele sunt reprezentate de Internet, reţelele de comunicaţii, reţelele de afaceri reţelele neuronale, reţelele de distribuţie, reţelele de afaeri</a:t>
            </a:r>
            <a:r>
              <a:rPr lang="en-US" dirty="0">
                <a:latin typeface="Times New Roman" panose="02020603050405020304" pitchFamily="18" charset="0"/>
                <a:cs typeface="Times New Roman" panose="02020603050405020304" pitchFamily="18" charset="0"/>
              </a:rPr>
              <a:t>.</a:t>
            </a:r>
            <a:r>
              <a:rPr lang="ro-RO"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C2844ED0-0B4E-42AB-B839-69133C47C7D3}"/>
              </a:ext>
            </a:extLst>
          </p:cNvPr>
          <p:cNvPicPr>
            <a:picLocks noChangeAspect="1"/>
          </p:cNvPicPr>
          <p:nvPr/>
        </p:nvPicPr>
        <p:blipFill>
          <a:blip r:embed="rId2"/>
          <a:stretch>
            <a:fillRect/>
          </a:stretch>
        </p:blipFill>
        <p:spPr>
          <a:xfrm>
            <a:off x="1378811" y="3230652"/>
            <a:ext cx="4717189" cy="2636748"/>
          </a:xfrm>
          <a:prstGeom prst="rect">
            <a:avLst/>
          </a:prstGeom>
        </p:spPr>
      </p:pic>
      <p:pic>
        <p:nvPicPr>
          <p:cNvPr id="7" name="Picture 6">
            <a:extLst>
              <a:ext uri="{FF2B5EF4-FFF2-40B4-BE49-F238E27FC236}">
                <a16:creationId xmlns:a16="http://schemas.microsoft.com/office/drawing/2014/main" id="{72FB4C15-9308-476B-9C83-565755CFB2F9}"/>
              </a:ext>
            </a:extLst>
          </p:cNvPr>
          <p:cNvPicPr>
            <a:picLocks noChangeAspect="1"/>
          </p:cNvPicPr>
          <p:nvPr/>
        </p:nvPicPr>
        <p:blipFill>
          <a:blip r:embed="rId3"/>
          <a:stretch>
            <a:fillRect/>
          </a:stretch>
        </p:blipFill>
        <p:spPr>
          <a:xfrm>
            <a:off x="8046480" y="2569418"/>
            <a:ext cx="2773920" cy="2095682"/>
          </a:xfrm>
          <a:prstGeom prst="rect">
            <a:avLst/>
          </a:prstGeom>
        </p:spPr>
      </p:pic>
      <p:sp>
        <p:nvSpPr>
          <p:cNvPr id="8" name="Arrow: Right 7">
            <a:extLst>
              <a:ext uri="{FF2B5EF4-FFF2-40B4-BE49-F238E27FC236}">
                <a16:creationId xmlns:a16="http://schemas.microsoft.com/office/drawing/2014/main" id="{F7B3B33A-0DFC-47F8-9498-A9DB9E123FB3}"/>
              </a:ext>
            </a:extLst>
          </p:cNvPr>
          <p:cNvSpPr/>
          <p:nvPr/>
        </p:nvSpPr>
        <p:spPr>
          <a:xfrm rot="16200000">
            <a:off x="9134849" y="4855847"/>
            <a:ext cx="59718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TextBox 9">
            <a:extLst>
              <a:ext uri="{FF2B5EF4-FFF2-40B4-BE49-F238E27FC236}">
                <a16:creationId xmlns:a16="http://schemas.microsoft.com/office/drawing/2014/main" id="{52F16EF7-81BB-49CB-95E8-2E093D5BC11D}"/>
              </a:ext>
            </a:extLst>
          </p:cNvPr>
          <p:cNvSpPr txBox="1"/>
          <p:nvPr/>
        </p:nvSpPr>
        <p:spPr>
          <a:xfrm>
            <a:off x="8384568" y="5534526"/>
            <a:ext cx="2097741"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R</a:t>
            </a:r>
            <a:r>
              <a:rPr lang="ro-RO" sz="2000" dirty="0">
                <a:latin typeface="Times New Roman" panose="02020603050405020304" pitchFamily="18" charset="0"/>
                <a:cs typeface="Times New Roman" panose="02020603050405020304" pitchFamily="18" charset="0"/>
              </a:rPr>
              <a:t>eţea adaptativă</a:t>
            </a:r>
          </a:p>
        </p:txBody>
      </p:sp>
    </p:spTree>
    <p:extLst>
      <p:ext uri="{BB962C8B-B14F-4D97-AF65-F5344CB8AC3E}">
        <p14:creationId xmlns:p14="http://schemas.microsoft.com/office/powerpoint/2010/main" val="37042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AE75-468A-4532-A518-C9C31FB7BF04}"/>
              </a:ext>
            </a:extLst>
          </p:cNvPr>
          <p:cNvSpPr>
            <a:spLocks noGrp="1"/>
          </p:cNvSpPr>
          <p:nvPr>
            <p:ph type="title"/>
          </p:nvPr>
        </p:nvSpPr>
        <p:spPr>
          <a:xfrm>
            <a:off x="1371600" y="685800"/>
            <a:ext cx="9601200" cy="739588"/>
          </a:xfrm>
        </p:spPr>
        <p:txBody>
          <a:bodyPr>
            <a:normAutofit/>
          </a:bodyPr>
          <a:lstStyle/>
          <a:p>
            <a:r>
              <a:rPr lang="ro-RO" sz="3600" b="1" dirty="0">
                <a:latin typeface="Times New Roman" panose="02020603050405020304" pitchFamily="18" charset="0"/>
                <a:cs typeface="Times New Roman" panose="02020603050405020304" pitchFamily="18" charset="0"/>
              </a:rPr>
              <a:t>Modelul adaptiv</a:t>
            </a:r>
          </a:p>
        </p:txBody>
      </p:sp>
      <p:sp>
        <p:nvSpPr>
          <p:cNvPr id="3" name="Content Placeholder 2">
            <a:extLst>
              <a:ext uri="{FF2B5EF4-FFF2-40B4-BE49-F238E27FC236}">
                <a16:creationId xmlns:a16="http://schemas.microsoft.com/office/drawing/2014/main" id="{617E54F2-5B88-4E16-BCB5-B477C385AE44}"/>
              </a:ext>
            </a:extLst>
          </p:cNvPr>
          <p:cNvSpPr>
            <a:spLocks noGrp="1"/>
          </p:cNvSpPr>
          <p:nvPr>
            <p:ph idx="1"/>
          </p:nvPr>
        </p:nvSpPr>
        <p:spPr>
          <a:xfrm>
            <a:off x="1371600" y="1631576"/>
            <a:ext cx="10237694" cy="4442012"/>
          </a:xfrm>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O firmă poate fi văzută ca un model de sistem adaptiv complex, cu inputuri(capital, materii prime, forţă de muncă) şi outputuri (produse, servicii, deşeuri ). În acest mod se produce un schimb permanent între organizaţie şi mediu prin intermediul pieţelor, influenţa fiind reciprocă</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9876DD-72B5-49FF-BCB4-2841971E4ED2}"/>
              </a:ext>
            </a:extLst>
          </p:cNvPr>
          <p:cNvPicPr>
            <a:picLocks noChangeAspect="1"/>
          </p:cNvPicPr>
          <p:nvPr/>
        </p:nvPicPr>
        <p:blipFill>
          <a:blip r:embed="rId2"/>
          <a:stretch>
            <a:fillRect/>
          </a:stretch>
        </p:blipFill>
        <p:spPr>
          <a:xfrm>
            <a:off x="1371600" y="3390685"/>
            <a:ext cx="4111032" cy="2682903"/>
          </a:xfrm>
          <a:prstGeom prst="rect">
            <a:avLst/>
          </a:prstGeom>
        </p:spPr>
      </p:pic>
      <p:sp>
        <p:nvSpPr>
          <p:cNvPr id="7" name="TextBox 6">
            <a:extLst>
              <a:ext uri="{FF2B5EF4-FFF2-40B4-BE49-F238E27FC236}">
                <a16:creationId xmlns:a16="http://schemas.microsoft.com/office/drawing/2014/main" id="{F6BD1E19-1847-4CB7-AF6F-A640A02EB64D}"/>
              </a:ext>
            </a:extLst>
          </p:cNvPr>
          <p:cNvSpPr txBox="1"/>
          <p:nvPr/>
        </p:nvSpPr>
        <p:spPr>
          <a:xfrm>
            <a:off x="5853952" y="2673680"/>
            <a:ext cx="5755342" cy="3785652"/>
          </a:xfrm>
          <a:prstGeom prst="rect">
            <a:avLst/>
          </a:prstGeom>
          <a:noFill/>
        </p:spPr>
        <p:txBody>
          <a:bodyPr wrap="square">
            <a:spAutoFit/>
          </a:bodyPr>
          <a:lstStyle/>
          <a:p>
            <a:pPr algn="just"/>
            <a:r>
              <a:rPr lang="en-US" dirty="0"/>
              <a:t>	</a:t>
            </a:r>
            <a:r>
              <a:rPr lang="ro-RO" sz="2000" dirty="0">
                <a:latin typeface="Times New Roman" panose="02020603050405020304" pitchFamily="18" charset="0"/>
                <a:cs typeface="Times New Roman" panose="02020603050405020304" pitchFamily="18" charset="0"/>
              </a:rPr>
              <a:t>Alte exemple de sisteme adaptive complexe pe lângă întreprinderi sunt reprezentate de bănci, economia naţională sau pieţe.</a:t>
            </a:r>
            <a:r>
              <a:rPr lang="ro-RO" sz="2000" dirty="0"/>
              <a:t> </a:t>
            </a:r>
            <a:r>
              <a:rPr lang="en-US" sz="2000" dirty="0"/>
              <a:t>	</a:t>
            </a:r>
          </a:p>
          <a:p>
            <a:pPr algn="just"/>
            <a:r>
              <a:rPr lang="en-US" sz="2000" dirty="0"/>
              <a:t>	</a:t>
            </a:r>
            <a:r>
              <a:rPr lang="ro-RO" sz="2000" dirty="0"/>
              <a:t>Managementul adaptiv este mai probabil să fie utilizat atunci când: </a:t>
            </a:r>
            <a:endParaRPr lang="en-US" sz="2000" dirty="0"/>
          </a:p>
          <a:p>
            <a:pPr marL="342900" indent="-342900" algn="just">
              <a:buFont typeface="Arial" panose="020B0604020202020204" pitchFamily="34" charset="0"/>
              <a:buChar char="•"/>
            </a:pPr>
            <a:r>
              <a:rPr lang="ro-RO" sz="2000" dirty="0"/>
              <a:t>se concentrează pe domenii de activitate noi sau inovatoare; </a:t>
            </a:r>
            <a:endParaRPr lang="en-US" sz="2000" dirty="0"/>
          </a:p>
          <a:p>
            <a:pPr marL="342900" indent="-342900" algn="just">
              <a:buFont typeface="Arial" panose="020B0604020202020204" pitchFamily="34" charset="0"/>
              <a:buChar char="•"/>
            </a:pPr>
            <a:r>
              <a:rPr lang="ro-RO" sz="2000" dirty="0"/>
              <a:t>funcționează în locații geografice noi; - implică mai multe organizații; </a:t>
            </a:r>
            <a:endParaRPr lang="en-US" sz="2000" dirty="0"/>
          </a:p>
          <a:p>
            <a:pPr marL="342900" indent="-342900" algn="just">
              <a:buFont typeface="Arial" panose="020B0604020202020204" pitchFamily="34" charset="0"/>
              <a:buChar char="•"/>
            </a:pPr>
            <a:r>
              <a:rPr lang="ro-RO" sz="2000" dirty="0"/>
              <a:t>includ elemente semnificative de influențare a politicilor și/sau dezvoltare a capacităților</a:t>
            </a:r>
            <a:r>
              <a:rPr lang="en-US" sz="2000" dirty="0"/>
              <a:t>;</a:t>
            </a:r>
          </a:p>
          <a:p>
            <a:pPr marL="342900" indent="-342900" algn="just">
              <a:buFont typeface="Arial" panose="020B0604020202020204" pitchFamily="34" charset="0"/>
              <a:buChar char="•"/>
            </a:pPr>
            <a:r>
              <a:rPr lang="ro-RO" sz="2000" dirty="0"/>
              <a:t>structurile funcționează în medii foarte nesigure</a:t>
            </a:r>
            <a:r>
              <a:rPr lang="en-US" sz="2000" dirty="0"/>
              <a:t>.</a:t>
            </a:r>
            <a:endParaRPr lang="ro-RO"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4167C54-C5A3-425B-A62E-A80B0880F95A}"/>
              </a:ext>
            </a:extLst>
          </p:cNvPr>
          <p:cNvSpPr txBox="1"/>
          <p:nvPr/>
        </p:nvSpPr>
        <p:spPr>
          <a:xfrm>
            <a:off x="5719482" y="4184320"/>
            <a:ext cx="6096000" cy="369332"/>
          </a:xfrm>
          <a:prstGeom prst="rect">
            <a:avLst/>
          </a:prstGeom>
          <a:noFill/>
        </p:spPr>
        <p:txBody>
          <a:bodyPr wrap="square">
            <a:spAutoFit/>
          </a:bodyPr>
          <a:lstStyle/>
          <a:p>
            <a:endParaRPr lang="ro-RO" dirty="0"/>
          </a:p>
        </p:txBody>
      </p:sp>
    </p:spTree>
    <p:extLst>
      <p:ext uri="{BB962C8B-B14F-4D97-AF65-F5344CB8AC3E}">
        <p14:creationId xmlns:p14="http://schemas.microsoft.com/office/powerpoint/2010/main" val="18889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FEB0-DFFF-4BD0-89EA-1A5087E58FDF}"/>
              </a:ext>
            </a:extLst>
          </p:cNvPr>
          <p:cNvSpPr>
            <a:spLocks noGrp="1"/>
          </p:cNvSpPr>
          <p:nvPr>
            <p:ph type="title"/>
          </p:nvPr>
        </p:nvSpPr>
        <p:spPr/>
        <p:txBody>
          <a:bodyPr>
            <a:normAutofit/>
          </a:bodyPr>
          <a:lstStyle/>
          <a:p>
            <a:r>
              <a:rPr lang="pt-BR" sz="3600" b="1" dirty="0">
                <a:latin typeface="Times New Roman" panose="02020603050405020304" pitchFamily="18" charset="0"/>
                <a:cs typeface="Times New Roman" panose="02020603050405020304" pitchFamily="18" charset="0"/>
              </a:rPr>
              <a:t>Aplicații practice ale modelelor de coevoluție în cadrul ecosistemelor de afaceri</a:t>
            </a:r>
            <a:endParaRPr lang="ro-RO"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4DDB8D-55BC-4F20-AE0E-758365D5713D}"/>
              </a:ext>
            </a:extLst>
          </p:cNvPr>
          <p:cNvSpPr>
            <a:spLocks noGrp="1"/>
          </p:cNvSpPr>
          <p:nvPr>
            <p:ph idx="1"/>
          </p:nvPr>
        </p:nvSpPr>
        <p:spPr>
          <a:xfrm>
            <a:off x="1371600" y="2008095"/>
            <a:ext cx="9601200" cy="450028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Aplicaţii practice ale modelelor de coevoluție ale ecosistemelor au fost dezvoltate pentru o gamă variată de domenii, cum ar fi: </a:t>
            </a:r>
            <a:endParaRPr lang="en-US"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reconstrucția arheologică a civilizațiilor antice (Axtell et al. 2002) ; </a:t>
            </a:r>
            <a:endParaRPr lang="en-US"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înțelegerea teoriilor privind identitatea și stabilitatea politică (Lustick, 2002 ) ; </a:t>
            </a:r>
            <a:endParaRPr lang="en-US"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modelele biologice ale bolilor infecțioase (Yang și Atkinson 2005 ); </a:t>
            </a:r>
            <a:endParaRPr lang="en-US"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variațiile de preț în cadrul tranzacțiilor bursiere (Bak et al. 1999 ); </a:t>
            </a:r>
            <a:endParaRPr lang="en-US"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comportamente de vot în alegeri (Kollman et al., 1992 ); </a:t>
            </a:r>
            <a:endParaRPr lang="en-US"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modele spațiale ale șomajului(Topa, 2001 ); </a:t>
            </a:r>
            <a:endParaRPr lang="en-US"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rețelele comerciale (Epstein &amp;Axtell, 1996 );</a:t>
            </a:r>
            <a:endParaRPr lang="en-US"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rețelele sociale ale grupurilor teroriste (North et al,. 2004 ) .</a:t>
            </a:r>
          </a:p>
        </p:txBody>
      </p:sp>
    </p:spTree>
    <p:extLst>
      <p:ext uri="{BB962C8B-B14F-4D97-AF65-F5344CB8AC3E}">
        <p14:creationId xmlns:p14="http://schemas.microsoft.com/office/powerpoint/2010/main" val="303690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D10D-F3A3-44C7-997C-88E737190A59}"/>
              </a:ext>
            </a:extLst>
          </p:cNvPr>
          <p:cNvSpPr>
            <a:spLocks noGrp="1"/>
          </p:cNvSpPr>
          <p:nvPr>
            <p:ph type="title"/>
          </p:nvPr>
        </p:nvSpPr>
        <p:spPr>
          <a:xfrm>
            <a:off x="1371600" y="685800"/>
            <a:ext cx="9601200" cy="730624"/>
          </a:xfrm>
        </p:spPr>
        <p:txBody>
          <a:bodyPr>
            <a:normAutofit/>
          </a:bodyPr>
          <a:lstStyle/>
          <a:p>
            <a:r>
              <a:rPr lang="ro-RO" sz="3600" b="1" dirty="0">
                <a:latin typeface="Times New Roman" panose="02020603050405020304" pitchFamily="18" charset="0"/>
                <a:cs typeface="Times New Roman" panose="02020603050405020304" pitchFamily="18" charset="0"/>
              </a:rPr>
              <a:t>Prezentarea companiei Auchan</a:t>
            </a:r>
          </a:p>
        </p:txBody>
      </p:sp>
      <p:sp>
        <p:nvSpPr>
          <p:cNvPr id="3" name="Content Placeholder 2">
            <a:extLst>
              <a:ext uri="{FF2B5EF4-FFF2-40B4-BE49-F238E27FC236}">
                <a16:creationId xmlns:a16="http://schemas.microsoft.com/office/drawing/2014/main" id="{A739DE7B-2614-46A7-8584-044B8752ACC4}"/>
              </a:ext>
            </a:extLst>
          </p:cNvPr>
          <p:cNvSpPr>
            <a:spLocks noGrp="1"/>
          </p:cNvSpPr>
          <p:nvPr>
            <p:ph idx="1"/>
          </p:nvPr>
        </p:nvSpPr>
        <p:spPr>
          <a:xfrm>
            <a:off x="1371600" y="1685365"/>
            <a:ext cx="9601200" cy="4724399"/>
          </a:xfrm>
        </p:spPr>
        <p:txBody>
          <a:bodyPr>
            <a:normAutofit/>
          </a:bodyPr>
          <a:lstStyle/>
          <a:p>
            <a:pPr marL="0" indent="0" algn="just">
              <a:buNone/>
            </a:pPr>
            <a:r>
              <a:rPr lang="ro-RO" b="0" i="0" dirty="0">
                <a:solidFill>
                  <a:schemeClr val="tx1"/>
                </a:solidFill>
                <a:effectLst/>
                <a:latin typeface="Times New Roman" panose="02020603050405020304" pitchFamily="18" charset="0"/>
                <a:cs typeface="Times New Roman" panose="02020603050405020304" pitchFamily="18" charset="0"/>
              </a:rPr>
              <a:t>	Auchan, un lanț de magazine cu sediul în Franța, a fost înființat în anul 1961 de Gérard Mulliez la Roubaix. </a:t>
            </a:r>
          </a:p>
          <a:p>
            <a:pPr marL="0" indent="0" algn="just">
              <a:buNone/>
            </a:pPr>
            <a:r>
              <a:rPr lang="ro-RO" b="0" i="0" dirty="0">
                <a:solidFill>
                  <a:schemeClr val="tx1"/>
                </a:solidFill>
                <a:effectLst/>
                <a:latin typeface="Times New Roman" panose="02020603050405020304" pitchFamily="18" charset="0"/>
                <a:cs typeface="Times New Roman" panose="02020603050405020304" pitchFamily="18" charset="0"/>
              </a:rPr>
              <a:t>	În anii '60 și '70, s-a dezvoltat în Franța, iar în anii '80 a început expansiunea internațională. În deceniul următor, Auchan s-a extins în Spania, Portugalia, Polonia, Ungaria și China. În anii 2000, a încheiat parteneriate în România și Ucraina, și a deschis hypermarket-uri în Rusia și supermarket-uri în Polonia și Rusia. </a:t>
            </a:r>
          </a:p>
          <a:p>
            <a:pPr marL="0" indent="0" algn="just">
              <a:buNone/>
            </a:pPr>
            <a:r>
              <a:rPr lang="ro-RO" b="0" i="0" dirty="0">
                <a:solidFill>
                  <a:schemeClr val="tx1"/>
                </a:solidFill>
                <a:effectLst/>
                <a:latin typeface="Times New Roman" panose="02020603050405020304" pitchFamily="18" charset="0"/>
                <a:cs typeface="Times New Roman" panose="02020603050405020304" pitchFamily="18" charset="0"/>
              </a:rPr>
              <a:t>	</a:t>
            </a:r>
            <a:endParaRPr lang="ro-RO"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31A91DA-7911-4E3E-ACCF-0886F0AAA7CC}"/>
              </a:ext>
            </a:extLst>
          </p:cNvPr>
          <p:cNvPicPr>
            <a:picLocks noChangeAspect="1"/>
          </p:cNvPicPr>
          <p:nvPr/>
        </p:nvPicPr>
        <p:blipFill>
          <a:blip r:embed="rId2"/>
          <a:stretch>
            <a:fillRect/>
          </a:stretch>
        </p:blipFill>
        <p:spPr>
          <a:xfrm>
            <a:off x="8202146" y="217753"/>
            <a:ext cx="3162300" cy="1447800"/>
          </a:xfrm>
          <a:prstGeom prst="rect">
            <a:avLst/>
          </a:prstGeom>
        </p:spPr>
      </p:pic>
      <p:pic>
        <p:nvPicPr>
          <p:cNvPr id="11" name="Picture 10">
            <a:extLst>
              <a:ext uri="{FF2B5EF4-FFF2-40B4-BE49-F238E27FC236}">
                <a16:creationId xmlns:a16="http://schemas.microsoft.com/office/drawing/2014/main" id="{778881CB-E566-4DC5-AB02-EFA96479A08A}"/>
              </a:ext>
            </a:extLst>
          </p:cNvPr>
          <p:cNvPicPr>
            <a:picLocks noChangeAspect="1"/>
          </p:cNvPicPr>
          <p:nvPr/>
        </p:nvPicPr>
        <p:blipFill>
          <a:blip r:embed="rId3"/>
          <a:stretch>
            <a:fillRect/>
          </a:stretch>
        </p:blipFill>
        <p:spPr>
          <a:xfrm>
            <a:off x="6487646" y="3705023"/>
            <a:ext cx="4876800" cy="2935224"/>
          </a:xfrm>
          <a:prstGeom prst="rect">
            <a:avLst/>
          </a:prstGeom>
        </p:spPr>
      </p:pic>
      <p:sp>
        <p:nvSpPr>
          <p:cNvPr id="13" name="TextBox 12">
            <a:extLst>
              <a:ext uri="{FF2B5EF4-FFF2-40B4-BE49-F238E27FC236}">
                <a16:creationId xmlns:a16="http://schemas.microsoft.com/office/drawing/2014/main" id="{B7214132-F986-4580-95A3-91275F1C3499}"/>
              </a:ext>
            </a:extLst>
          </p:cNvPr>
          <p:cNvSpPr txBox="1"/>
          <p:nvPr/>
        </p:nvSpPr>
        <p:spPr>
          <a:xfrm>
            <a:off x="1371600" y="3705023"/>
            <a:ext cx="5029200" cy="2554545"/>
          </a:xfrm>
          <a:prstGeom prst="rect">
            <a:avLst/>
          </a:prstGeom>
          <a:noFill/>
        </p:spPr>
        <p:txBody>
          <a:bodyPr wrap="square">
            <a:spAutoFit/>
          </a:bodyPr>
          <a:lstStyle/>
          <a:p>
            <a:pPr algn="just"/>
            <a:r>
              <a:rPr lang="ro-RO" sz="2000" b="0" i="0" dirty="0">
                <a:solidFill>
                  <a:schemeClr val="tx1"/>
                </a:solidFill>
                <a:effectLst/>
                <a:latin typeface="Times New Roman" panose="02020603050405020304" pitchFamily="18" charset="0"/>
                <a:cs typeface="Times New Roman" panose="02020603050405020304" pitchFamily="18" charset="0"/>
              </a:rPr>
              <a:t>	Auchan Titan, cel mai mare hypermarket din România, a fost deschis în 2006 în București. În 2013, Auchan a preluat 20 de hipermarketuri Real din România. În prezent, Auchan Retail România deține 33 de hipermarketuri, 5 supermarketuri și o rețea de 148 de magazine de proximitate MyAuchan, majoritatea fiind în stațiile Petrom.</a:t>
            </a:r>
            <a:endParaRPr lang="ro-RO" sz="2000" dirty="0"/>
          </a:p>
        </p:txBody>
      </p:sp>
    </p:spTree>
    <p:extLst>
      <p:ext uri="{BB962C8B-B14F-4D97-AF65-F5344CB8AC3E}">
        <p14:creationId xmlns:p14="http://schemas.microsoft.com/office/powerpoint/2010/main" val="3416664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{7AF291A1-4FCA-4ADD-8F9E-CFAC86207C48}tf10001105</Template>
  <TotalTime>475</TotalTime>
  <Words>1924</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Franklin Gothic Book</vt:lpstr>
      <vt:lpstr>Times New Roman</vt:lpstr>
      <vt:lpstr>Crop</vt:lpstr>
      <vt:lpstr>MODELE ALE CO-EVOLUȚIEI ÎN CADRUL ECOSISTEMELOR DIN AFACERI</vt:lpstr>
      <vt:lpstr>CUPRINS</vt:lpstr>
      <vt:lpstr>PowerPoint Presentation</vt:lpstr>
      <vt:lpstr>Coevoluția în cadrul ecosistemelor de afaceri</vt:lpstr>
      <vt:lpstr>Modelul agent-based</vt:lpstr>
      <vt:lpstr>Modelul rețelelor</vt:lpstr>
      <vt:lpstr>Modelul adaptiv</vt:lpstr>
      <vt:lpstr>Aplicații practice ale modelelor de coevoluție în cadrul ecosistemelor de afaceri</vt:lpstr>
      <vt:lpstr>Prezentarea companiei Auchan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Concluzii</vt:lpstr>
      <vt:lpstr>Concluzii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ALE CO-EVOLUȚIEI ÎN CADRUL ECOSISTEMELOR DIN AFACERI</dc:title>
  <dc:creator>Armanu Alex</dc:creator>
  <cp:lastModifiedBy>Armanu Alex</cp:lastModifiedBy>
  <cp:revision>24</cp:revision>
  <dcterms:created xsi:type="dcterms:W3CDTF">2023-07-15T07:41:03Z</dcterms:created>
  <dcterms:modified xsi:type="dcterms:W3CDTF">2023-07-17T14:42:00Z</dcterms:modified>
</cp:coreProperties>
</file>