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sldIdLst>
    <p:sldId id="257" r:id="rId2"/>
    <p:sldId id="449" r:id="rId3"/>
    <p:sldId id="459" r:id="rId4"/>
    <p:sldId id="460" r:id="rId5"/>
    <p:sldId id="461" r:id="rId6"/>
    <p:sldId id="448" r:id="rId7"/>
    <p:sldId id="462" r:id="rId8"/>
    <p:sldId id="447" r:id="rId9"/>
    <p:sldId id="467" r:id="rId10"/>
    <p:sldId id="463" r:id="rId11"/>
    <p:sldId id="468" r:id="rId12"/>
    <p:sldId id="470" r:id="rId13"/>
    <p:sldId id="471" r:id="rId14"/>
    <p:sldId id="464" r:id="rId15"/>
    <p:sldId id="472" r:id="rId16"/>
    <p:sldId id="473" r:id="rId17"/>
    <p:sldId id="469" r:id="rId18"/>
    <p:sldId id="465" r:id="rId19"/>
    <p:sldId id="452" r:id="rId20"/>
    <p:sldId id="453" r:id="rId21"/>
    <p:sldId id="466" r:id="rId22"/>
  </p:sldIdLst>
  <p:sldSz cx="9144000" cy="6858000" type="screen4x3"/>
  <p:notesSz cx="6858000" cy="9144000"/>
  <p:custDataLst>
    <p:tags r:id="rId24"/>
  </p:custDataLst>
  <p:defaultTextStyle>
    <a:defPPr>
      <a:defRPr lang="nl-NL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rosoft Office-gebruiker" initials="Office [6]" lastIdx="1" clrIdx="6">
    <p:extLst/>
  </p:cmAuthor>
  <p:cmAuthor id="1" name="Tom Moesker" initials="TM" lastIdx="1" clrIdx="0">
    <p:extLst/>
  </p:cmAuthor>
  <p:cmAuthor id="8" name="Microsoft Office-gebruiker" initials="Office [7]" lastIdx="1" clrIdx="7">
    <p:extLst/>
  </p:cmAuthor>
  <p:cmAuthor id="2" name="Microsoft Office-gebruiker" initials="Office" lastIdx="1" clrIdx="1">
    <p:extLst/>
  </p:cmAuthor>
  <p:cmAuthor id="9" name="Microsoft Office-gebruiker" initials="Office [8]" lastIdx="1" clrIdx="8">
    <p:extLst/>
  </p:cmAuthor>
  <p:cmAuthor id="3" name="Microsoft Office-gebruiker" initials="Office [2]" lastIdx="1" clrIdx="2">
    <p:extLst/>
  </p:cmAuthor>
  <p:cmAuthor id="10" name="Microsoft Office-gebruiker" initials="Office [9]" lastIdx="1" clrIdx="9">
    <p:extLst/>
  </p:cmAuthor>
  <p:cmAuthor id="4" name="Microsoft Office-gebruiker" initials="Office [3]" lastIdx="1" clrIdx="3">
    <p:extLst/>
  </p:cmAuthor>
  <p:cmAuthor id="11" name="Microsoft Office-gebruiker" initials="Office [10]" lastIdx="1" clrIdx="10">
    <p:extLst/>
  </p:cmAuthor>
  <p:cmAuthor id="5" name="Microsoft Office-gebruiker" initials="Office [4]" lastIdx="1" clrIdx="4">
    <p:extLst/>
  </p:cmAuthor>
  <p:cmAuthor id="12" name="Ron van de Ven" initials="R.A.M." lastIdx="2" clrIdx="11"/>
  <p:cmAuthor id="6" name="Microsoft Office-gebruiker" initials="Office [5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7BC7"/>
    <a:srgbClr val="FF6600"/>
    <a:srgbClr val="73560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81" autoAdjust="0"/>
    <p:restoredTop sz="90064"/>
  </p:normalViewPr>
  <p:slideViewPr>
    <p:cSldViewPr>
      <p:cViewPr varScale="1">
        <p:scale>
          <a:sx n="68" d="100"/>
          <a:sy n="68" d="100"/>
        </p:scale>
        <p:origin x="100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252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CC5C8-6312-402B-8DE9-72D8D4401C91}" type="datetimeFigureOut">
              <a:rPr lang="nl-NL" smtClean="0"/>
              <a:pPr/>
              <a:t>22-11-2018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85AC7-D60F-4D17-803B-34D3B8D1E56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562475" y="0"/>
            <a:ext cx="4581525" cy="6858000"/>
          </a:xfrm>
          <a:prstGeom prst="rect">
            <a:avLst/>
          </a:prstGeom>
          <a:solidFill>
            <a:srgbClr val="007B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037138" y="2878138"/>
            <a:ext cx="3598862" cy="857250"/>
          </a:xfrm>
        </p:spPr>
        <p:txBody>
          <a:bodyPr/>
          <a:lstStyle>
            <a:lvl1pPr defTabSz="608013" eaLnBrk="0" hangingPunct="0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GB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37138" y="3778250"/>
            <a:ext cx="3598862" cy="1752600"/>
          </a:xfrm>
        </p:spPr>
        <p:txBody>
          <a:bodyPr/>
          <a:lstStyle>
            <a:lvl1pPr marL="0" indent="1588" defTabSz="608013" eaLnBrk="0" hangingPunct="0">
              <a:buFont typeface="Arial" charset="0"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nl-NL"/>
              <a:t>Klik om het opmaakprofiel van de modelondertitel te bewerken</a:t>
            </a:r>
            <a:endParaRPr lang="en-GB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5037138" y="6515100"/>
            <a:ext cx="3932237" cy="209550"/>
          </a:xfrm>
        </p:spPr>
        <p:txBody>
          <a:bodyPr anchor="t"/>
          <a:lstStyle>
            <a:lvl1pPr algn="l">
              <a:defRPr/>
            </a:lvl1pPr>
          </a:lstStyle>
          <a:p>
            <a:fld id="{371C0177-2255-4D36-B8DD-0237089C547A}" type="datetime4">
              <a:rPr lang="nl-NL" smtClean="0"/>
              <a:pPr/>
              <a:t>22 november 2018</a:t>
            </a:fld>
            <a:endParaRPr lang="nl-NL" dirty="0"/>
          </a:p>
          <a:p>
            <a:endParaRPr lang="nl-NL" dirty="0"/>
          </a:p>
        </p:txBody>
      </p:sp>
      <p:pic>
        <p:nvPicPr>
          <p:cNvPr id="10246" name="Picture 6" descr="Z:\KA\Carma\DocSys\Customers\VenW Rijksbreed\Models\Presentaties\background_pictures\logo wit\RO_VW_diap.png"/>
          <p:cNvPicPr>
            <a:picLocks noChangeAspect="1" noChangeArrowheads="1"/>
          </p:cNvPicPr>
          <p:nvPr/>
        </p:nvPicPr>
        <p:blipFill>
          <a:blip r:embed="rId2" cstate="print"/>
          <a:srcRect l="46451" r="45684" b="20656"/>
          <a:stretch>
            <a:fillRect/>
          </a:stretch>
        </p:blipFill>
        <p:spPr bwMode="auto">
          <a:xfrm>
            <a:off x="4262438" y="0"/>
            <a:ext cx="669602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jdelijke aanduiding voor voettekst 5"/>
          <p:cNvSpPr txBox="1">
            <a:spLocks/>
          </p:cNvSpPr>
          <p:nvPr userDrawn="1"/>
        </p:nvSpPr>
        <p:spPr>
          <a:xfrm>
            <a:off x="5004048" y="627535"/>
            <a:ext cx="3168352" cy="288032"/>
          </a:xfrm>
          <a:prstGeom prst="rect">
            <a:avLst/>
          </a:prstGeom>
        </p:spPr>
        <p:txBody>
          <a:bodyPr lIns="91407" tIns="45705" rIns="91407" bIns="45705"/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r>
              <a:rPr lang="nl-NL" sz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Ministerie van Binnenlandse Zaken en Koninkrijksrelaties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4D3DCD-78F2-4C02-80EF-E6C3442401A7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B6E0780-654D-4B62-A6BB-603CE28FA527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5976" y="6525344"/>
            <a:ext cx="3097337" cy="205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608013" eaLnBrk="0" hangingPunct="0">
              <a:defRPr sz="100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r>
              <a:rPr lang="nl-NL" dirty="0"/>
              <a:t>Ministerie van Binnenlandse Zaken en Koninkrijksrelaties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767513" y="1341437"/>
            <a:ext cx="2100262" cy="4865687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66725" y="1341437"/>
            <a:ext cx="6148388" cy="4865687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EBBB1C-FD6D-4964-872D-637C2E61DE24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3824C36-7F26-413F-9F18-8694431975CF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5976" y="6525344"/>
            <a:ext cx="3097337" cy="205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608013" eaLnBrk="0" hangingPunct="0">
              <a:defRPr sz="100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r>
              <a:rPr lang="nl-NL" dirty="0"/>
              <a:t>Ministerie van Binnenlandse Zaken en Koninkrijksrelaties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el, tekst en illustra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3" y="1341438"/>
            <a:ext cx="8401050" cy="4921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466725" y="2068513"/>
            <a:ext cx="4124325" cy="4138612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llustratie 3"/>
          <p:cNvSpPr>
            <a:spLocks noGrp="1"/>
          </p:cNvSpPr>
          <p:nvPr>
            <p:ph type="clipArt" sz="half" idx="2"/>
          </p:nvPr>
        </p:nvSpPr>
        <p:spPr>
          <a:xfrm>
            <a:off x="4743450" y="2068513"/>
            <a:ext cx="4124325" cy="4138612"/>
          </a:xfrm>
        </p:spPr>
        <p:txBody>
          <a:bodyPr/>
          <a:lstStyle/>
          <a:p>
            <a:r>
              <a:rPr lang="nl-NL"/>
              <a:t>Klik op het pictogram als u een illustratie wilt toevoegen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466725" y="6611938"/>
            <a:ext cx="1905000" cy="119062"/>
          </a:xfrm>
        </p:spPr>
        <p:txBody>
          <a:bodyPr/>
          <a:lstStyle>
            <a:lvl1pPr>
              <a:defRPr/>
            </a:lvl1pPr>
          </a:lstStyle>
          <a:p>
            <a:fld id="{C0E4B359-E2E3-44DC-A349-1126A74EF1B4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2"/>
          </p:nvPr>
        </p:nvSpPr>
        <p:spPr>
          <a:xfrm>
            <a:off x="7264400" y="6611938"/>
            <a:ext cx="1508125" cy="119062"/>
          </a:xfrm>
        </p:spPr>
        <p:txBody>
          <a:bodyPr/>
          <a:lstStyle>
            <a:lvl1pPr>
              <a:defRPr/>
            </a:lvl1pPr>
          </a:lstStyle>
          <a:p>
            <a:fld id="{DBD31B11-F223-4A7F-98AB-1298E820D8C6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5976" y="6525344"/>
            <a:ext cx="3097337" cy="205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608013" eaLnBrk="0" hangingPunct="0">
              <a:defRPr sz="100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r>
              <a:rPr lang="nl-NL" dirty="0"/>
              <a:t>Ministerie van Binnenlandse Zaken en Koninkrijksrelaties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CDB467-7873-4513-AFB0-64C93AB0D52A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E78A39A-4C99-4BCD-B018-36BE006FADB3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5976" y="6525344"/>
            <a:ext cx="3097337" cy="205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608013" eaLnBrk="0" hangingPunct="0">
              <a:defRPr sz="100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r>
              <a:rPr lang="nl-NL" dirty="0"/>
              <a:t>Ministerie van Binnenlandse Zaken en Koninkrijksrelaties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D84257-ED32-48C1-8368-C36FAEBD5AE4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6B6BDDF-2A89-4039-BE8A-509CE46CCAE6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5976" y="6525344"/>
            <a:ext cx="3097337" cy="205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608013" eaLnBrk="0" hangingPunct="0">
              <a:defRPr sz="100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r>
              <a:rPr lang="nl-NL" dirty="0"/>
              <a:t>Ministerie van Binnenlandse Zaken en Koninkrijksrelaties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66725" y="2068513"/>
            <a:ext cx="4124325" cy="41386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43450" y="2068513"/>
            <a:ext cx="4124325" cy="41386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EFCD2F-3854-4509-94B1-251D221B176A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31DF2BC-8A43-4914-9A84-B7BDC8E802FB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5976" y="6525344"/>
            <a:ext cx="3097337" cy="205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608013" eaLnBrk="0" hangingPunct="0">
              <a:defRPr sz="100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r>
              <a:rPr lang="nl-NL" dirty="0"/>
              <a:t>Ministerie van Binnenlandse Zaken en Koninkrijksrelaties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2060848"/>
            <a:ext cx="4040188" cy="639762"/>
          </a:xfrm>
        </p:spPr>
        <p:txBody>
          <a:bodyPr anchor="t" anchorCtr="0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852935"/>
            <a:ext cx="4040188" cy="3273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2060848"/>
            <a:ext cx="4041775" cy="639762"/>
          </a:xfrm>
        </p:spPr>
        <p:txBody>
          <a:bodyPr anchor="t" anchorCtr="0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852935"/>
            <a:ext cx="4041775" cy="3273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8DFE5E-4DF5-4E22-BF27-B57155238CA5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9" name="Tijdelijke aanduiding voor datum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66882B7-EDFC-4F48-8AF5-E70F44ED6812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355976" y="6525344"/>
            <a:ext cx="3097337" cy="205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608013" eaLnBrk="0" hangingPunct="0">
              <a:defRPr sz="100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r>
              <a:rPr lang="nl-NL" dirty="0"/>
              <a:t>Ministerie van Binnenlandse Zaken en Koninkrijksrelaties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66725" y="1340768"/>
            <a:ext cx="8281739" cy="492125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2C4F18-1084-43BB-8F0C-8DDEC76DCA47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DBC99A0-50CB-43C2-A15A-7A72FC1B949A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5976" y="6525344"/>
            <a:ext cx="3097337" cy="205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608013" eaLnBrk="0" hangingPunct="0">
              <a:defRPr sz="100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r>
              <a:rPr lang="nl-NL" dirty="0"/>
              <a:t>Ministerie van Binnenlandse Zaken en Koninkrijksrelaties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FF4269-9A2A-402C-95A8-1E64AE3A37F9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328D42C-744F-47AE-9729-62D2907478C0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5976" y="6525344"/>
            <a:ext cx="3097337" cy="205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608013" eaLnBrk="0" hangingPunct="0">
              <a:defRPr sz="100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r>
              <a:rPr lang="nl-NL" dirty="0"/>
              <a:t>Ministerie van Binnenlandse Zaken en Koninkrijksrelaties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5976" y="6525344"/>
            <a:ext cx="3097337" cy="205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608013" eaLnBrk="0" hangingPunct="0">
              <a:defRPr sz="100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r>
              <a:rPr lang="nl-NL" dirty="0"/>
              <a:t>Ministerie van Binnenlandse Zaken en Koninkrijksrelaties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3" y="1341438"/>
            <a:ext cx="3008313" cy="719137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1341438"/>
            <a:ext cx="5111750" cy="4784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2204864"/>
            <a:ext cx="3008313" cy="39212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E2487A-4EC9-4160-846D-E5DD7CFD4F63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5E3D685-99AE-4B48-89D7-929B7FE72527}" type="datetime4">
              <a:rPr lang="nl-NL" smtClean="0"/>
              <a:pPr/>
              <a:t>22 november 2018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1341437"/>
            <a:ext cx="5486400" cy="3386137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CDE4C3-FD53-4754-8387-ED0250ADD0EA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448838B-8E2F-4CBB-AF86-AF7B5DEE893A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5976" y="6525344"/>
            <a:ext cx="3097337" cy="205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608013" eaLnBrk="0" hangingPunct="0">
              <a:defRPr sz="100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r>
              <a:rPr lang="nl-NL" dirty="0"/>
              <a:t>Ministerie van Binnenlandse Zaken en Koninkrijksrelaties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1011238"/>
          </a:xfrm>
          <a:prstGeom prst="rect">
            <a:avLst/>
          </a:prstGeom>
          <a:solidFill>
            <a:srgbClr val="007B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6350000"/>
            <a:ext cx="9144000" cy="508000"/>
          </a:xfrm>
          <a:prstGeom prst="rect">
            <a:avLst/>
          </a:prstGeom>
          <a:solidFill>
            <a:srgbClr val="007B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6725" y="1340768"/>
            <a:ext cx="84010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het opmaakprofiel van de modeltitel te bewerken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2068513"/>
            <a:ext cx="8401050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de opmaakprofielen van de modeltekst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725" y="6611938"/>
            <a:ext cx="1905000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fld id="{A7767DB5-9DBB-4547-9226-1DA966EC9086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11" name="shpTitel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64400" y="6611938"/>
            <a:ext cx="1508125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608013" eaLnBrk="0" hangingPunct="0">
              <a:defRPr sz="100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fld id="{304E76BA-3E86-4990-863F-0FA9D596FAFB}" type="datetime4">
              <a:rPr lang="nl-NL" smtClean="0"/>
              <a:pPr/>
              <a:t>22 november 2018</a:t>
            </a:fld>
            <a:endParaRPr lang="nl-NL" dirty="0"/>
          </a:p>
        </p:txBody>
      </p:sp>
      <p:pic>
        <p:nvPicPr>
          <p:cNvPr id="9225" name="Picture 9" descr="Z:\KA\Carma\DocSys\Customers\VenW Rijksbreed\Models\Presentaties\background_pictures\logo wit\RO_VW_diap.png"/>
          <p:cNvPicPr>
            <a:picLocks noChangeAspect="1" noChangeArrowheads="1"/>
          </p:cNvPicPr>
          <p:nvPr/>
        </p:nvPicPr>
        <p:blipFill>
          <a:blip r:embed="rId14" cstate="print"/>
          <a:srcRect l="46451" t="15443" r="46289" b="20656"/>
          <a:stretch>
            <a:fillRect/>
          </a:stretch>
        </p:blipFill>
        <p:spPr bwMode="auto">
          <a:xfrm>
            <a:off x="4376738" y="0"/>
            <a:ext cx="3937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55977" y="6525344"/>
            <a:ext cx="2736304" cy="205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608013" eaLnBrk="0" hangingPunct="0">
              <a:defRPr sz="1000">
                <a:solidFill>
                  <a:srgbClr val="FFFFFF"/>
                </a:solidFill>
                <a:latin typeface="+mn-lt"/>
                <a:cs typeface="Arial" charset="0"/>
              </a:defRPr>
            </a:lvl1pPr>
          </a:lstStyle>
          <a:p>
            <a:r>
              <a:rPr lang="nl-NL" dirty="0"/>
              <a:t>Ministerie van Infrastructuur en Milieu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CC003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CC003D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CC003D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CC003D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CC003D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CC003D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CC003D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CC003D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CC003D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me/GeoBasRe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60032" y="2780928"/>
            <a:ext cx="4071366" cy="1938992"/>
          </a:xfrm>
        </p:spPr>
        <p:txBody>
          <a:bodyPr/>
          <a:lstStyle/>
          <a:p>
            <a:pPr algn="ctr"/>
            <a:r>
              <a:rPr lang="nl-NL" sz="1800" dirty="0"/>
              <a:t>BRO Standaardisatie</a:t>
            </a:r>
            <a:br>
              <a:rPr lang="nl-NL" sz="2000" dirty="0"/>
            </a:br>
            <a:br>
              <a:rPr lang="nl-NL" sz="2000" dirty="0"/>
            </a:br>
            <a:r>
              <a:rPr lang="nl-NL" sz="3600" dirty="0"/>
              <a:t>Sprintreview </a:t>
            </a:r>
            <a:br>
              <a:rPr lang="nl-NL" sz="3600" dirty="0"/>
            </a:br>
            <a:r>
              <a:rPr lang="nl-NL" sz="1800" dirty="0"/>
              <a:t>domein</a:t>
            </a:r>
            <a:br>
              <a:rPr lang="nl-NL" sz="3600" dirty="0"/>
            </a:br>
            <a:r>
              <a:rPr lang="nl-NL" sz="3600" dirty="0"/>
              <a:t>Grondwater-monitoring</a:t>
            </a:r>
            <a:br>
              <a:rPr lang="nl-NL" sz="2000" dirty="0"/>
            </a:br>
            <a:br>
              <a:rPr lang="nl-NL" sz="2000" dirty="0"/>
            </a:br>
            <a:r>
              <a:rPr lang="nl-NL" sz="2000" dirty="0"/>
              <a:t>sprint 13 | 22 november 2018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54D324-D1E6-4D48-AEA8-B9E0374B170E}"/>
              </a:ext>
            </a:extLst>
          </p:cNvPr>
          <p:cNvSpPr txBox="1"/>
          <p:nvPr/>
        </p:nvSpPr>
        <p:spPr>
          <a:xfrm>
            <a:off x="323528" y="548944"/>
            <a:ext cx="351702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Welkom </a:t>
            </a: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starten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om 13.30</a:t>
            </a:r>
          </a:p>
          <a:p>
            <a:pPr algn="ctr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kijkt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nu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naar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het ‘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inloopscherm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’</a:t>
            </a:r>
            <a:endParaRPr lang="nl-NL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B5BBE-C1F0-4262-9579-C77CD9CFB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057" y="2890837"/>
            <a:ext cx="1438275" cy="10763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C97AD1-7F7B-4FA1-AC41-A0DF39473F18}"/>
              </a:ext>
            </a:extLst>
          </p:cNvPr>
          <p:cNvSpPr/>
          <p:nvPr/>
        </p:nvSpPr>
        <p:spPr>
          <a:xfrm>
            <a:off x="323528" y="4295248"/>
            <a:ext cx="3783334" cy="2031325"/>
          </a:xfrm>
          <a:prstGeom prst="rect">
            <a:avLst/>
          </a:prstGeom>
          <a:gradFill flip="none" rotWithShape="1">
            <a:gsLst>
              <a:gs pos="37000">
                <a:schemeClr val="bg1"/>
              </a:gs>
              <a:gs pos="72000">
                <a:schemeClr val="accent1">
                  <a:lumMod val="20000"/>
                  <a:lumOff val="80000"/>
                </a:schemeClr>
              </a:gs>
              <a:gs pos="83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nl-NL" sz="1800" dirty="0" err="1"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nl-NL" sz="1800" dirty="0">
                <a:latin typeface="Calibri" panose="020F0502020204030204" pitchFamily="34" charset="0"/>
                <a:ea typeface="Calibri" panose="020F0502020204030204" pitchFamily="34" charset="0"/>
              </a:rPr>
              <a:t> view </a:t>
            </a:r>
            <a:r>
              <a:rPr lang="nl-NL" sz="1800" dirty="0" err="1">
                <a:latin typeface="Calibri" panose="020F0502020204030204" pitchFamily="34" charset="0"/>
                <a:ea typeface="Calibri" panose="020F0502020204030204" pitchFamily="34" charset="0"/>
              </a:rPr>
              <a:t>my</a:t>
            </a:r>
            <a:r>
              <a:rPr lang="nl-NL" sz="1800" dirty="0">
                <a:latin typeface="Calibri" panose="020F0502020204030204" pitchFamily="34" charset="0"/>
                <a:ea typeface="Calibri" panose="020F0502020204030204" pitchFamily="34" charset="0"/>
              </a:rPr>
              <a:t> screen, click </a:t>
            </a:r>
            <a:r>
              <a:rPr lang="nl-NL" sz="1800" dirty="0" err="1">
                <a:latin typeface="Calibri" panose="020F0502020204030204" pitchFamily="34" charset="0"/>
                <a:ea typeface="Calibri" panose="020F0502020204030204" pitchFamily="34" charset="0"/>
              </a:rPr>
              <a:t>this</a:t>
            </a:r>
            <a:r>
              <a:rPr lang="nl-NL" sz="1800" dirty="0">
                <a:latin typeface="Calibri" panose="020F0502020204030204" pitchFamily="34" charset="0"/>
                <a:ea typeface="Calibri" panose="020F0502020204030204" pitchFamily="34" charset="0"/>
              </a:rPr>
              <a:t> link: </a:t>
            </a:r>
            <a:br>
              <a:rPr lang="nl-NL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nl-NL" sz="1800" b="1" u="sng" dirty="0"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https://join.me/GeoBasReg</a:t>
            </a:r>
            <a:r>
              <a:rPr lang="nl-NL" sz="1800" b="1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algn="ctr"/>
            <a:r>
              <a:rPr lang="nl-NL" sz="1800" dirty="0" err="1"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nl-NL" sz="18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nl-NL" sz="1800" dirty="0" err="1">
                <a:latin typeface="Calibri" panose="020F0502020204030204" pitchFamily="34" charset="0"/>
                <a:ea typeface="Calibri" panose="020F0502020204030204" pitchFamily="34" charset="0"/>
              </a:rPr>
              <a:t>join</a:t>
            </a:r>
            <a:r>
              <a:rPr lang="nl-NL" sz="18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nl-NL" sz="1800" dirty="0" err="1">
                <a:latin typeface="Calibri" panose="020F0502020204030204" pitchFamily="34" charset="0"/>
                <a:ea typeface="Calibri" panose="020F0502020204030204" pitchFamily="34" charset="0"/>
              </a:rPr>
              <a:t>my</a:t>
            </a:r>
            <a:r>
              <a:rPr lang="nl-NL" sz="1800" dirty="0">
                <a:latin typeface="Calibri" panose="020F0502020204030204" pitchFamily="34" charset="0"/>
                <a:ea typeface="Calibri" panose="020F0502020204030204" pitchFamily="34" charset="0"/>
              </a:rPr>
              <a:t> conference call, </a:t>
            </a:r>
          </a:p>
          <a:p>
            <a:pPr algn="ctr"/>
            <a:r>
              <a:rPr lang="nl-NL" sz="1800" dirty="0" err="1">
                <a:latin typeface="Calibri" panose="020F0502020204030204" pitchFamily="34" charset="0"/>
                <a:ea typeface="Calibri" panose="020F0502020204030204" pitchFamily="34" charset="0"/>
              </a:rPr>
              <a:t>dial</a:t>
            </a:r>
            <a:r>
              <a:rPr lang="nl-NL" sz="18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nl-NL" sz="1800" dirty="0" err="1">
                <a:latin typeface="Calibri" panose="020F0502020204030204" pitchFamily="34" charset="0"/>
                <a:ea typeface="Calibri" panose="020F0502020204030204" pitchFamily="34" charset="0"/>
              </a:rPr>
              <a:t>this</a:t>
            </a:r>
            <a:r>
              <a:rPr lang="nl-NL" sz="18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nl-NL" sz="1800" dirty="0" err="1">
                <a:latin typeface="Calibri" panose="020F0502020204030204" pitchFamily="34" charset="0"/>
                <a:ea typeface="Calibri" panose="020F0502020204030204" pitchFamily="34" charset="0"/>
              </a:rPr>
              <a:t>number</a:t>
            </a:r>
            <a:r>
              <a:rPr lang="nl-NL" sz="1800" dirty="0"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br>
              <a:rPr lang="nl-NL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nl-NL" sz="1800" dirty="0">
                <a:latin typeface="Calibri" panose="020F0502020204030204" pitchFamily="34" charset="0"/>
                <a:ea typeface="Calibri" panose="020F0502020204030204" pitchFamily="34" charset="0"/>
              </a:rPr>
              <a:t>+31.20.808.3218 </a:t>
            </a:r>
          </a:p>
          <a:p>
            <a:pPr algn="ctr"/>
            <a:r>
              <a:rPr lang="nl-NL" sz="1800" dirty="0">
                <a:latin typeface="Calibri" panose="020F0502020204030204" pitchFamily="34" charset="0"/>
                <a:ea typeface="Calibri" panose="020F0502020204030204" pitchFamily="34" charset="0"/>
              </a:rPr>
              <a:t>Conference ID: </a:t>
            </a:r>
            <a:br>
              <a:rPr lang="nl-NL" sz="1800" dirty="0"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nl-NL" sz="1800" dirty="0">
                <a:latin typeface="Calibri" panose="020F0502020204030204" pitchFamily="34" charset="0"/>
                <a:ea typeface="Calibri" panose="020F0502020204030204" pitchFamily="34" charset="0"/>
              </a:rPr>
              <a:t>638-517-876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5292" y="1502210"/>
            <a:ext cx="8401050" cy="492125"/>
          </a:xfrm>
        </p:spPr>
        <p:txBody>
          <a:bodyPr/>
          <a:lstStyle/>
          <a:p>
            <a:pPr lvl="0"/>
            <a:r>
              <a:rPr lang="nl-NL" sz="2400" dirty="0"/>
              <a:t>Terugkoppeling Workshop Grondwatermonitoringnet (GMN) 20 nov</a:t>
            </a:r>
            <a:br>
              <a:rPr lang="nl-NL" sz="2400" dirty="0"/>
            </a:br>
            <a:endParaRPr lang="nl-NL" sz="24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B467-7873-4513-AFB0-64C93AB0D52A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78A39A-4C99-4BCD-B018-36BE006FADB3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65F4AB0-EE5E-421A-974E-958AB9419DE8}"/>
              </a:ext>
            </a:extLst>
          </p:cNvPr>
          <p:cNvSpPr txBox="1">
            <a:spLocks/>
          </p:cNvSpPr>
          <p:nvPr/>
        </p:nvSpPr>
        <p:spPr bwMode="auto">
          <a:xfrm>
            <a:off x="611560" y="332656"/>
            <a:ext cx="84010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9pPr>
          </a:lstStyle>
          <a:p>
            <a:endParaRPr lang="nl-NL" b="1" kern="0" dirty="0">
              <a:solidFill>
                <a:schemeClr val="bg1"/>
              </a:solidFill>
            </a:endParaRPr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C8C7F7B2-D38E-4FDD-BC76-2881512FB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Provincies: Janco van Gelderen</a:t>
            </a:r>
          </a:p>
          <a:p>
            <a:r>
              <a:rPr lang="nl-NL" dirty="0"/>
              <a:t>Waterschappen: Fons van Hout- Philip Nienhuis</a:t>
            </a:r>
          </a:p>
          <a:p>
            <a:r>
              <a:rPr lang="nl-NL" dirty="0"/>
              <a:t>Gemeentes: Patrick Spijker – Philip Nienhuis</a:t>
            </a:r>
          </a:p>
          <a:p>
            <a:r>
              <a:rPr lang="nl-NL" dirty="0"/>
              <a:t>RWS: Harry van Manen</a:t>
            </a:r>
          </a:p>
          <a:p>
            <a:r>
              <a:rPr lang="nl-NL" dirty="0"/>
              <a:t>Waterbedrijven: Philip Nienhuis</a:t>
            </a:r>
          </a:p>
          <a:p>
            <a:r>
              <a:rPr lang="nl-NL" dirty="0"/>
              <a:t>Natuurterreinbeheerders: Klaas vd Meulen</a:t>
            </a:r>
          </a:p>
          <a:p>
            <a:r>
              <a:rPr lang="nl-NL" dirty="0"/>
              <a:t>Kennisinstellingen: Jelle Buma</a:t>
            </a:r>
          </a:p>
          <a:p>
            <a:pPr marL="342900" lvl="1" indent="0">
              <a:buNone/>
            </a:pPr>
            <a:endParaRPr lang="nl-NL" dirty="0"/>
          </a:p>
          <a:p>
            <a:pPr marL="342900" lvl="1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marL="0" indent="0">
              <a:buNone/>
            </a:pPr>
            <a:endParaRPr lang="nl-NL" sz="1050" dirty="0"/>
          </a:p>
          <a:p>
            <a:endParaRPr lang="nl-NL" sz="1050" dirty="0"/>
          </a:p>
          <a:p>
            <a:pPr>
              <a:buNone/>
            </a:pPr>
            <a:endParaRPr lang="nl-NL" sz="1050" i="1" dirty="0"/>
          </a:p>
        </p:txBody>
      </p:sp>
    </p:spTree>
    <p:extLst>
      <p:ext uri="{BB962C8B-B14F-4D97-AF65-F5344CB8AC3E}">
        <p14:creationId xmlns:p14="http://schemas.microsoft.com/office/powerpoint/2010/main" val="403810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5292" y="1502210"/>
            <a:ext cx="8401050" cy="492125"/>
          </a:xfrm>
        </p:spPr>
        <p:txBody>
          <a:bodyPr/>
          <a:lstStyle/>
          <a:p>
            <a:pPr lvl="0"/>
            <a:r>
              <a:rPr lang="nl-NL" sz="2400" dirty="0"/>
              <a:t>Terugkoppeling Workshop Grondwatermonitoringnet (GMN) 20 nov</a:t>
            </a:r>
            <a:br>
              <a:rPr lang="nl-NL" sz="2400" dirty="0"/>
            </a:br>
            <a:endParaRPr lang="nl-NL" sz="24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B467-7873-4513-AFB0-64C93AB0D52A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78A39A-4C99-4BCD-B018-36BE006FADB3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65F4AB0-EE5E-421A-974E-958AB9419DE8}"/>
              </a:ext>
            </a:extLst>
          </p:cNvPr>
          <p:cNvSpPr txBox="1">
            <a:spLocks/>
          </p:cNvSpPr>
          <p:nvPr/>
        </p:nvSpPr>
        <p:spPr bwMode="auto">
          <a:xfrm>
            <a:off x="611560" y="332656"/>
            <a:ext cx="84010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9pPr>
          </a:lstStyle>
          <a:p>
            <a:endParaRPr lang="nl-NL" b="1" kern="0" dirty="0">
              <a:solidFill>
                <a:schemeClr val="bg1"/>
              </a:solidFill>
            </a:endParaRPr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C8C7F7B2-D38E-4FDD-BC76-2881512FB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3068960"/>
            <a:ext cx="8401050" cy="4138612"/>
          </a:xfrm>
        </p:spPr>
        <p:txBody>
          <a:bodyPr/>
          <a:lstStyle/>
          <a:p>
            <a:pPr marL="228600"/>
            <a:r>
              <a:rPr lang="nl-NL" dirty="0"/>
              <a:t>2 Scenario’s bediscussieerd  in 2 groepjes: pro’s en </a:t>
            </a:r>
            <a:r>
              <a:rPr lang="nl-NL" dirty="0" err="1"/>
              <a:t>con’s</a:t>
            </a:r>
            <a:endParaRPr lang="nl-NL" dirty="0"/>
          </a:p>
          <a:p>
            <a:pPr marL="228600"/>
            <a:endParaRPr lang="nl-NL" dirty="0"/>
          </a:p>
          <a:p>
            <a:pPr marL="228600"/>
            <a:endParaRPr lang="nl-NL" dirty="0"/>
          </a:p>
          <a:p>
            <a:pPr marL="0" indent="0">
              <a:buNone/>
            </a:pPr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marL="0" indent="0">
              <a:buNone/>
            </a:pPr>
            <a:endParaRPr lang="nl-NL" sz="1050" dirty="0"/>
          </a:p>
          <a:p>
            <a:endParaRPr lang="nl-NL" sz="1050" dirty="0"/>
          </a:p>
          <a:p>
            <a:pPr>
              <a:buNone/>
            </a:pPr>
            <a:endParaRPr lang="nl-NL" sz="1050" i="1" dirty="0"/>
          </a:p>
        </p:txBody>
      </p:sp>
    </p:spTree>
    <p:extLst>
      <p:ext uri="{BB962C8B-B14F-4D97-AF65-F5344CB8AC3E}">
        <p14:creationId xmlns:p14="http://schemas.microsoft.com/office/powerpoint/2010/main" val="1755261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D67D-BBF5-43E6-993B-F9DDAE82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Scenario 1</a:t>
            </a:r>
            <a:br>
              <a:rPr lang="nl-NL" dirty="0"/>
            </a:br>
            <a:r>
              <a:rPr lang="nl-NL" sz="1800" dirty="0"/>
              <a:t>Geen meetpunt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ACE99-EDC3-4254-A2AD-490777B90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135" y="5805264"/>
            <a:ext cx="8401050" cy="4138612"/>
          </a:xfrm>
        </p:spPr>
        <p:txBody>
          <a:bodyPr/>
          <a:lstStyle/>
          <a:p>
            <a:pPr marL="628650" lvl="1"/>
            <a:r>
              <a:rPr lang="nl-NL" sz="1400" dirty="0"/>
              <a:t>Onderzoeksgegevens rechtstreeks aan putfilter GMW gekoppeld</a:t>
            </a:r>
          </a:p>
          <a:p>
            <a:pPr marL="628650" lvl="1"/>
            <a:r>
              <a:rPr lang="nl-NL" sz="1400" dirty="0"/>
              <a:t>GMN ‘minimaal’ en niet gekoppeld aan GMW.</a:t>
            </a:r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A4338-19BD-4CED-BD63-3BA110E37D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B467-7873-4513-AFB0-64C93AB0D52A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2FF6A-8A50-47DD-90F5-5FA01584C41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78A39A-4C99-4BCD-B018-36BE006FADB3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EF1EC-7854-48AA-A156-86D79CCE0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Ministerie van Binnenlandse Zaken en Koninkrijksrelaties</a:t>
            </a:r>
            <a:endParaRPr lang="nl-NL" dirty="0"/>
          </a:p>
        </p:txBody>
      </p:sp>
      <p:pic>
        <p:nvPicPr>
          <p:cNvPr id="2050" name="Picture 2" descr="image001">
            <a:extLst>
              <a:ext uri="{FF2B5EF4-FFF2-40B4-BE49-F238E27FC236}">
                <a16:creationId xmlns:a16="http://schemas.microsoft.com/office/drawing/2014/main" id="{EE03E8EC-C048-4E71-B445-2E882F1A5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013" y="1052736"/>
            <a:ext cx="5977483" cy="457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393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BEB78-BABF-4935-A78C-78911C3E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340768"/>
            <a:ext cx="8401050" cy="492125"/>
          </a:xfrm>
        </p:spPr>
        <p:txBody>
          <a:bodyPr/>
          <a:lstStyle/>
          <a:p>
            <a:r>
              <a:rPr lang="nl-NL" dirty="0"/>
              <a:t>Scenario 2</a:t>
            </a:r>
            <a:br>
              <a:rPr lang="nl-NL" dirty="0"/>
            </a:br>
            <a:r>
              <a:rPr lang="nl-NL" sz="1800" dirty="0"/>
              <a:t>Met meetpunten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2CB7A-6D81-4DC3-BA21-4521C106AE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B467-7873-4513-AFB0-64C93AB0D52A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43818-87B4-444F-9A9F-F3D99B48CF7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78A39A-4C99-4BCD-B018-36BE006FADB3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D5058-7521-4D67-93AE-C9499D0BD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Ministerie van Binnenlandse Zaken en Koninkrijksrelaties</a:t>
            </a:r>
            <a:endParaRPr lang="nl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EFFA12-A444-459A-8E5E-1BFE60DB50AA}"/>
              </a:ext>
            </a:extLst>
          </p:cNvPr>
          <p:cNvSpPr txBox="1">
            <a:spLocks/>
          </p:cNvSpPr>
          <p:nvPr/>
        </p:nvSpPr>
        <p:spPr bwMode="auto">
          <a:xfrm>
            <a:off x="394897" y="5661248"/>
            <a:ext cx="8401050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628650" lvl="1"/>
            <a:r>
              <a:rPr lang="nl-NL" sz="1400" dirty="0"/>
              <a:t>Onderzoeksgegevens aan meetpunten (‘gevormd door de filters’) gekoppeld</a:t>
            </a:r>
          </a:p>
          <a:p>
            <a:pPr marL="628650" lvl="1"/>
            <a:r>
              <a:rPr lang="nl-NL" sz="1400" dirty="0"/>
              <a:t>Opgenomen in scopedocument GMN</a:t>
            </a:r>
          </a:p>
          <a:p>
            <a:endParaRPr lang="nl-NL" sz="1800" kern="0" dirty="0"/>
          </a:p>
        </p:txBody>
      </p:sp>
      <p:pic>
        <p:nvPicPr>
          <p:cNvPr id="3074" name="Picture 3" descr="image002">
            <a:extLst>
              <a:ext uri="{FF2B5EF4-FFF2-40B4-BE49-F238E27FC236}">
                <a16:creationId xmlns:a16="http://schemas.microsoft.com/office/drawing/2014/main" id="{E3A23453-79F6-4B3E-B295-34B9E6736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604" y="1052737"/>
            <a:ext cx="6839396" cy="407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060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5292" y="1502210"/>
            <a:ext cx="8401050" cy="492125"/>
          </a:xfrm>
        </p:spPr>
        <p:txBody>
          <a:bodyPr/>
          <a:lstStyle/>
          <a:p>
            <a:pPr lvl="0"/>
            <a:r>
              <a:rPr lang="nl-NL" sz="2400" dirty="0"/>
              <a:t>Terugkoppeling Workshop Grondwatermonitoringnet (GMN) 20 nov</a:t>
            </a:r>
            <a:br>
              <a:rPr lang="nl-NL" sz="2400" dirty="0"/>
            </a:br>
            <a:endParaRPr lang="nl-NL" sz="24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B467-7873-4513-AFB0-64C93AB0D52A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78A39A-4C99-4BCD-B018-36BE006FADB3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65F4AB0-EE5E-421A-974E-958AB9419DE8}"/>
              </a:ext>
            </a:extLst>
          </p:cNvPr>
          <p:cNvSpPr txBox="1">
            <a:spLocks/>
          </p:cNvSpPr>
          <p:nvPr/>
        </p:nvSpPr>
        <p:spPr bwMode="auto">
          <a:xfrm>
            <a:off x="611560" y="332656"/>
            <a:ext cx="84010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9pPr>
          </a:lstStyle>
          <a:p>
            <a:endParaRPr lang="nl-NL" b="1" kern="0" dirty="0">
              <a:solidFill>
                <a:schemeClr val="bg1"/>
              </a:solidFill>
            </a:endParaRP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973F535-3BBB-47D3-B4E9-BF6955B6F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2359988"/>
            <a:ext cx="8401050" cy="4138612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Unanieme conclusies:</a:t>
            </a:r>
          </a:p>
          <a:p>
            <a:pPr marL="228600"/>
            <a:endParaRPr lang="nl-NL" dirty="0"/>
          </a:p>
          <a:p>
            <a:pPr marL="228600"/>
            <a:r>
              <a:rPr lang="nl-NL" dirty="0"/>
              <a:t>GMN heeft meerwaarde: gegevens groeperen ‘op basis doel’</a:t>
            </a:r>
          </a:p>
          <a:p>
            <a:pPr marL="228600"/>
            <a:endParaRPr lang="nl-NL" dirty="0"/>
          </a:p>
          <a:p>
            <a:pPr marL="228600"/>
            <a:r>
              <a:rPr lang="nl-NL" dirty="0"/>
              <a:t>Voorkeur voor ‘Tussen-scenario’</a:t>
            </a:r>
          </a:p>
          <a:p>
            <a:pPr marL="228600"/>
            <a:endParaRPr lang="nl-NL" sz="1400" dirty="0"/>
          </a:p>
          <a:p>
            <a:pPr marL="628650" lvl="1"/>
            <a:endParaRPr lang="nl-NL" sz="1400" dirty="0"/>
          </a:p>
          <a:p>
            <a:pPr marL="228600"/>
            <a:endParaRPr lang="nl-NL" sz="1400" dirty="0"/>
          </a:p>
          <a:p>
            <a:pPr marL="342900" lvl="1" indent="0">
              <a:buNone/>
            </a:pPr>
            <a:endParaRPr lang="nl-NL" dirty="0"/>
          </a:p>
          <a:p>
            <a:pPr marL="342900" lvl="1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marL="0" indent="0">
              <a:buNone/>
            </a:pPr>
            <a:endParaRPr lang="nl-NL" sz="1050" dirty="0"/>
          </a:p>
          <a:p>
            <a:endParaRPr lang="nl-NL" sz="1050" dirty="0"/>
          </a:p>
          <a:p>
            <a:pPr>
              <a:buNone/>
            </a:pPr>
            <a:endParaRPr lang="nl-NL" sz="1050" i="1" dirty="0"/>
          </a:p>
        </p:txBody>
      </p:sp>
    </p:spTree>
    <p:extLst>
      <p:ext uri="{BB962C8B-B14F-4D97-AF65-F5344CB8AC3E}">
        <p14:creationId xmlns:p14="http://schemas.microsoft.com/office/powerpoint/2010/main" val="1498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486C-81CB-4329-AF88-15318F7D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Tussenscenario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CF47-7373-4A36-8B8E-11EE6445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794" y="3116486"/>
            <a:ext cx="8778040" cy="4418732"/>
          </a:xfr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FD195-CD8E-4891-8CFD-E5E4E0CC7D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B467-7873-4513-AFB0-64C93AB0D52A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C03C3-3429-4219-BF03-E3FC1B7DAB3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78A39A-4C99-4BCD-B018-36BE006FADB3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E0E77-0B94-464E-92B7-F8E426B34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Ministerie van Binnenlandse Zaken en Koninkrijksrelaties</a:t>
            </a:r>
            <a:endParaRPr lang="nl-NL" dirty="0"/>
          </a:p>
        </p:txBody>
      </p:sp>
      <p:pic>
        <p:nvPicPr>
          <p:cNvPr id="4098" name="Picture 4" descr="image003">
            <a:extLst>
              <a:ext uri="{FF2B5EF4-FFF2-40B4-BE49-F238E27FC236}">
                <a16:creationId xmlns:a16="http://schemas.microsoft.com/office/drawing/2014/main" id="{7A9E2A5C-C7A6-4A29-9374-22A0F692B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1" y="1052736"/>
            <a:ext cx="5837405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D4E6107-08FA-4FEE-AB5D-987F652DBA7E}"/>
              </a:ext>
            </a:extLst>
          </p:cNvPr>
          <p:cNvSpPr txBox="1">
            <a:spLocks/>
          </p:cNvSpPr>
          <p:nvPr/>
        </p:nvSpPr>
        <p:spPr bwMode="auto">
          <a:xfrm>
            <a:off x="394897" y="5589240"/>
            <a:ext cx="8401050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628650" lvl="1"/>
            <a:r>
              <a:rPr lang="nl-NL" sz="1400" dirty="0"/>
              <a:t>Onderzoeksgegevens rechtstreeks aan putfilter GMW gekoppeld</a:t>
            </a:r>
          </a:p>
          <a:p>
            <a:pPr marL="628650" lvl="1"/>
            <a:r>
              <a:rPr lang="nl-NL" sz="1400" dirty="0"/>
              <a:t>GMN wel gekoppeld aan putfilters in GMW (dynamiek)</a:t>
            </a:r>
          </a:p>
          <a:p>
            <a:pPr marL="628650" lvl="1"/>
            <a:r>
              <a:rPr lang="nl-NL" sz="1400" i="1" dirty="0"/>
              <a:t>Nog uitwerken: Koppeling onderzoeksgegevens aan GMN (doel/wettelijk kader)</a:t>
            </a:r>
          </a:p>
          <a:p>
            <a:endParaRPr lang="nl-NL" sz="1800" kern="0" dirty="0"/>
          </a:p>
        </p:txBody>
      </p:sp>
    </p:spTree>
    <p:extLst>
      <p:ext uri="{BB962C8B-B14F-4D97-AF65-F5344CB8AC3E}">
        <p14:creationId xmlns:p14="http://schemas.microsoft.com/office/powerpoint/2010/main" val="3579786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2817-1A12-491A-87FC-908F124F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Verwerking Workshop Grondwatermonitoringnet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3EDC8-6DE6-4498-A7CB-99B39269F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/>
            <a:r>
              <a:rPr lang="nl-NL" dirty="0"/>
              <a:t>Kort verslagje aan deelnemers</a:t>
            </a:r>
          </a:p>
          <a:p>
            <a:pPr marL="228600"/>
            <a:endParaRPr lang="nl-NL" dirty="0"/>
          </a:p>
          <a:p>
            <a:pPr marL="228600"/>
            <a:r>
              <a:rPr lang="nl-NL" dirty="0"/>
              <a:t>Conclusies verwerken in Scopedocument GMN -&gt; PBG 12 december</a:t>
            </a:r>
          </a:p>
          <a:p>
            <a:pPr marL="228600"/>
            <a:endParaRPr lang="nl-NL" dirty="0"/>
          </a:p>
          <a:p>
            <a:pPr marL="228600"/>
            <a:r>
              <a:rPr lang="nl-NL" dirty="0"/>
              <a:t>Uitwerken Domeinmodel GMN </a:t>
            </a:r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94257-DC51-456F-8C13-A3D5A4F664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B467-7873-4513-AFB0-64C93AB0D52A}" type="slidenum">
              <a:rPr lang="nl-NL" smtClean="0"/>
              <a:pPr/>
              <a:t>16</a:t>
            </a:fld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FD712-F9C6-4D21-A67C-F99AAD5418B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78A39A-4C99-4BCD-B018-36BE006FADB3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5D43F-C4E4-4E4A-BCA5-3A80B9CCE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Ministerie van Binnenlandse Zaken en Koninkrijksrelaties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2941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476F-2644-4343-B688-7D1B6E74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Voortgang standaardisatie Grondwatersamenstellingsonderzoek (GAR)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E4445-7AA3-4FA3-9785-F498BA224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68552-2CB6-4D96-8910-1065610C5B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B467-7873-4513-AFB0-64C93AB0D52A}" type="slidenum">
              <a:rPr lang="nl-NL" smtClean="0"/>
              <a:pPr/>
              <a:t>17</a:t>
            </a:fld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084B1-9BF8-441F-9374-73FA8FCC3C6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78A39A-4C99-4BCD-B018-36BE006FADB3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780A4-1BB1-48F7-B16F-B68A50C0E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Ministerie van Binnenlandse Zaken en Koninkrijksrelaties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40700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5292" y="1502210"/>
            <a:ext cx="8401050" cy="492125"/>
          </a:xfrm>
        </p:spPr>
        <p:txBody>
          <a:bodyPr/>
          <a:lstStyle/>
          <a:p>
            <a:pPr lvl="0"/>
            <a:br>
              <a:rPr lang="nl-NL" sz="2400" dirty="0"/>
            </a:br>
            <a:r>
              <a:rPr lang="nl-NL" sz="2400" dirty="0"/>
              <a:t>Doorkijk volgende sprint 14 </a:t>
            </a:r>
            <a:br>
              <a:rPr lang="nl-NL" sz="2400" dirty="0"/>
            </a:br>
            <a:r>
              <a:rPr lang="nl-NL" sz="2400" dirty="0"/>
              <a:t>(26 november tot 21 december)</a:t>
            </a:r>
            <a:br>
              <a:rPr lang="nl-NL" sz="2400" dirty="0"/>
            </a:br>
            <a:br>
              <a:rPr lang="nl-NL" sz="2400" dirty="0"/>
            </a:br>
            <a:endParaRPr lang="nl-NL" sz="24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B467-7873-4513-AFB0-64C93AB0D52A}" type="slidenum">
              <a:rPr lang="nl-NL" smtClean="0"/>
              <a:pPr/>
              <a:t>18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78A39A-4C99-4BCD-B018-36BE006FADB3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65F4AB0-EE5E-421A-974E-958AB9419DE8}"/>
              </a:ext>
            </a:extLst>
          </p:cNvPr>
          <p:cNvSpPr txBox="1">
            <a:spLocks/>
          </p:cNvSpPr>
          <p:nvPr/>
        </p:nvSpPr>
        <p:spPr bwMode="auto">
          <a:xfrm>
            <a:off x="611560" y="332656"/>
            <a:ext cx="84010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9pPr>
          </a:lstStyle>
          <a:p>
            <a:endParaRPr lang="nl-NL" b="1" kern="0" dirty="0">
              <a:solidFill>
                <a:schemeClr val="bg1"/>
              </a:solidFill>
            </a:endParaRP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2CA9C8F3-308E-484A-B73B-C2B8B89D3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2068513"/>
            <a:ext cx="8401050" cy="4138612"/>
          </a:xfrm>
        </p:spPr>
        <p:txBody>
          <a:bodyPr/>
          <a:lstStyle/>
          <a:p>
            <a:pPr marL="228600"/>
            <a:r>
              <a:rPr lang="nl-NL" sz="1400" dirty="0"/>
              <a:t>Scopedocument GMN afronden voor PBG</a:t>
            </a:r>
          </a:p>
          <a:p>
            <a:pPr marL="228600"/>
            <a:endParaRPr lang="nl-NL" sz="1400" dirty="0"/>
          </a:p>
          <a:p>
            <a:pPr marL="228600"/>
            <a:r>
              <a:rPr lang="nl-NL" sz="1400" dirty="0"/>
              <a:t>Scopedocument GAR ter review DBG</a:t>
            </a:r>
          </a:p>
          <a:p>
            <a:pPr marL="228600"/>
            <a:endParaRPr lang="nl-NL" sz="1400" dirty="0"/>
          </a:p>
          <a:p>
            <a:pPr marL="228600"/>
            <a:r>
              <a:rPr lang="nl-NL" sz="1400" dirty="0"/>
              <a:t>1</a:t>
            </a:r>
            <a:r>
              <a:rPr lang="nl-NL" sz="1400" baseline="30000" dirty="0"/>
              <a:t>e</a:t>
            </a:r>
            <a:r>
              <a:rPr lang="nl-NL" sz="1400" dirty="0"/>
              <a:t> werkversie GMN domeinmodel</a:t>
            </a:r>
          </a:p>
          <a:p>
            <a:pPr marL="228600"/>
            <a:endParaRPr lang="nl-NL" sz="1400" dirty="0"/>
          </a:p>
          <a:p>
            <a:pPr marL="228600"/>
            <a:r>
              <a:rPr lang="nl-NL" sz="1400" dirty="0"/>
              <a:t>Volgende versie  GAR domeinmodel</a:t>
            </a:r>
          </a:p>
          <a:p>
            <a:pPr marL="628650" lvl="1"/>
            <a:r>
              <a:rPr lang="nl-NL" sz="1400" dirty="0"/>
              <a:t>QC label voorstel provincies (et al) ‘incorporeren’</a:t>
            </a:r>
          </a:p>
          <a:p>
            <a:pPr marL="628650" lvl="1"/>
            <a:r>
              <a:rPr lang="nl-NL" sz="1400" dirty="0" err="1"/>
              <a:t>Definieren</a:t>
            </a:r>
            <a:r>
              <a:rPr lang="nl-NL" sz="1400" dirty="0"/>
              <a:t> </a:t>
            </a:r>
            <a:r>
              <a:rPr lang="nl-NL" sz="1400" dirty="0" err="1"/>
              <a:t>labparameters</a:t>
            </a:r>
            <a:endParaRPr lang="nl-NL" sz="1400" dirty="0"/>
          </a:p>
          <a:p>
            <a:pPr marL="628650" lvl="1"/>
            <a:endParaRPr lang="nl-NL" sz="1400" dirty="0"/>
          </a:p>
          <a:p>
            <a:pPr marL="228600"/>
            <a:r>
              <a:rPr lang="nl-NL" sz="1400" dirty="0"/>
              <a:t>Inhoudelijke Scope GLD (grondwaterstandsonderzoek)</a:t>
            </a:r>
          </a:p>
          <a:p>
            <a:pPr marL="228600"/>
            <a:endParaRPr lang="nl-NL" sz="1400" dirty="0"/>
          </a:p>
          <a:p>
            <a:pPr marL="228600"/>
            <a:r>
              <a:rPr lang="nl-NL" sz="1400" dirty="0"/>
              <a:t>https://www.basisregistratieondergrond.nl/actueel/nieuws/2018/11/13/start-publieke-consultatie-ondergrondmodellen</a:t>
            </a:r>
          </a:p>
          <a:p>
            <a:pPr marL="228600"/>
            <a:endParaRPr lang="nl-NL" sz="1400" dirty="0"/>
          </a:p>
          <a:p>
            <a:pPr marL="628650" lvl="1"/>
            <a:endParaRPr lang="nl-NL" sz="1400" dirty="0"/>
          </a:p>
          <a:p>
            <a:pPr marL="628650" lvl="1"/>
            <a:endParaRPr lang="nl-NL" sz="1400" dirty="0"/>
          </a:p>
          <a:p>
            <a:pPr marL="342900" lvl="1" indent="0">
              <a:buNone/>
            </a:pPr>
            <a:endParaRPr lang="nl-NL" sz="1400" dirty="0"/>
          </a:p>
          <a:p>
            <a:pPr marL="228600"/>
            <a:endParaRPr lang="nl-NL" sz="1400" dirty="0"/>
          </a:p>
          <a:p>
            <a:pPr marL="228600"/>
            <a:endParaRPr lang="nl-NL" sz="1400" dirty="0"/>
          </a:p>
          <a:p>
            <a:pPr marL="228600"/>
            <a:endParaRPr lang="nl-NL" sz="1400" dirty="0"/>
          </a:p>
          <a:p>
            <a:pPr marL="342900" lvl="1" indent="0">
              <a:buNone/>
            </a:pPr>
            <a:endParaRPr lang="nl-NL" dirty="0"/>
          </a:p>
          <a:p>
            <a:pPr marL="342900" lvl="1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marL="0" indent="0">
              <a:buNone/>
            </a:pPr>
            <a:endParaRPr lang="nl-NL" sz="1050" dirty="0"/>
          </a:p>
          <a:p>
            <a:endParaRPr lang="nl-NL" sz="1050" dirty="0"/>
          </a:p>
          <a:p>
            <a:pPr>
              <a:buNone/>
            </a:pPr>
            <a:endParaRPr lang="nl-NL" sz="1050" i="1" dirty="0"/>
          </a:p>
        </p:txBody>
      </p:sp>
    </p:spTree>
    <p:extLst>
      <p:ext uri="{BB962C8B-B14F-4D97-AF65-F5344CB8AC3E}">
        <p14:creationId xmlns:p14="http://schemas.microsoft.com/office/powerpoint/2010/main" val="3711821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1475" y="1159597"/>
            <a:ext cx="8401050" cy="492125"/>
          </a:xfrm>
        </p:spPr>
        <p:txBody>
          <a:bodyPr/>
          <a:lstStyle/>
          <a:p>
            <a:r>
              <a:rPr lang="nl-NL" sz="1600" dirty="0"/>
              <a:t>Onderstaande vragen / inhoudelijke feedback zijn tijdens de sessie gesteld en behandeld. (Team = BRO standaardisatieteam)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B467-7873-4513-AFB0-64C93AB0D52A}" type="slidenum">
              <a:rPr lang="nl-NL" smtClean="0"/>
              <a:pPr/>
              <a:t>19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78A39A-4C99-4BCD-B018-36BE006FADB3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251520" y="1812766"/>
            <a:ext cx="8352928" cy="3992498"/>
          </a:xfrm>
        </p:spPr>
        <p:txBody>
          <a:bodyPr/>
          <a:lstStyle/>
          <a:p>
            <a:r>
              <a:rPr lang="nl-NL" sz="1100" dirty="0">
                <a:solidFill>
                  <a:srgbClr val="0070C0"/>
                </a:solidFill>
              </a:rPr>
              <a:t>Vraag 1</a:t>
            </a:r>
          </a:p>
          <a:p>
            <a:r>
              <a:rPr lang="nl-NL" sz="1100" dirty="0">
                <a:solidFill>
                  <a:srgbClr val="0070C0"/>
                </a:solidFill>
              </a:rPr>
              <a:t>Vraag 2</a:t>
            </a:r>
          </a:p>
          <a:p>
            <a:pPr>
              <a:buNone/>
            </a:pPr>
            <a:endParaRPr lang="nl-NL" sz="1400" i="1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245911CC-9D24-462F-BA55-D468DC9E40E3}"/>
              </a:ext>
            </a:extLst>
          </p:cNvPr>
          <p:cNvSpPr txBox="1">
            <a:spLocks/>
          </p:cNvSpPr>
          <p:nvPr/>
        </p:nvSpPr>
        <p:spPr bwMode="auto">
          <a:xfrm>
            <a:off x="611560" y="332656"/>
            <a:ext cx="84010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9pPr>
          </a:lstStyle>
          <a:p>
            <a:r>
              <a:rPr lang="nl-NL" b="1" kern="0" dirty="0">
                <a:solidFill>
                  <a:schemeClr val="bg1"/>
                </a:solidFill>
              </a:rPr>
              <a:t>Vragen 				Feed back</a:t>
            </a:r>
          </a:p>
        </p:txBody>
      </p:sp>
    </p:spTree>
    <p:extLst>
      <p:ext uri="{BB962C8B-B14F-4D97-AF65-F5344CB8AC3E}">
        <p14:creationId xmlns:p14="http://schemas.microsoft.com/office/powerpoint/2010/main" val="389769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60032" y="2780928"/>
            <a:ext cx="4071366" cy="857250"/>
          </a:xfrm>
        </p:spPr>
        <p:txBody>
          <a:bodyPr/>
          <a:lstStyle/>
          <a:p>
            <a:pPr algn="ctr"/>
            <a:r>
              <a:rPr lang="nl-NL" sz="1800" dirty="0"/>
              <a:t>BRO Standaardisatie</a:t>
            </a:r>
            <a:br>
              <a:rPr lang="nl-NL" sz="2000" dirty="0"/>
            </a:br>
            <a:br>
              <a:rPr lang="nl-NL" sz="2000" dirty="0"/>
            </a:br>
            <a:r>
              <a:rPr lang="nl-NL" sz="3600" dirty="0"/>
              <a:t>Sprintreview</a:t>
            </a:r>
            <a:br>
              <a:rPr lang="nl-NL" sz="3600" dirty="0"/>
            </a:br>
            <a:r>
              <a:rPr lang="nl-NL" sz="1800" dirty="0"/>
              <a:t>Domein</a:t>
            </a:r>
            <a:r>
              <a:rPr lang="nl-NL" sz="3600" dirty="0"/>
              <a:t> </a:t>
            </a:r>
            <a:br>
              <a:rPr lang="nl-NL" sz="3600" dirty="0"/>
            </a:br>
            <a:r>
              <a:rPr lang="nl-NL" sz="3600" dirty="0"/>
              <a:t>Grondwater-monitoring </a:t>
            </a:r>
            <a:br>
              <a:rPr lang="nl-NL" sz="2000" dirty="0"/>
            </a:br>
            <a:br>
              <a:rPr lang="nl-NL" sz="2000" dirty="0"/>
            </a:br>
            <a:r>
              <a:rPr lang="nl-NL" sz="2000" dirty="0"/>
              <a:t>sprint 13 | 22 november 2018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08C7953-AAA9-4FCB-A7DE-35743F22D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231" y="0"/>
            <a:ext cx="4943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81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1402870"/>
            <a:ext cx="8401050" cy="492125"/>
          </a:xfrm>
        </p:spPr>
        <p:txBody>
          <a:bodyPr/>
          <a:lstStyle/>
          <a:p>
            <a:r>
              <a:rPr lang="nl-NL" sz="2000" dirty="0"/>
              <a:t>Evaluatie van deze bijeenkomst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B467-7873-4513-AFB0-64C93AB0D52A}" type="slidenum">
              <a:rPr lang="nl-NL" smtClean="0"/>
              <a:pPr/>
              <a:t>20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78A39A-4C99-4BCD-B018-36BE006FADB3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0" y="1884774"/>
            <a:ext cx="8401050" cy="3992498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nl-NL" sz="1400" dirty="0"/>
          </a:p>
          <a:p>
            <a:pPr marL="457200" lvl="1" indent="0">
              <a:buNone/>
            </a:pPr>
            <a:r>
              <a:rPr lang="nl-NL" dirty="0"/>
              <a:t>Rondje langs de aanwezigen:</a:t>
            </a:r>
          </a:p>
          <a:p>
            <a:pPr lvl="1">
              <a:buFontTx/>
              <a:buChar char="-"/>
            </a:pPr>
            <a:r>
              <a:rPr lang="nl-NL" dirty="0"/>
              <a:t>Wat ging goed?</a:t>
            </a:r>
          </a:p>
          <a:p>
            <a:pPr lvl="1">
              <a:buFontTx/>
              <a:buChar char="-"/>
            </a:pPr>
            <a:r>
              <a:rPr lang="nl-NL" dirty="0"/>
              <a:t>Wat kan volgende keer beter?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nl-NL" dirty="0"/>
          </a:p>
          <a:p>
            <a:pPr marL="457200" lvl="1" indent="0">
              <a:buNone/>
            </a:pPr>
            <a:endParaRPr lang="nl-NL" dirty="0"/>
          </a:p>
          <a:p>
            <a:pPr lvl="0"/>
            <a:endParaRPr lang="nl-NL" sz="2400" dirty="0"/>
          </a:p>
          <a:p>
            <a:pPr marL="0" indent="0">
              <a:buNone/>
            </a:pPr>
            <a:endParaRPr lang="nl-NL" sz="1400" dirty="0"/>
          </a:p>
          <a:p>
            <a:endParaRPr lang="nl-NL" sz="1400" dirty="0"/>
          </a:p>
          <a:p>
            <a:pPr>
              <a:buNone/>
            </a:pPr>
            <a:endParaRPr lang="nl-NL" sz="1400" i="1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245911CC-9D24-462F-BA55-D468DC9E40E3}"/>
              </a:ext>
            </a:extLst>
          </p:cNvPr>
          <p:cNvSpPr txBox="1">
            <a:spLocks/>
          </p:cNvSpPr>
          <p:nvPr/>
        </p:nvSpPr>
        <p:spPr bwMode="auto">
          <a:xfrm>
            <a:off x="611560" y="332656"/>
            <a:ext cx="84010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9pPr>
          </a:lstStyle>
          <a:p>
            <a:r>
              <a:rPr lang="nl-NL" b="1" kern="0" dirty="0">
                <a:solidFill>
                  <a:schemeClr val="bg1"/>
                </a:solidFill>
              </a:rPr>
              <a:t>Evaluatie</a:t>
            </a:r>
          </a:p>
        </p:txBody>
      </p:sp>
    </p:spTree>
    <p:extLst>
      <p:ext uri="{BB962C8B-B14F-4D97-AF65-F5344CB8AC3E}">
        <p14:creationId xmlns:p14="http://schemas.microsoft.com/office/powerpoint/2010/main" val="2488392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6725" y="1402870"/>
            <a:ext cx="8401050" cy="492125"/>
          </a:xfrm>
        </p:spPr>
        <p:txBody>
          <a:bodyPr/>
          <a:lstStyle/>
          <a:p>
            <a:r>
              <a:rPr lang="nl-NL" sz="2400" dirty="0"/>
              <a:t>Dank voor het bijwonen van deze bijeenkomst!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B467-7873-4513-AFB0-64C93AB0D52A}" type="slidenum">
              <a:rPr lang="nl-NL" smtClean="0"/>
              <a:pPr/>
              <a:t>21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78A39A-4C99-4BCD-B018-36BE006FADB3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276225" y="1897395"/>
            <a:ext cx="8401050" cy="3992498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nl-NL" sz="1400" dirty="0"/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nl-NL" dirty="0"/>
          </a:p>
          <a:p>
            <a:pPr marL="457200" lvl="1" indent="0">
              <a:buNone/>
            </a:pPr>
            <a:endParaRPr lang="nl-NL" dirty="0"/>
          </a:p>
          <a:p>
            <a:pPr lvl="0"/>
            <a:endParaRPr lang="nl-NL" sz="2400" dirty="0"/>
          </a:p>
          <a:p>
            <a:pPr marL="0" indent="0">
              <a:buNone/>
            </a:pPr>
            <a:endParaRPr lang="nl-NL" sz="1400" dirty="0"/>
          </a:p>
          <a:p>
            <a:endParaRPr lang="nl-NL" sz="1400" dirty="0"/>
          </a:p>
          <a:p>
            <a:pPr>
              <a:buNone/>
            </a:pPr>
            <a:endParaRPr lang="nl-NL" sz="1400" i="1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245911CC-9D24-462F-BA55-D468DC9E40E3}"/>
              </a:ext>
            </a:extLst>
          </p:cNvPr>
          <p:cNvSpPr txBox="1">
            <a:spLocks/>
          </p:cNvSpPr>
          <p:nvPr/>
        </p:nvSpPr>
        <p:spPr bwMode="auto">
          <a:xfrm>
            <a:off x="611560" y="332656"/>
            <a:ext cx="84010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9pPr>
          </a:lstStyle>
          <a:p>
            <a:r>
              <a:rPr lang="nl-NL" b="1" kern="0" dirty="0">
                <a:solidFill>
                  <a:schemeClr val="bg1"/>
                </a:solidFill>
              </a:rPr>
              <a:t>Evaluatie</a:t>
            </a:r>
          </a:p>
        </p:txBody>
      </p:sp>
    </p:spTree>
    <p:extLst>
      <p:ext uri="{BB962C8B-B14F-4D97-AF65-F5344CB8AC3E}">
        <p14:creationId xmlns:p14="http://schemas.microsoft.com/office/powerpoint/2010/main" val="325955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B467-7873-4513-AFB0-64C93AB0D52A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78A39A-4C99-4BCD-B018-36BE006FADB3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827584" y="2240869"/>
            <a:ext cx="7158928" cy="3103959"/>
          </a:xfrm>
        </p:spPr>
        <p:txBody>
          <a:bodyPr/>
          <a:lstStyle/>
          <a:p>
            <a:r>
              <a:rPr lang="nl-NL" dirty="0"/>
              <a:t>Vragen stellen graag, pas na de presentatie</a:t>
            </a:r>
          </a:p>
          <a:p>
            <a:endParaRPr lang="nl-NL" dirty="0"/>
          </a:p>
          <a:p>
            <a:r>
              <a:rPr lang="nl-NL" dirty="0"/>
              <a:t>De voorzitter (Frank Terpstra) geeft een ieder het woord</a:t>
            </a:r>
          </a:p>
          <a:p>
            <a:endParaRPr lang="nl-NL" dirty="0"/>
          </a:p>
          <a:p>
            <a:r>
              <a:rPr lang="en-US" dirty="0"/>
              <a:t>V</a:t>
            </a:r>
            <a:r>
              <a:rPr lang="nl-NL" dirty="0"/>
              <a:t>ragen kunnen wel tussendoor </a:t>
            </a:r>
          </a:p>
          <a:p>
            <a:pPr marL="342900" lvl="1" indent="0">
              <a:buNone/>
            </a:pPr>
            <a:r>
              <a:rPr lang="nl-NL" dirty="0"/>
              <a:t>ingediend worden via de chatbox</a:t>
            </a:r>
          </a:p>
          <a:p>
            <a:pPr marL="342900" lvl="1" indent="0">
              <a:buNone/>
            </a:pPr>
            <a:endParaRPr lang="nl-NL" dirty="0"/>
          </a:p>
          <a:p>
            <a:pPr marL="342900" lvl="1" indent="0">
              <a:buNone/>
            </a:pPr>
            <a:endParaRPr lang="nl-NL" dirty="0"/>
          </a:p>
          <a:p>
            <a:r>
              <a:rPr lang="en-US" dirty="0"/>
              <a:t>B</a:t>
            </a:r>
            <a:r>
              <a:rPr lang="nl-NL" dirty="0"/>
              <a:t>ij het nemen van het woord: geef eerst jouw naam</a:t>
            </a:r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  <a:p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marL="0" indent="0">
              <a:buNone/>
            </a:pPr>
            <a:endParaRPr lang="nl-NL" sz="1050" dirty="0"/>
          </a:p>
          <a:p>
            <a:endParaRPr lang="nl-NL" sz="1050" dirty="0"/>
          </a:p>
          <a:p>
            <a:pPr>
              <a:buNone/>
            </a:pPr>
            <a:endParaRPr lang="nl-NL" sz="105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250300-4C99-4F5D-8033-BC841FE5A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492" y="3608254"/>
            <a:ext cx="2413819" cy="55379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5DB81AF-6E32-46F6-A378-1B16740CDB62}"/>
              </a:ext>
            </a:extLst>
          </p:cNvPr>
          <p:cNvSpPr/>
          <p:nvPr/>
        </p:nvSpPr>
        <p:spPr bwMode="auto">
          <a:xfrm rot="14253517">
            <a:off x="6646508" y="4283442"/>
            <a:ext cx="702078" cy="186134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/>
            <a:endParaRPr lang="nl-NL" sz="180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C712561F-B581-4465-A004-AF8A90674E7A}"/>
              </a:ext>
            </a:extLst>
          </p:cNvPr>
          <p:cNvSpPr txBox="1">
            <a:spLocks/>
          </p:cNvSpPr>
          <p:nvPr/>
        </p:nvSpPr>
        <p:spPr bwMode="auto">
          <a:xfrm>
            <a:off x="611560" y="332656"/>
            <a:ext cx="84010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9pPr>
          </a:lstStyle>
          <a:p>
            <a:r>
              <a:rPr lang="nl-NL" b="1" kern="0" dirty="0">
                <a:solidFill>
                  <a:schemeClr val="bg1"/>
                </a:solidFill>
              </a:rPr>
              <a:t>Afspraken vooraf</a:t>
            </a:r>
          </a:p>
        </p:txBody>
      </p:sp>
    </p:spTree>
    <p:extLst>
      <p:ext uri="{BB962C8B-B14F-4D97-AF65-F5344CB8AC3E}">
        <p14:creationId xmlns:p14="http://schemas.microsoft.com/office/powerpoint/2010/main" val="9152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B467-7873-4513-AFB0-64C93AB0D52A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78A39A-4C99-4BCD-B018-36BE006FADB3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899592" y="1486006"/>
            <a:ext cx="6822758" cy="2484276"/>
          </a:xfrm>
        </p:spPr>
        <p:txBody>
          <a:bodyPr/>
          <a:lstStyle/>
          <a:p>
            <a:pPr marL="0" indent="0">
              <a:buNone/>
            </a:pPr>
            <a:r>
              <a:rPr lang="nl-NL" sz="1050" dirty="0"/>
              <a:t>Namens BRO standaardisatieteam: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050" dirty="0"/>
              <a:t>Frank Terpstra – voorzitter / product </a:t>
            </a:r>
            <a:r>
              <a:rPr lang="nl-NL" sz="1050" dirty="0" err="1"/>
              <a:t>owner</a:t>
            </a:r>
            <a:r>
              <a:rPr lang="nl-NL" sz="1050" dirty="0"/>
              <a:t> BRO standaardisatie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050" dirty="0"/>
              <a:t>Erik Simmelink– accountmanager BRO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050" dirty="0"/>
              <a:t>Ruud Boot – Proces manager BRO </a:t>
            </a:r>
            <a:r>
              <a:rPr lang="nl-NL" sz="1050" dirty="0" err="1"/>
              <a:t>standaardaardisatie</a:t>
            </a:r>
            <a:endParaRPr lang="nl-NL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1050" dirty="0"/>
              <a:t>Wilfried ter Woerds – scrummaster Standaardisatieteam en BRO keten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050" dirty="0"/>
              <a:t>Annita Vijverberg – Data Analist BRO standaardisatie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050" dirty="0"/>
              <a:t>Marijke Huijgen- Data Analist BRO standaardisatie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1050" dirty="0"/>
              <a:t>Sander </a:t>
            </a:r>
            <a:r>
              <a:rPr lang="nl-NL" sz="1050" dirty="0" err="1"/>
              <a:t>Rumhaloine</a:t>
            </a:r>
            <a:r>
              <a:rPr lang="nl-NL" sz="1050" dirty="0"/>
              <a:t> Provincie </a:t>
            </a:r>
            <a:r>
              <a:rPr lang="nl-NL" sz="1050" dirty="0" err="1"/>
              <a:t>Grongingen</a:t>
            </a:r>
            <a:endParaRPr lang="nl-NL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nl-NL" sz="1050" dirty="0"/>
              <a:t>Nanko de Boorder Provincie Noord-Holland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050" dirty="0"/>
              <a:t>John Klaver VRM-Levellog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050" dirty="0"/>
              <a:t>Bart-Jan de Leuw Ketenintegratietestmanager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050" dirty="0"/>
              <a:t>Dennis Kos Hoogheemraadschap Hollands Noorderkwartier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050" dirty="0"/>
              <a:t>Matthijs Oudega </a:t>
            </a:r>
            <a:r>
              <a:rPr lang="nl-NL" sz="1050" dirty="0" err="1"/>
              <a:t>Wiertsema</a:t>
            </a:r>
            <a:r>
              <a:rPr lang="nl-NL" sz="1050" dirty="0"/>
              <a:t> en partners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050" dirty="0"/>
              <a:t>Janco van Gelderen Provincie Utrecht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050" dirty="0"/>
              <a:t> Igor </a:t>
            </a:r>
            <a:r>
              <a:rPr lang="nl-NL" sz="1050" dirty="0" err="1"/>
              <a:t>Mendazibal</a:t>
            </a:r>
            <a:r>
              <a:rPr lang="nl-NL" sz="1050"/>
              <a:t> Waterlabs</a:t>
            </a:r>
            <a:endParaRPr lang="nl-NL" sz="1050" dirty="0"/>
          </a:p>
          <a:p>
            <a:pPr>
              <a:buFont typeface="Arial" panose="020B0604020202020204" pitchFamily="34" charset="0"/>
              <a:buChar char="•"/>
            </a:pPr>
            <a:endParaRPr lang="nl-NL" sz="1200" dirty="0"/>
          </a:p>
        </p:txBody>
      </p:sp>
      <p:pic>
        <p:nvPicPr>
          <p:cNvPr id="6" name="Afbeelding 2">
            <a:extLst>
              <a:ext uri="{FF2B5EF4-FFF2-40B4-BE49-F238E27FC236}">
                <a16:creationId xmlns:a16="http://schemas.microsoft.com/office/drawing/2014/main" id="{83FB6A4F-BDF1-4932-BD3A-316F92E5974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4725145"/>
            <a:ext cx="1674831" cy="74355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70331A85-F07C-4114-B4B6-DF4C87A2032B}"/>
              </a:ext>
            </a:extLst>
          </p:cNvPr>
          <p:cNvSpPr txBox="1">
            <a:spLocks/>
          </p:cNvSpPr>
          <p:nvPr/>
        </p:nvSpPr>
        <p:spPr bwMode="auto">
          <a:xfrm>
            <a:off x="611560" y="332656"/>
            <a:ext cx="84010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9pPr>
          </a:lstStyle>
          <a:p>
            <a:r>
              <a:rPr lang="nl-NL" b="1" kern="0" dirty="0">
                <a:solidFill>
                  <a:schemeClr val="bg1"/>
                </a:solidFill>
              </a:rPr>
              <a:t>Welkom vandaag</a:t>
            </a:r>
          </a:p>
        </p:txBody>
      </p:sp>
    </p:spTree>
    <p:extLst>
      <p:ext uri="{BB962C8B-B14F-4D97-AF65-F5344CB8AC3E}">
        <p14:creationId xmlns:p14="http://schemas.microsoft.com/office/powerpoint/2010/main" val="383129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B467-7873-4513-AFB0-64C93AB0D52A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78A39A-4C99-4BCD-B018-36BE006FADB3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D5787114-5CD7-481B-A426-05594328D305}"/>
              </a:ext>
            </a:extLst>
          </p:cNvPr>
          <p:cNvSpPr txBox="1">
            <a:spLocks/>
          </p:cNvSpPr>
          <p:nvPr/>
        </p:nvSpPr>
        <p:spPr bwMode="auto">
          <a:xfrm>
            <a:off x="1259632" y="1412776"/>
            <a:ext cx="5364610" cy="3726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nl-NL" sz="1050" kern="0" dirty="0"/>
              <a:t>Nummer 1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050" kern="0" dirty="0"/>
              <a:t>Nummer 2</a:t>
            </a:r>
          </a:p>
          <a:p>
            <a:pPr>
              <a:buFont typeface="Arial" panose="020B0604020202020204" pitchFamily="34" charset="0"/>
              <a:buChar char="•"/>
            </a:pPr>
            <a:endParaRPr lang="nl-NL" sz="1050" kern="0" dirty="0"/>
          </a:p>
          <a:p>
            <a:pPr>
              <a:buFont typeface="Arial" panose="020B0604020202020204" pitchFamily="34" charset="0"/>
              <a:buChar char="•"/>
            </a:pPr>
            <a:endParaRPr lang="nl-NL" sz="1050" kern="0" dirty="0"/>
          </a:p>
          <a:p>
            <a:pPr marL="0" indent="0">
              <a:buNone/>
            </a:pPr>
            <a:endParaRPr lang="nl-NL" sz="1050" kern="0" dirty="0"/>
          </a:p>
          <a:p>
            <a:pPr marL="0" indent="0">
              <a:buNone/>
            </a:pPr>
            <a:endParaRPr lang="nl-NL" sz="1050" kern="0" dirty="0"/>
          </a:p>
          <a:p>
            <a:pPr>
              <a:buFontTx/>
              <a:buNone/>
            </a:pPr>
            <a:endParaRPr lang="nl-NL" sz="1050" i="1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0AE6C7-09EF-49FB-BAFF-0EF28B5159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1"/>
          <a:stretch/>
        </p:blipFill>
        <p:spPr>
          <a:xfrm>
            <a:off x="-1" y="3645024"/>
            <a:ext cx="1419225" cy="1945754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452EB219-742E-409F-BAE3-2C9D92027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332656"/>
            <a:ext cx="8401050" cy="492125"/>
          </a:xfrm>
        </p:spPr>
        <p:txBody>
          <a:bodyPr/>
          <a:lstStyle/>
          <a:p>
            <a:r>
              <a:rPr lang="nl-NL" b="1" dirty="0">
                <a:solidFill>
                  <a:schemeClr val="bg1"/>
                </a:solidFill>
              </a:rPr>
              <a:t>Welkom vandaag</a:t>
            </a:r>
          </a:p>
        </p:txBody>
      </p:sp>
    </p:spTree>
    <p:extLst>
      <p:ext uri="{BB962C8B-B14F-4D97-AF65-F5344CB8AC3E}">
        <p14:creationId xmlns:p14="http://schemas.microsoft.com/office/powerpoint/2010/main" val="239570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8401050" cy="492125"/>
          </a:xfrm>
        </p:spPr>
        <p:txBody>
          <a:bodyPr/>
          <a:lstStyle/>
          <a:p>
            <a:r>
              <a:rPr lang="nl-NL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B467-7873-4513-AFB0-64C93AB0D52A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78A39A-4C99-4BCD-B018-36BE006FADB3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387416" y="1359694"/>
            <a:ext cx="8401050" cy="4138612"/>
          </a:xfrm>
        </p:spPr>
        <p:txBody>
          <a:bodyPr/>
          <a:lstStyle/>
          <a:p>
            <a:pPr marL="0" indent="0">
              <a:buNone/>
            </a:pPr>
            <a:r>
              <a:rPr lang="nl-NL" sz="1400" dirty="0"/>
              <a:t>13.15 uur		Inloop</a:t>
            </a:r>
          </a:p>
          <a:p>
            <a:pPr marL="0" indent="0">
              <a:buNone/>
            </a:pPr>
            <a:endParaRPr lang="nl-NL" sz="1400" dirty="0"/>
          </a:p>
          <a:p>
            <a:pPr marL="0" indent="0">
              <a:buNone/>
            </a:pPr>
            <a:r>
              <a:rPr lang="nl-NL" sz="1400" dirty="0"/>
              <a:t>13.30 uur		Start sessie:</a:t>
            </a:r>
          </a:p>
          <a:p>
            <a:pPr marL="0" indent="0">
              <a:buNone/>
            </a:pPr>
            <a:endParaRPr lang="nl-NL" sz="1400" dirty="0"/>
          </a:p>
          <a:p>
            <a:pPr lvl="0"/>
            <a:r>
              <a:rPr lang="nl-NL" sz="1400" dirty="0"/>
              <a:t>Doel en inhoud sessie en introductie op online sessie </a:t>
            </a:r>
          </a:p>
          <a:p>
            <a:pPr lvl="0"/>
            <a:r>
              <a:rPr lang="nl-NL" sz="1400" dirty="0"/>
              <a:t>Acties uit vorige review-</a:t>
            </a:r>
          </a:p>
          <a:p>
            <a:pPr lvl="0"/>
            <a:r>
              <a:rPr lang="nl-NL" sz="1400" dirty="0"/>
              <a:t>Korte terugkoppeling Workshop Grondwatermonitoringnet (GMN) 20 nov- Frank </a:t>
            </a:r>
          </a:p>
          <a:p>
            <a:pPr lvl="0"/>
            <a:r>
              <a:rPr lang="nl-NL" sz="1400" dirty="0"/>
              <a:t>Voortgang standaardisatie Grondwatersamenstellingsonderzoek (GAR)-Annita</a:t>
            </a:r>
          </a:p>
          <a:p>
            <a:pPr lvl="1"/>
            <a:r>
              <a:rPr lang="nl-NL" sz="1400" dirty="0"/>
              <a:t>Aanpassingen datamodel t.o.v. vorige versie</a:t>
            </a:r>
          </a:p>
          <a:p>
            <a:pPr lvl="1"/>
            <a:r>
              <a:rPr lang="nl-NL" sz="1400" dirty="0"/>
              <a:t>Toevoegen van ‘onderzoeksmethode’ aan datamodel </a:t>
            </a:r>
          </a:p>
          <a:p>
            <a:pPr lvl="0"/>
            <a:r>
              <a:rPr lang="nl-NL" sz="1400" dirty="0"/>
              <a:t>Doorkijk volgende sprint 14 ( oktober tot 29 oktober) </a:t>
            </a:r>
          </a:p>
          <a:p>
            <a:pPr lvl="0">
              <a:buFont typeface="Arial" panose="020B0604020202020204" pitchFamily="34" charset="0"/>
              <a:buChar char="•"/>
            </a:pPr>
            <a:endParaRPr lang="nl-NL" sz="1400" dirty="0"/>
          </a:p>
          <a:p>
            <a:pPr marL="0" lvl="0" indent="0">
              <a:buNone/>
            </a:pPr>
            <a:r>
              <a:rPr lang="nl-NL" sz="1400" dirty="0"/>
              <a:t>14.30 uur		Afsluiting	</a:t>
            </a:r>
          </a:p>
          <a:p>
            <a:pPr marL="0" indent="0">
              <a:buNone/>
            </a:pPr>
            <a:endParaRPr lang="nl-NL" sz="1400" dirty="0"/>
          </a:p>
          <a:p>
            <a:endParaRPr lang="nl-NL" sz="1400" dirty="0"/>
          </a:p>
          <a:p>
            <a:pPr>
              <a:buNone/>
            </a:pPr>
            <a:endParaRPr lang="nl-NL" sz="1400" i="1" dirty="0"/>
          </a:p>
        </p:txBody>
      </p:sp>
    </p:spTree>
    <p:extLst>
      <p:ext uri="{BB962C8B-B14F-4D97-AF65-F5344CB8AC3E}">
        <p14:creationId xmlns:p14="http://schemas.microsoft.com/office/powerpoint/2010/main" val="388473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B467-7873-4513-AFB0-64C93AB0D52A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78A39A-4C99-4BCD-B018-36BE006FADB3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1433562" y="2377270"/>
            <a:ext cx="6300788" cy="3103959"/>
          </a:xfrm>
        </p:spPr>
        <p:txBody>
          <a:bodyPr/>
          <a:lstStyle/>
          <a:p>
            <a:pPr lvl="0"/>
            <a:r>
              <a:rPr lang="nl-NL" dirty="0"/>
              <a:t>Inzicht geven in hetgeen wat binnen standaardisatie vanuit het domein Grondwatermonitoring in sprint 13 is gedaan waarbij de nadruk ligt op het proces.</a:t>
            </a:r>
          </a:p>
          <a:p>
            <a:pPr lvl="0"/>
            <a:endParaRPr lang="nl-NL" dirty="0"/>
          </a:p>
          <a:p>
            <a:pPr lvl="0"/>
            <a:r>
              <a:rPr lang="nl-NL" dirty="0"/>
              <a:t>Feedback opvragen en ontvangen</a:t>
            </a:r>
          </a:p>
          <a:p>
            <a:pPr lvl="0"/>
            <a:endParaRPr lang="nl-NL" dirty="0"/>
          </a:p>
          <a:p>
            <a:pPr lvl="0"/>
            <a:r>
              <a:rPr lang="nl-NL" dirty="0"/>
              <a:t>Aangeven wat in komende sprint is te verwachten</a:t>
            </a:r>
          </a:p>
          <a:p>
            <a:pPr marL="0" indent="0">
              <a:buNone/>
            </a:pPr>
            <a:endParaRPr lang="nl-NL" sz="1050" dirty="0"/>
          </a:p>
          <a:p>
            <a:endParaRPr lang="nl-NL" sz="1050" dirty="0"/>
          </a:p>
          <a:p>
            <a:pPr>
              <a:buNone/>
            </a:pPr>
            <a:endParaRPr lang="nl-NL" sz="1050" i="1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60BC0C1-7CF7-4DB7-8BD6-241C8B225FCE}"/>
              </a:ext>
            </a:extLst>
          </p:cNvPr>
          <p:cNvSpPr txBox="1">
            <a:spLocks/>
          </p:cNvSpPr>
          <p:nvPr/>
        </p:nvSpPr>
        <p:spPr bwMode="auto">
          <a:xfrm>
            <a:off x="585292" y="1502210"/>
            <a:ext cx="84010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9pPr>
          </a:lstStyle>
          <a:p>
            <a:r>
              <a:rPr lang="nl-NL" sz="2400" kern="0" dirty="0"/>
              <a:t>Doel sessie</a:t>
            </a:r>
          </a:p>
        </p:txBody>
      </p:sp>
    </p:spTree>
    <p:extLst>
      <p:ext uri="{BB962C8B-B14F-4D97-AF65-F5344CB8AC3E}">
        <p14:creationId xmlns:p14="http://schemas.microsoft.com/office/powerpoint/2010/main" val="62664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5292" y="1502210"/>
            <a:ext cx="8401050" cy="492125"/>
          </a:xfrm>
        </p:spPr>
        <p:txBody>
          <a:bodyPr/>
          <a:lstStyle/>
          <a:p>
            <a:r>
              <a:rPr lang="nl-NL" sz="2400" dirty="0"/>
              <a:t>Acties uit vorige review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B467-7873-4513-AFB0-64C93AB0D52A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78A39A-4C99-4BCD-B018-36BE006FADB3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65F4AB0-EE5E-421A-974E-958AB9419DE8}"/>
              </a:ext>
            </a:extLst>
          </p:cNvPr>
          <p:cNvSpPr txBox="1">
            <a:spLocks/>
          </p:cNvSpPr>
          <p:nvPr/>
        </p:nvSpPr>
        <p:spPr bwMode="auto">
          <a:xfrm>
            <a:off x="611560" y="332656"/>
            <a:ext cx="84010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9pPr>
          </a:lstStyle>
          <a:p>
            <a:endParaRPr lang="nl-NL" b="1" kern="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5D9C9C-4B77-490B-85D0-8D3910AA9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881535"/>
              </p:ext>
            </p:extLst>
          </p:nvPr>
        </p:nvGraphicFramePr>
        <p:xfrm>
          <a:off x="323527" y="2564904"/>
          <a:ext cx="8448997" cy="23363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1476">
                  <a:extLst>
                    <a:ext uri="{9D8B030D-6E8A-4147-A177-3AD203B41FA5}">
                      <a16:colId xmlns:a16="http://schemas.microsoft.com/office/drawing/2014/main" val="89633021"/>
                    </a:ext>
                  </a:extLst>
                </a:gridCol>
                <a:gridCol w="4017813">
                  <a:extLst>
                    <a:ext uri="{9D8B030D-6E8A-4147-A177-3AD203B41FA5}">
                      <a16:colId xmlns:a16="http://schemas.microsoft.com/office/drawing/2014/main" val="3833110369"/>
                    </a:ext>
                  </a:extLst>
                </a:gridCol>
                <a:gridCol w="1631581">
                  <a:extLst>
                    <a:ext uri="{9D8B030D-6E8A-4147-A177-3AD203B41FA5}">
                      <a16:colId xmlns:a16="http://schemas.microsoft.com/office/drawing/2014/main" val="137012846"/>
                    </a:ext>
                  </a:extLst>
                </a:gridCol>
                <a:gridCol w="1438127">
                  <a:extLst>
                    <a:ext uri="{9D8B030D-6E8A-4147-A177-3AD203B41FA5}">
                      <a16:colId xmlns:a16="http://schemas.microsoft.com/office/drawing/2014/main" val="1305388140"/>
                    </a:ext>
                  </a:extLst>
                </a:gridCol>
              </a:tblGrid>
              <a:tr h="392919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nl-NL" sz="1200" dirty="0" err="1">
                          <a:effectLst/>
                        </a:rPr>
                        <a:t>ActieNr</a:t>
                      </a:r>
                      <a:r>
                        <a:rPr lang="nl-NL" sz="1200" dirty="0">
                          <a:effectLst/>
                        </a:rPr>
                        <a:t>.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nl-NL" sz="1200" dirty="0">
                          <a:effectLst/>
                        </a:rPr>
                        <a:t>Actie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nl-NL" sz="1200">
                          <a:effectLst/>
                        </a:rPr>
                        <a:t>Actiehouder</a:t>
                      </a:r>
                      <a:endParaRPr lang="nl-NL" sz="1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nl-NL" sz="1200">
                          <a:effectLst/>
                        </a:rPr>
                        <a:t>Einddatum</a:t>
                      </a:r>
                      <a:endParaRPr lang="nl-NL" sz="1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extLst>
                  <a:ext uri="{0D108BD9-81ED-4DB2-BD59-A6C34878D82A}">
                    <a16:rowId xmlns:a16="http://schemas.microsoft.com/office/drawing/2014/main" val="3550312808"/>
                  </a:ext>
                </a:extLst>
              </a:tr>
              <a:tr h="237661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20181025-01</a:t>
                      </a:r>
                      <a:endParaRPr lang="nl-NL" sz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Intekenlijst van gespreksonderwerpen rondsturen </a:t>
                      </a:r>
                      <a:endParaRPr lang="nl-NL" sz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Standaard team</a:t>
                      </a:r>
                      <a:endParaRPr lang="nl-NL" sz="12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periodiek</a:t>
                      </a:r>
                      <a:endParaRPr lang="nl-NL" sz="12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Verdana" panose="020B0604030504040204" pitchFamily="34" charset="0"/>
                      </a:endParaRPr>
                    </a:p>
                  </a:txBody>
                  <a:tcPr marL="56636" marR="56636" marT="0" marB="0"/>
                </a:tc>
                <a:extLst>
                  <a:ext uri="{0D108BD9-81ED-4DB2-BD59-A6C34878D82A}">
                    <a16:rowId xmlns:a16="http://schemas.microsoft.com/office/drawing/2014/main" val="805446383"/>
                  </a:ext>
                </a:extLst>
              </a:tr>
              <a:tr h="36351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20181025-02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GAR scope document verspreiden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Frank</a:t>
                      </a:r>
                      <a:endParaRPr lang="nl-NL" sz="1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z.s.m.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extLst>
                  <a:ext uri="{0D108BD9-81ED-4DB2-BD59-A6C34878D82A}">
                    <a16:rowId xmlns:a16="http://schemas.microsoft.com/office/drawing/2014/main" val="1209640202"/>
                  </a:ext>
                </a:extLst>
              </a:tr>
              <a:tr h="48937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20181025-03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Issue toestandsparameters (bijv. geur, kleur, zout/zoet, dichtheid, leeftijd) toevoegen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Standaard team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uitgevoerd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extLst>
                  <a:ext uri="{0D108BD9-81ED-4DB2-BD59-A6C34878D82A}">
                    <a16:rowId xmlns:a16="http://schemas.microsoft.com/office/drawing/2014/main" val="2806392656"/>
                  </a:ext>
                </a:extLst>
              </a:tr>
              <a:tr h="36351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20181025-04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Beheerprocedure afspreken voor codelijsten.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Frank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?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extLst>
                  <a:ext uri="{0D108BD9-81ED-4DB2-BD59-A6C34878D82A}">
                    <a16:rowId xmlns:a16="http://schemas.microsoft.com/office/drawing/2014/main" val="3711126323"/>
                  </a:ext>
                </a:extLst>
              </a:tr>
              <a:tr h="48937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20181025-05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Uitzoeken of sensoren buiten scope zijn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Standaard team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uitgevoerd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extLst>
                  <a:ext uri="{0D108BD9-81ED-4DB2-BD59-A6C34878D82A}">
                    <a16:rowId xmlns:a16="http://schemas.microsoft.com/office/drawing/2014/main" val="1365257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23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5292" y="1502210"/>
            <a:ext cx="8401050" cy="492125"/>
          </a:xfrm>
        </p:spPr>
        <p:txBody>
          <a:bodyPr/>
          <a:lstStyle/>
          <a:p>
            <a:r>
              <a:rPr lang="nl-NL" sz="2400" dirty="0"/>
              <a:t>Acties uit vorige review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DB467-7873-4513-AFB0-64C93AB0D52A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E78A39A-4C99-4BCD-B018-36BE006FADB3}" type="datetime4">
              <a:rPr lang="nl-NL" smtClean="0"/>
              <a:pPr/>
              <a:t>22 november 2018</a:t>
            </a:fld>
            <a:endParaRPr lang="nl-NL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65F4AB0-EE5E-421A-974E-958AB9419DE8}"/>
              </a:ext>
            </a:extLst>
          </p:cNvPr>
          <p:cNvSpPr txBox="1">
            <a:spLocks/>
          </p:cNvSpPr>
          <p:nvPr/>
        </p:nvSpPr>
        <p:spPr bwMode="auto">
          <a:xfrm>
            <a:off x="611560" y="332656"/>
            <a:ext cx="84010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CC003D"/>
                </a:solidFill>
                <a:latin typeface="Verdana" pitchFamily="34" charset="0"/>
              </a:defRPr>
            </a:lvl9pPr>
          </a:lstStyle>
          <a:p>
            <a:endParaRPr lang="nl-NL" b="1" kern="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5D9C9C-4B77-490B-85D0-8D3910AA9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687178"/>
              </p:ext>
            </p:extLst>
          </p:nvPr>
        </p:nvGraphicFramePr>
        <p:xfrm>
          <a:off x="585292" y="2295089"/>
          <a:ext cx="8307188" cy="2353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8625">
                  <a:extLst>
                    <a:ext uri="{9D8B030D-6E8A-4147-A177-3AD203B41FA5}">
                      <a16:colId xmlns:a16="http://schemas.microsoft.com/office/drawing/2014/main" val="89633021"/>
                    </a:ext>
                  </a:extLst>
                </a:gridCol>
                <a:gridCol w="3950377">
                  <a:extLst>
                    <a:ext uri="{9D8B030D-6E8A-4147-A177-3AD203B41FA5}">
                      <a16:colId xmlns:a16="http://schemas.microsoft.com/office/drawing/2014/main" val="3833110369"/>
                    </a:ext>
                  </a:extLst>
                </a:gridCol>
                <a:gridCol w="1604196">
                  <a:extLst>
                    <a:ext uri="{9D8B030D-6E8A-4147-A177-3AD203B41FA5}">
                      <a16:colId xmlns:a16="http://schemas.microsoft.com/office/drawing/2014/main" val="137012846"/>
                    </a:ext>
                  </a:extLst>
                </a:gridCol>
                <a:gridCol w="1413990">
                  <a:extLst>
                    <a:ext uri="{9D8B030D-6E8A-4147-A177-3AD203B41FA5}">
                      <a16:colId xmlns:a16="http://schemas.microsoft.com/office/drawing/2014/main" val="1305388140"/>
                    </a:ext>
                  </a:extLst>
                </a:gridCol>
              </a:tblGrid>
              <a:tr h="17689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nl-NL" sz="1200" dirty="0" err="1">
                          <a:effectLst/>
                        </a:rPr>
                        <a:t>ActieNr</a:t>
                      </a:r>
                      <a:r>
                        <a:rPr lang="nl-NL" sz="1200" dirty="0">
                          <a:effectLst/>
                        </a:rPr>
                        <a:t>.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nl-NL" sz="1200">
                          <a:effectLst/>
                        </a:rPr>
                        <a:t>Actie</a:t>
                      </a:r>
                      <a:endParaRPr lang="nl-NL" sz="1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nl-NL" sz="1200">
                          <a:effectLst/>
                        </a:rPr>
                        <a:t>Actiehouder</a:t>
                      </a:r>
                      <a:endParaRPr lang="nl-NL" sz="1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nl-NL" sz="1200">
                          <a:effectLst/>
                        </a:rPr>
                        <a:t>Einddatum</a:t>
                      </a:r>
                      <a:endParaRPr lang="nl-NL" sz="1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extLst>
                  <a:ext uri="{0D108BD9-81ED-4DB2-BD59-A6C34878D82A}">
                    <a16:rowId xmlns:a16="http://schemas.microsoft.com/office/drawing/2014/main" val="3550312808"/>
                  </a:ext>
                </a:extLst>
              </a:tr>
              <a:tr h="61523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20181025-06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Scopedocument GMN verspreiden (samen met verslag en slides). Commentaar via de DBG.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Standaard team</a:t>
                      </a:r>
                      <a:endParaRPr lang="nl-NL" sz="1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uitgevoerd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extLst>
                  <a:ext uri="{0D108BD9-81ED-4DB2-BD59-A6C34878D82A}">
                    <a16:rowId xmlns:a16="http://schemas.microsoft.com/office/drawing/2014/main" val="4075325458"/>
                  </a:ext>
                </a:extLst>
              </a:tr>
              <a:tr h="74109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20181025-07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Workshop Proces GMN.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Standaard team</a:t>
                      </a:r>
                      <a:endParaRPr lang="nl-NL" sz="1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uitgevoerd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extLst>
                  <a:ext uri="{0D108BD9-81ED-4DB2-BD59-A6C34878D82A}">
                    <a16:rowId xmlns:a16="http://schemas.microsoft.com/office/drawing/2014/main" val="1566704784"/>
                  </a:ext>
                </a:extLst>
              </a:tr>
              <a:tr h="36351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20181025-08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Vragen aan Kor wanneer te reageren op het (</a:t>
                      </a:r>
                      <a:r>
                        <a:rPr lang="nl-NL" sz="1200" dirty="0" err="1">
                          <a:effectLst/>
                        </a:rPr>
                        <a:t>Putcode</a:t>
                      </a:r>
                      <a:r>
                        <a:rPr lang="nl-NL" sz="1200" dirty="0">
                          <a:effectLst/>
                        </a:rPr>
                        <a:t>)voorstel van de provincies.</a:t>
                      </a: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>
                          <a:effectLst/>
                        </a:rPr>
                        <a:t>Bart Jan en Frank</a:t>
                      </a:r>
                      <a:endParaRPr lang="nl-NL" sz="1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uitgevoerd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extLst>
                  <a:ext uri="{0D108BD9-81ED-4DB2-BD59-A6C34878D82A}">
                    <a16:rowId xmlns:a16="http://schemas.microsoft.com/office/drawing/2014/main" val="3660882536"/>
                  </a:ext>
                </a:extLst>
              </a:tr>
              <a:tr h="36351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20181025-09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contact met Marja </a:t>
                      </a:r>
                      <a:r>
                        <a:rPr lang="nl-NL" sz="1200" dirty="0" err="1">
                          <a:effectLst/>
                        </a:rPr>
                        <a:t>ivm</a:t>
                      </a:r>
                      <a:r>
                        <a:rPr lang="nl-NL" sz="1200" dirty="0">
                          <a:effectLst/>
                        </a:rPr>
                        <a:t> een GMW samenvatting:  de GMW attributen op een rij. 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Bart Jan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nl-NL" sz="1200" dirty="0">
                          <a:effectLst/>
                        </a:rPr>
                        <a:t> ?</a:t>
                      </a:r>
                      <a:endParaRPr lang="nl-NL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36" marR="56636" marT="0" marB="0"/>
                </a:tc>
                <a:extLst>
                  <a:ext uri="{0D108BD9-81ED-4DB2-BD59-A6C34878D82A}">
                    <a16:rowId xmlns:a16="http://schemas.microsoft.com/office/drawing/2014/main" val="2217259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8764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ARMA DOCSYS~XML" val="&lt;data author=&quot;{00000000-0000-0000-0000-000000000000}&quot; authorname=&quot;(onbekend)&quot; model=&quot;{00000001-0005-0000-0001-000000000013}&quot; profile=&quot;1Logo&quot; created=&quot;2010-10-28 12:31:02&quot; modified=&quot;2010-10-28 14:12:02&quot;&gt;&lt;presentatie template=&quot;C:\Program Files\Carma DocSys\1Logo\Modellen\Presentaties\ministerie.pot&quot; enabled=&quot;true&quot; reopen=&quot;true&quot; lcid=&quot;1043&quot; newdoc=&quot;true&quot; engine=&quot;DocSysEngine.MSPPT&quot;&gt;&lt;titel class=&quot;string&quot; value=&quot;&quot;/&gt;&lt;fldfooter class=&quot;string&quot; value=&quot;&quot;/&gt;&lt;subtitel class=&quot;string&quot; value=&quot;&quot;/&gt;&lt;datum class=&quot;string&quot; value=&quot;29 oktober 2010&quot;/&gt;&lt;kleur class=&quot;string&quot; value=&quot;&quot;/&gt;&lt;divisie class=&quot;string&quot; value=&quot;Ministerie&quot; id=&quot;1&quot;/&gt;&lt;PAPER/&gt;&lt;/presentatie&gt;&lt;/data&gt;&#10;"/>
</p:tagLst>
</file>

<file path=ppt/theme/theme1.xml><?xml version="1.0" encoding="utf-8"?>
<a:theme xmlns:a="http://schemas.openxmlformats.org/drawingml/2006/main" name="Presentatie_IenM">
  <a:themeElements>
    <a:clrScheme name="">
      <a:dk1>
        <a:srgbClr val="000000"/>
      </a:dk1>
      <a:lt1>
        <a:srgbClr val="FFFFFF"/>
      </a:lt1>
      <a:dk2>
        <a:srgbClr val="0E4A10"/>
      </a:dk2>
      <a:lt2>
        <a:srgbClr val="47145C"/>
      </a:lt2>
      <a:accent1>
        <a:srgbClr val="046F96"/>
      </a:accent1>
      <a:accent2>
        <a:srgbClr val="9ACCD4"/>
      </a:accent2>
      <a:accent3>
        <a:srgbClr val="FFFFFF"/>
      </a:accent3>
      <a:accent4>
        <a:srgbClr val="000000"/>
      </a:accent4>
      <a:accent5>
        <a:srgbClr val="AABBC9"/>
      </a:accent5>
      <a:accent6>
        <a:srgbClr val="8BB9C0"/>
      </a:accent6>
      <a:hlink>
        <a:srgbClr val="ED8FBB"/>
      </a:hlink>
      <a:folHlink>
        <a:srgbClr val="900079"/>
      </a:folHlink>
    </a:clrScheme>
    <a:fontScheme name="ministeri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ministerie 1">
        <a:dk1>
          <a:srgbClr val="000000"/>
        </a:dk1>
        <a:lt1>
          <a:srgbClr val="FFFFFF"/>
        </a:lt1>
        <a:dk2>
          <a:srgbClr val="529D26"/>
        </a:dk2>
        <a:lt2>
          <a:srgbClr val="808080"/>
        </a:lt2>
        <a:accent1>
          <a:srgbClr val="58AE8B"/>
        </a:accent1>
        <a:accent2>
          <a:srgbClr val="2494C5"/>
        </a:accent2>
        <a:accent3>
          <a:srgbClr val="FFFFFF"/>
        </a:accent3>
        <a:accent4>
          <a:srgbClr val="000000"/>
        </a:accent4>
        <a:accent5>
          <a:srgbClr val="B4D3C4"/>
        </a:accent5>
        <a:accent6>
          <a:srgbClr val="2086B2"/>
        </a:accent6>
        <a:hlink>
          <a:srgbClr val="9ACCD4"/>
        </a:hlink>
        <a:folHlink>
          <a:srgbClr val="ED8F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isterie 2">
        <a:dk1>
          <a:srgbClr val="000000"/>
        </a:dk1>
        <a:lt1>
          <a:srgbClr val="FFFFFF"/>
        </a:lt1>
        <a:dk2>
          <a:srgbClr val="3C1508"/>
        </a:dk2>
        <a:lt2>
          <a:srgbClr val="3C1508"/>
        </a:lt2>
        <a:accent1>
          <a:srgbClr val="FBD221"/>
        </a:accent1>
        <a:accent2>
          <a:srgbClr val="F9A529"/>
        </a:accent2>
        <a:accent3>
          <a:srgbClr val="FFFFFF"/>
        </a:accent3>
        <a:accent4>
          <a:srgbClr val="000000"/>
        </a:accent4>
        <a:accent5>
          <a:srgbClr val="FDE5AB"/>
        </a:accent5>
        <a:accent6>
          <a:srgbClr val="E29524"/>
        </a:accent6>
        <a:hlink>
          <a:srgbClr val="EE0026"/>
        </a:hlink>
        <a:folHlink>
          <a:srgbClr val="60652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isterie 3">
        <a:dk1>
          <a:srgbClr val="000000"/>
        </a:dk1>
        <a:lt1>
          <a:srgbClr val="FFFFFF"/>
        </a:lt1>
        <a:dk2>
          <a:srgbClr val="47145C"/>
        </a:dk2>
        <a:lt2>
          <a:srgbClr val="0E4A10"/>
        </a:lt2>
        <a:accent1>
          <a:srgbClr val="EE0026"/>
        </a:accent1>
        <a:accent2>
          <a:srgbClr val="D60044"/>
        </a:accent2>
        <a:accent3>
          <a:srgbClr val="FFFFFF"/>
        </a:accent3>
        <a:accent4>
          <a:srgbClr val="000000"/>
        </a:accent4>
        <a:accent5>
          <a:srgbClr val="F5AAAC"/>
        </a:accent5>
        <a:accent6>
          <a:srgbClr val="C2003D"/>
        </a:accent6>
        <a:hlink>
          <a:srgbClr val="ED8FBB"/>
        </a:hlink>
        <a:folHlink>
          <a:srgbClr val="A100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isterie 4">
        <a:dk1>
          <a:srgbClr val="000000"/>
        </a:dk1>
        <a:lt1>
          <a:srgbClr val="FFFFFF"/>
        </a:lt1>
        <a:dk2>
          <a:srgbClr val="529D26"/>
        </a:dk2>
        <a:lt2>
          <a:srgbClr val="808080"/>
        </a:lt2>
        <a:accent1>
          <a:srgbClr val="6ED9AD"/>
        </a:accent1>
        <a:accent2>
          <a:srgbClr val="2494C5"/>
        </a:accent2>
        <a:accent3>
          <a:srgbClr val="FFFFFF"/>
        </a:accent3>
        <a:accent4>
          <a:srgbClr val="000000"/>
        </a:accent4>
        <a:accent5>
          <a:srgbClr val="BAE9D3"/>
        </a:accent5>
        <a:accent6>
          <a:srgbClr val="2086B2"/>
        </a:accent6>
        <a:hlink>
          <a:srgbClr val="9ACCD4"/>
        </a:hlink>
        <a:folHlink>
          <a:srgbClr val="ED8F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Presentatie_IenM</Template>
  <TotalTime>286</TotalTime>
  <Words>691</Words>
  <Application>Microsoft Office PowerPoint</Application>
  <PresentationFormat>Diavoorstelling (4:3)</PresentationFormat>
  <Paragraphs>271</Paragraphs>
  <Slides>21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Verdana</vt:lpstr>
      <vt:lpstr>Presentatie_IenM</vt:lpstr>
      <vt:lpstr>BRO Standaardisatie  Sprintreview  domein Grondwater-monitoring  sprint 13 | 22 november 2018</vt:lpstr>
      <vt:lpstr>BRO Standaardisatie  Sprintreview Domein  Grondwater-monitoring   sprint 13 | 22 november 2018</vt:lpstr>
      <vt:lpstr>PowerPoint-presentatie</vt:lpstr>
      <vt:lpstr>PowerPoint-presentatie</vt:lpstr>
      <vt:lpstr>Welkom vandaag</vt:lpstr>
      <vt:lpstr>Agenda</vt:lpstr>
      <vt:lpstr>PowerPoint-presentatie</vt:lpstr>
      <vt:lpstr>Acties uit vorige review</vt:lpstr>
      <vt:lpstr>Acties uit vorige review</vt:lpstr>
      <vt:lpstr>Terugkoppeling Workshop Grondwatermonitoringnet (GMN) 20 nov </vt:lpstr>
      <vt:lpstr>Terugkoppeling Workshop Grondwatermonitoringnet (GMN) 20 nov </vt:lpstr>
      <vt:lpstr>Scenario 1 Geen meetpunt</vt:lpstr>
      <vt:lpstr>Scenario 2 Met meetpunten</vt:lpstr>
      <vt:lpstr>Terugkoppeling Workshop Grondwatermonitoringnet (GMN) 20 nov </vt:lpstr>
      <vt:lpstr>Tussenscenario</vt:lpstr>
      <vt:lpstr>Verwerking Workshop Grondwatermonitoringnet</vt:lpstr>
      <vt:lpstr>Voortgang standaardisatie Grondwatersamenstellingsonderzoek (GAR)</vt:lpstr>
      <vt:lpstr> Doorkijk volgende sprint 14  (26 november tot 21 december)  </vt:lpstr>
      <vt:lpstr>Onderstaande vragen / inhoudelijke feedback zijn tijdens de sessie gesteld en behandeld. (Team = BRO standaardisatieteam)</vt:lpstr>
      <vt:lpstr>Evaluatie van deze bijeenkomst</vt:lpstr>
      <vt:lpstr>Dank voor het bijwonen van deze bijeenkomst!</vt:lpstr>
    </vt:vector>
  </TitlesOfParts>
  <Company>Rijksoverheid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LHaeren</dc:creator>
  <cp:lastModifiedBy>Frank Terpstra</cp:lastModifiedBy>
  <cp:revision>495</cp:revision>
  <dcterms:created xsi:type="dcterms:W3CDTF">2016-03-22T13:39:25Z</dcterms:created>
  <dcterms:modified xsi:type="dcterms:W3CDTF">2018-11-22T13:36:37Z</dcterms:modified>
</cp:coreProperties>
</file>