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70" r:id="rId2"/>
    <p:sldId id="271" r:id="rId3"/>
    <p:sldId id="272" r:id="rId4"/>
    <p:sldId id="273" r:id="rId5"/>
    <p:sldId id="274" r:id="rId6"/>
  </p:sldIdLst>
  <p:sldSz cx="9144000" cy="5143500" type="screen16x9"/>
  <p:notesSz cx="6810375" cy="9942513"/>
  <p:custDataLst>
    <p:tags r:id="rId9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9" autoAdjust="0"/>
    <p:restoredTop sz="90182" autoAdjust="0"/>
  </p:normalViewPr>
  <p:slideViewPr>
    <p:cSldViewPr>
      <p:cViewPr varScale="1">
        <p:scale>
          <a:sx n="83" d="100"/>
          <a:sy n="83" d="100"/>
        </p:scale>
        <p:origin x="892" y="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rpstra\Documents\Geonovum\BRO\GWO-gebruik-2018-07-20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rpstra\Documents\Geonovum\BRO\GWO-gebruik-2018-07-20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rpstra\Documents\Geonovum\BRO\GWO-gebruik-2018-07-20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rpstra\Documents\Geonovum\BRO\GWO-gebruik-2018-07-20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Requests grondwaterkwaliteit</a:t>
            </a:r>
            <a:r>
              <a:rPr lang="nl-NL" baseline="0"/>
              <a:t> totaal per jaar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Blad1!$H$2:$H$7</c:f>
              <c:numCache>
                <c:formatCode>yyyy\-mm\-dd\ hh:mm:ss</c:formatCode>
                <c:ptCount val="6"/>
                <c:pt idx="0">
                  <c:v>41275</c:v>
                </c:pt>
                <c:pt idx="1">
                  <c:v>41640</c:v>
                </c:pt>
                <c:pt idx="2">
                  <c:v>42005</c:v>
                </c:pt>
                <c:pt idx="3">
                  <c:v>42370</c:v>
                </c:pt>
                <c:pt idx="4">
                  <c:v>42736</c:v>
                </c:pt>
                <c:pt idx="5">
                  <c:v>43101</c:v>
                </c:pt>
              </c:numCache>
            </c:numRef>
          </c:cat>
          <c:val>
            <c:numRef>
              <c:f>Blad1!$I$2:$I$7</c:f>
              <c:numCache>
                <c:formatCode>0.00</c:formatCode>
                <c:ptCount val="6"/>
                <c:pt idx="0">
                  <c:v>8105</c:v>
                </c:pt>
                <c:pt idx="1">
                  <c:v>12729</c:v>
                </c:pt>
                <c:pt idx="2">
                  <c:v>10835</c:v>
                </c:pt>
                <c:pt idx="3">
                  <c:v>11346</c:v>
                </c:pt>
                <c:pt idx="4">
                  <c:v>12362</c:v>
                </c:pt>
                <c:pt idx="5">
                  <c:v>6037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5-46C4-B991-B53DD634C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898864"/>
        <c:axId val="344901488"/>
      </c:barChart>
      <c:dateAx>
        <c:axId val="344898864"/>
        <c:scaling>
          <c:orientation val="minMax"/>
        </c:scaling>
        <c:delete val="0"/>
        <c:axPos val="b"/>
        <c:numFmt formatCode="yyyy\-mm\-dd\ hh:mm:ss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4901488"/>
        <c:crosses val="autoZero"/>
        <c:auto val="1"/>
        <c:lblOffset val="100"/>
        <c:baseTimeUnit val="years"/>
      </c:dateAx>
      <c:valAx>
        <c:axId val="34490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489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061688"/>
        <c:axId val="341058408"/>
      </c:barChart>
      <c:catAx>
        <c:axId val="34106168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1058408"/>
        <c:crosses val="autoZero"/>
        <c:auto val="1"/>
        <c:lblAlgn val="ctr"/>
        <c:lblOffset val="100"/>
        <c:noMultiLvlLbl val="0"/>
      </c:catAx>
      <c:valAx>
        <c:axId val="34105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1061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296150481189844E-2"/>
          <c:y val="7.3817735582836802E-2"/>
          <c:w val="0.86425940507436572"/>
          <c:h val="0.840954021577156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Blad1!$D$2:$D$9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1600</c:v>
                </c:pt>
              </c:numCache>
            </c:numRef>
          </c:cat>
          <c:val>
            <c:numRef>
              <c:f>Blad1!$E$2:$E$9</c:f>
              <c:numCache>
                <c:formatCode>General</c:formatCode>
                <c:ptCount val="8"/>
                <c:pt idx="0">
                  <c:v>2586</c:v>
                </c:pt>
                <c:pt idx="1">
                  <c:v>482</c:v>
                </c:pt>
                <c:pt idx="2">
                  <c:v>185</c:v>
                </c:pt>
                <c:pt idx="3">
                  <c:v>125</c:v>
                </c:pt>
                <c:pt idx="4">
                  <c:v>57</c:v>
                </c:pt>
                <c:pt idx="5">
                  <c:v>31</c:v>
                </c:pt>
                <c:pt idx="6">
                  <c:v>12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56-48E4-9A82-D64F3AD2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894512"/>
        <c:axId val="498631872"/>
      </c:barChart>
      <c:catAx>
        <c:axId val="33489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8631872"/>
        <c:crosses val="autoZero"/>
        <c:auto val="0"/>
        <c:lblAlgn val="ctr"/>
        <c:lblOffset val="100"/>
        <c:noMultiLvlLbl val="0"/>
      </c:catAx>
      <c:valAx>
        <c:axId val="49863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489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Aantal</a:t>
            </a:r>
            <a:r>
              <a:rPr lang="nl-NL" baseline="0"/>
              <a:t> gebruikers met &gt;X requests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Blad1!$D$6:$D$9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1600</c:v>
                </c:pt>
              </c:numCache>
            </c:numRef>
          </c:cat>
          <c:val>
            <c:numRef>
              <c:f>Blad1!$E$6:$E$9</c:f>
              <c:numCache>
                <c:formatCode>General</c:formatCode>
                <c:ptCount val="4"/>
                <c:pt idx="0">
                  <c:v>57</c:v>
                </c:pt>
                <c:pt idx="1">
                  <c:v>31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9-4020-8BEF-666CD1A25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236552"/>
        <c:axId val="555233272"/>
      </c:barChart>
      <c:catAx>
        <c:axId val="55523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55233272"/>
        <c:crosses val="autoZero"/>
        <c:auto val="1"/>
        <c:lblAlgn val="ctr"/>
        <c:lblOffset val="100"/>
        <c:noMultiLvlLbl val="0"/>
      </c:catAx>
      <c:valAx>
        <c:axId val="55523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5523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Requests</a:t>
            </a:r>
            <a:r>
              <a:rPr lang="nl-NL" baseline="0"/>
              <a:t> per klant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Blad2!$B$3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Blad2!$B$4:$B$34</c:f>
              <c:numCache>
                <c:formatCode>0.00</c:formatCode>
                <c:ptCount val="31"/>
                <c:pt idx="0">
                  <c:v>80</c:v>
                </c:pt>
                <c:pt idx="1">
                  <c:v>17</c:v>
                </c:pt>
                <c:pt idx="2">
                  <c:v>229</c:v>
                </c:pt>
                <c:pt idx="3">
                  <c:v>0</c:v>
                </c:pt>
                <c:pt idx="4">
                  <c:v>49</c:v>
                </c:pt>
                <c:pt idx="5">
                  <c:v>146</c:v>
                </c:pt>
                <c:pt idx="6">
                  <c:v>113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332</c:v>
                </c:pt>
                <c:pt idx="11">
                  <c:v>347</c:v>
                </c:pt>
                <c:pt idx="12">
                  <c:v>266</c:v>
                </c:pt>
                <c:pt idx="13">
                  <c:v>3</c:v>
                </c:pt>
                <c:pt idx="14">
                  <c:v>83</c:v>
                </c:pt>
                <c:pt idx="15">
                  <c:v>57</c:v>
                </c:pt>
                <c:pt idx="16">
                  <c:v>0</c:v>
                </c:pt>
                <c:pt idx="17">
                  <c:v>75</c:v>
                </c:pt>
                <c:pt idx="18">
                  <c:v>203</c:v>
                </c:pt>
                <c:pt idx="19">
                  <c:v>321</c:v>
                </c:pt>
                <c:pt idx="20">
                  <c:v>339</c:v>
                </c:pt>
                <c:pt idx="21">
                  <c:v>13</c:v>
                </c:pt>
                <c:pt idx="22">
                  <c:v>80</c:v>
                </c:pt>
                <c:pt idx="23">
                  <c:v>57</c:v>
                </c:pt>
                <c:pt idx="24">
                  <c:v>0</c:v>
                </c:pt>
                <c:pt idx="25">
                  <c:v>44</c:v>
                </c:pt>
                <c:pt idx="26">
                  <c:v>21</c:v>
                </c:pt>
                <c:pt idx="27">
                  <c:v>82</c:v>
                </c:pt>
                <c:pt idx="28">
                  <c:v>0</c:v>
                </c:pt>
                <c:pt idx="29">
                  <c:v>93</c:v>
                </c:pt>
                <c:pt idx="3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7-4609-A556-70866B9C6FA6}"/>
            </c:ext>
          </c:extLst>
        </c:ser>
        <c:ser>
          <c:idx val="1"/>
          <c:order val="1"/>
          <c:tx>
            <c:strRef>
              <c:f>Blad2!$C$3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Blad2!$C$4:$C$34</c:f>
              <c:numCache>
                <c:formatCode>0.00</c:formatCode>
                <c:ptCount val="31"/>
                <c:pt idx="0">
                  <c:v>121</c:v>
                </c:pt>
                <c:pt idx="1">
                  <c:v>33</c:v>
                </c:pt>
                <c:pt idx="2">
                  <c:v>167</c:v>
                </c:pt>
                <c:pt idx="3">
                  <c:v>2013</c:v>
                </c:pt>
                <c:pt idx="4">
                  <c:v>81</c:v>
                </c:pt>
                <c:pt idx="5">
                  <c:v>121</c:v>
                </c:pt>
                <c:pt idx="6">
                  <c:v>190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350</c:v>
                </c:pt>
                <c:pt idx="11">
                  <c:v>353</c:v>
                </c:pt>
                <c:pt idx="12">
                  <c:v>272</c:v>
                </c:pt>
                <c:pt idx="13">
                  <c:v>79</c:v>
                </c:pt>
                <c:pt idx="14">
                  <c:v>107</c:v>
                </c:pt>
                <c:pt idx="15">
                  <c:v>110</c:v>
                </c:pt>
                <c:pt idx="16">
                  <c:v>1</c:v>
                </c:pt>
                <c:pt idx="17">
                  <c:v>80</c:v>
                </c:pt>
                <c:pt idx="18">
                  <c:v>263</c:v>
                </c:pt>
                <c:pt idx="19">
                  <c:v>420</c:v>
                </c:pt>
                <c:pt idx="20">
                  <c:v>356</c:v>
                </c:pt>
                <c:pt idx="21">
                  <c:v>121</c:v>
                </c:pt>
                <c:pt idx="22">
                  <c:v>88</c:v>
                </c:pt>
                <c:pt idx="23">
                  <c:v>665</c:v>
                </c:pt>
                <c:pt idx="24">
                  <c:v>127</c:v>
                </c:pt>
                <c:pt idx="25">
                  <c:v>84</c:v>
                </c:pt>
                <c:pt idx="26">
                  <c:v>68</c:v>
                </c:pt>
                <c:pt idx="27">
                  <c:v>88</c:v>
                </c:pt>
                <c:pt idx="28">
                  <c:v>94</c:v>
                </c:pt>
                <c:pt idx="29">
                  <c:v>119</c:v>
                </c:pt>
                <c:pt idx="30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7-4609-A556-70866B9C6FA6}"/>
            </c:ext>
          </c:extLst>
        </c:ser>
        <c:ser>
          <c:idx val="2"/>
          <c:order val="2"/>
          <c:tx>
            <c:strRef>
              <c:f>Blad2!$D$3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Blad2!$D$4:$D$34</c:f>
              <c:numCache>
                <c:formatCode>0.00</c:formatCode>
                <c:ptCount val="31"/>
                <c:pt idx="0">
                  <c:v>99</c:v>
                </c:pt>
                <c:pt idx="1">
                  <c:v>16</c:v>
                </c:pt>
                <c:pt idx="2">
                  <c:v>215</c:v>
                </c:pt>
                <c:pt idx="3">
                  <c:v>0</c:v>
                </c:pt>
                <c:pt idx="4">
                  <c:v>113</c:v>
                </c:pt>
                <c:pt idx="5">
                  <c:v>125</c:v>
                </c:pt>
                <c:pt idx="6">
                  <c:v>130</c:v>
                </c:pt>
                <c:pt idx="7">
                  <c:v>0</c:v>
                </c:pt>
                <c:pt idx="8">
                  <c:v>8</c:v>
                </c:pt>
                <c:pt idx="9">
                  <c:v>35</c:v>
                </c:pt>
                <c:pt idx="10">
                  <c:v>503</c:v>
                </c:pt>
                <c:pt idx="11">
                  <c:v>418</c:v>
                </c:pt>
                <c:pt idx="12">
                  <c:v>256</c:v>
                </c:pt>
                <c:pt idx="13">
                  <c:v>61</c:v>
                </c:pt>
                <c:pt idx="14">
                  <c:v>123</c:v>
                </c:pt>
                <c:pt idx="15">
                  <c:v>93</c:v>
                </c:pt>
                <c:pt idx="16">
                  <c:v>47</c:v>
                </c:pt>
                <c:pt idx="17">
                  <c:v>66</c:v>
                </c:pt>
                <c:pt idx="18">
                  <c:v>349</c:v>
                </c:pt>
                <c:pt idx="19">
                  <c:v>380</c:v>
                </c:pt>
                <c:pt idx="20">
                  <c:v>243</c:v>
                </c:pt>
                <c:pt idx="21">
                  <c:v>64</c:v>
                </c:pt>
                <c:pt idx="22">
                  <c:v>122</c:v>
                </c:pt>
                <c:pt idx="23">
                  <c:v>436</c:v>
                </c:pt>
                <c:pt idx="24">
                  <c:v>238</c:v>
                </c:pt>
                <c:pt idx="25">
                  <c:v>101</c:v>
                </c:pt>
                <c:pt idx="26">
                  <c:v>71</c:v>
                </c:pt>
                <c:pt idx="27">
                  <c:v>106</c:v>
                </c:pt>
                <c:pt idx="28">
                  <c:v>147</c:v>
                </c:pt>
                <c:pt idx="29">
                  <c:v>149</c:v>
                </c:pt>
                <c:pt idx="3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F7-4609-A556-70866B9C6FA6}"/>
            </c:ext>
          </c:extLst>
        </c:ser>
        <c:ser>
          <c:idx val="3"/>
          <c:order val="3"/>
          <c:tx>
            <c:strRef>
              <c:f>Blad2!$E$3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Blad2!$E$4:$E$34</c:f>
              <c:numCache>
                <c:formatCode>0.00</c:formatCode>
                <c:ptCount val="31"/>
                <c:pt idx="0">
                  <c:v>127</c:v>
                </c:pt>
                <c:pt idx="1">
                  <c:v>67</c:v>
                </c:pt>
                <c:pt idx="2">
                  <c:v>238</c:v>
                </c:pt>
                <c:pt idx="3">
                  <c:v>0</c:v>
                </c:pt>
                <c:pt idx="4">
                  <c:v>88</c:v>
                </c:pt>
                <c:pt idx="5">
                  <c:v>117</c:v>
                </c:pt>
                <c:pt idx="6">
                  <c:v>6</c:v>
                </c:pt>
                <c:pt idx="7">
                  <c:v>159</c:v>
                </c:pt>
                <c:pt idx="8">
                  <c:v>123</c:v>
                </c:pt>
                <c:pt idx="9">
                  <c:v>155</c:v>
                </c:pt>
                <c:pt idx="10">
                  <c:v>529</c:v>
                </c:pt>
                <c:pt idx="11">
                  <c:v>324</c:v>
                </c:pt>
                <c:pt idx="12">
                  <c:v>38</c:v>
                </c:pt>
                <c:pt idx="13">
                  <c:v>198</c:v>
                </c:pt>
                <c:pt idx="14">
                  <c:v>126</c:v>
                </c:pt>
                <c:pt idx="15">
                  <c:v>101</c:v>
                </c:pt>
                <c:pt idx="16">
                  <c:v>205</c:v>
                </c:pt>
                <c:pt idx="17">
                  <c:v>112</c:v>
                </c:pt>
                <c:pt idx="18">
                  <c:v>82</c:v>
                </c:pt>
                <c:pt idx="19">
                  <c:v>388</c:v>
                </c:pt>
                <c:pt idx="20">
                  <c:v>65</c:v>
                </c:pt>
                <c:pt idx="21">
                  <c:v>126</c:v>
                </c:pt>
                <c:pt idx="22">
                  <c:v>134</c:v>
                </c:pt>
                <c:pt idx="23">
                  <c:v>374</c:v>
                </c:pt>
                <c:pt idx="24">
                  <c:v>191</c:v>
                </c:pt>
                <c:pt idx="25">
                  <c:v>77</c:v>
                </c:pt>
                <c:pt idx="26">
                  <c:v>360</c:v>
                </c:pt>
                <c:pt idx="27">
                  <c:v>72</c:v>
                </c:pt>
                <c:pt idx="28">
                  <c:v>166</c:v>
                </c:pt>
                <c:pt idx="29">
                  <c:v>177</c:v>
                </c:pt>
                <c:pt idx="3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F7-4609-A556-70866B9C6FA6}"/>
            </c:ext>
          </c:extLst>
        </c:ser>
        <c:ser>
          <c:idx val="4"/>
          <c:order val="4"/>
          <c:tx>
            <c:strRef>
              <c:f>Blad2!$F$3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Blad2!$F$4:$F$34</c:f>
              <c:numCache>
                <c:formatCode>0.00</c:formatCode>
                <c:ptCount val="31"/>
                <c:pt idx="0">
                  <c:v>118</c:v>
                </c:pt>
                <c:pt idx="1">
                  <c:v>615</c:v>
                </c:pt>
                <c:pt idx="2">
                  <c:v>358</c:v>
                </c:pt>
                <c:pt idx="3">
                  <c:v>0</c:v>
                </c:pt>
                <c:pt idx="4">
                  <c:v>91</c:v>
                </c:pt>
                <c:pt idx="5">
                  <c:v>29</c:v>
                </c:pt>
                <c:pt idx="6">
                  <c:v>2</c:v>
                </c:pt>
                <c:pt idx="7">
                  <c:v>307</c:v>
                </c:pt>
                <c:pt idx="8">
                  <c:v>219</c:v>
                </c:pt>
                <c:pt idx="9">
                  <c:v>136</c:v>
                </c:pt>
                <c:pt idx="10">
                  <c:v>594</c:v>
                </c:pt>
                <c:pt idx="11">
                  <c:v>374</c:v>
                </c:pt>
                <c:pt idx="12">
                  <c:v>43</c:v>
                </c:pt>
                <c:pt idx="13">
                  <c:v>213</c:v>
                </c:pt>
                <c:pt idx="14">
                  <c:v>98</c:v>
                </c:pt>
                <c:pt idx="15">
                  <c:v>137</c:v>
                </c:pt>
                <c:pt idx="16">
                  <c:v>326</c:v>
                </c:pt>
                <c:pt idx="17">
                  <c:v>114</c:v>
                </c:pt>
                <c:pt idx="18">
                  <c:v>0</c:v>
                </c:pt>
                <c:pt idx="19">
                  <c:v>276</c:v>
                </c:pt>
                <c:pt idx="20">
                  <c:v>14</c:v>
                </c:pt>
                <c:pt idx="21">
                  <c:v>122</c:v>
                </c:pt>
                <c:pt idx="22">
                  <c:v>84</c:v>
                </c:pt>
                <c:pt idx="23">
                  <c:v>393</c:v>
                </c:pt>
                <c:pt idx="24">
                  <c:v>218</c:v>
                </c:pt>
                <c:pt idx="25">
                  <c:v>70</c:v>
                </c:pt>
                <c:pt idx="26">
                  <c:v>189</c:v>
                </c:pt>
                <c:pt idx="27">
                  <c:v>71</c:v>
                </c:pt>
                <c:pt idx="28">
                  <c:v>322</c:v>
                </c:pt>
                <c:pt idx="29">
                  <c:v>156</c:v>
                </c:pt>
                <c:pt idx="3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F7-4609-A556-70866B9C6FA6}"/>
            </c:ext>
          </c:extLst>
        </c:ser>
        <c:ser>
          <c:idx val="5"/>
          <c:order val="5"/>
          <c:tx>
            <c:strRef>
              <c:f>Blad2!$G$3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Blad2!$A$4:$A$34</c:f>
              <c:numCache>
                <c:formatCode>General</c:formatCode>
                <c:ptCount val="31"/>
                <c:pt idx="0">
                  <c:v>252</c:v>
                </c:pt>
                <c:pt idx="1">
                  <c:v>299</c:v>
                </c:pt>
                <c:pt idx="2">
                  <c:v>312</c:v>
                </c:pt>
                <c:pt idx="3">
                  <c:v>416</c:v>
                </c:pt>
                <c:pt idx="4">
                  <c:v>487</c:v>
                </c:pt>
                <c:pt idx="5">
                  <c:v>570</c:v>
                </c:pt>
                <c:pt idx="6">
                  <c:v>784</c:v>
                </c:pt>
                <c:pt idx="7">
                  <c:v>908</c:v>
                </c:pt>
                <c:pt idx="8">
                  <c:v>916</c:v>
                </c:pt>
                <c:pt idx="9">
                  <c:v>1170</c:v>
                </c:pt>
                <c:pt idx="10">
                  <c:v>1195</c:v>
                </c:pt>
                <c:pt idx="11">
                  <c:v>1339</c:v>
                </c:pt>
                <c:pt idx="12">
                  <c:v>1498</c:v>
                </c:pt>
                <c:pt idx="13">
                  <c:v>1634</c:v>
                </c:pt>
                <c:pt idx="14">
                  <c:v>1740</c:v>
                </c:pt>
                <c:pt idx="15">
                  <c:v>1751</c:v>
                </c:pt>
                <c:pt idx="16">
                  <c:v>2001</c:v>
                </c:pt>
                <c:pt idx="17">
                  <c:v>2087</c:v>
                </c:pt>
                <c:pt idx="18">
                  <c:v>2146</c:v>
                </c:pt>
                <c:pt idx="19">
                  <c:v>2194</c:v>
                </c:pt>
                <c:pt idx="20">
                  <c:v>2655</c:v>
                </c:pt>
                <c:pt idx="21">
                  <c:v>2941</c:v>
                </c:pt>
                <c:pt idx="22">
                  <c:v>2976</c:v>
                </c:pt>
                <c:pt idx="23">
                  <c:v>3011</c:v>
                </c:pt>
                <c:pt idx="24">
                  <c:v>3433</c:v>
                </c:pt>
                <c:pt idx="25">
                  <c:v>3705</c:v>
                </c:pt>
                <c:pt idx="26">
                  <c:v>3797</c:v>
                </c:pt>
                <c:pt idx="27">
                  <c:v>3935</c:v>
                </c:pt>
                <c:pt idx="28">
                  <c:v>4265</c:v>
                </c:pt>
                <c:pt idx="29">
                  <c:v>4704</c:v>
                </c:pt>
                <c:pt idx="30">
                  <c:v>4905</c:v>
                </c:pt>
              </c:numCache>
            </c:numRef>
          </c:cat>
          <c:val>
            <c:numRef>
              <c:f>Blad2!$G$4:$G$34</c:f>
              <c:numCache>
                <c:formatCode>0.00</c:formatCode>
                <c:ptCount val="31"/>
                <c:pt idx="0">
                  <c:v>70</c:v>
                </c:pt>
                <c:pt idx="1">
                  <c:v>7</c:v>
                </c:pt>
                <c:pt idx="2">
                  <c:v>67</c:v>
                </c:pt>
                <c:pt idx="3">
                  <c:v>3</c:v>
                </c:pt>
                <c:pt idx="4">
                  <c:v>28</c:v>
                </c:pt>
                <c:pt idx="5">
                  <c:v>31</c:v>
                </c:pt>
                <c:pt idx="6">
                  <c:v>0</c:v>
                </c:pt>
                <c:pt idx="7">
                  <c:v>223</c:v>
                </c:pt>
                <c:pt idx="8">
                  <c:v>113</c:v>
                </c:pt>
                <c:pt idx="9">
                  <c:v>94</c:v>
                </c:pt>
                <c:pt idx="10">
                  <c:v>353</c:v>
                </c:pt>
                <c:pt idx="11">
                  <c:v>159</c:v>
                </c:pt>
                <c:pt idx="12">
                  <c:v>10</c:v>
                </c:pt>
                <c:pt idx="13">
                  <c:v>97</c:v>
                </c:pt>
                <c:pt idx="14">
                  <c:v>61</c:v>
                </c:pt>
                <c:pt idx="15">
                  <c:v>43</c:v>
                </c:pt>
                <c:pt idx="16">
                  <c:v>137</c:v>
                </c:pt>
                <c:pt idx="17">
                  <c:v>48</c:v>
                </c:pt>
                <c:pt idx="18">
                  <c:v>0</c:v>
                </c:pt>
                <c:pt idx="19">
                  <c:v>133</c:v>
                </c:pt>
                <c:pt idx="20">
                  <c:v>1</c:v>
                </c:pt>
                <c:pt idx="21">
                  <c:v>44</c:v>
                </c:pt>
                <c:pt idx="22">
                  <c:v>53</c:v>
                </c:pt>
                <c:pt idx="23">
                  <c:v>92</c:v>
                </c:pt>
                <c:pt idx="24">
                  <c:v>98</c:v>
                </c:pt>
                <c:pt idx="25">
                  <c:v>35</c:v>
                </c:pt>
                <c:pt idx="26">
                  <c:v>81</c:v>
                </c:pt>
                <c:pt idx="27">
                  <c:v>50</c:v>
                </c:pt>
                <c:pt idx="28">
                  <c:v>102</c:v>
                </c:pt>
                <c:pt idx="29">
                  <c:v>109</c:v>
                </c:pt>
                <c:pt idx="3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F7-4609-A556-70866B9C6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802352"/>
        <c:axId val="650798416"/>
      </c:barChart>
      <c:catAx>
        <c:axId val="6508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50798416"/>
        <c:crosses val="autoZero"/>
        <c:auto val="1"/>
        <c:lblAlgn val="ctr"/>
        <c:lblOffset val="100"/>
        <c:noMultiLvlLbl val="0"/>
      </c:catAx>
      <c:valAx>
        <c:axId val="65079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5080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2" cy="498852"/>
          </a:xfrm>
          <a:prstGeom prst="rect">
            <a:avLst/>
          </a:prstGeom>
        </p:spPr>
        <p:txBody>
          <a:bodyPr vert="horz" lIns="95720" tIns="47860" rIns="95720" bIns="47860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7637" y="1"/>
            <a:ext cx="2951162" cy="498852"/>
          </a:xfrm>
          <a:prstGeom prst="rect">
            <a:avLst/>
          </a:prstGeom>
        </p:spPr>
        <p:txBody>
          <a:bodyPr vert="horz" lIns="95720" tIns="47860" rIns="95720" bIns="47860" rtlCol="0"/>
          <a:lstStyle>
            <a:lvl1pPr algn="r">
              <a:defRPr sz="1300"/>
            </a:lvl1pPr>
          </a:lstStyle>
          <a:p>
            <a:fld id="{AB86E91B-E4EF-664D-9956-1AAE539F1009}" type="datetimeFigureOut">
              <a:rPr lang="nl-NL" smtClean="0"/>
              <a:pPr/>
              <a:t>13-8-2018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9443663"/>
            <a:ext cx="2951162" cy="498851"/>
          </a:xfrm>
          <a:prstGeom prst="rect">
            <a:avLst/>
          </a:prstGeom>
        </p:spPr>
        <p:txBody>
          <a:bodyPr vert="horz" lIns="95720" tIns="47860" rIns="95720" bIns="47860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7637" y="9443663"/>
            <a:ext cx="2951162" cy="498851"/>
          </a:xfrm>
          <a:prstGeom prst="rect">
            <a:avLst/>
          </a:prstGeom>
        </p:spPr>
        <p:txBody>
          <a:bodyPr vert="horz" lIns="95720" tIns="47860" rIns="95720" bIns="47860" rtlCol="0" anchor="b"/>
          <a:lstStyle>
            <a:lvl1pPr algn="r">
              <a:defRPr sz="1300"/>
            </a:lvl1pPr>
          </a:lstStyle>
          <a:p>
            <a:fld id="{3EB9318E-5D9D-B642-A1B7-027C6DCAB39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87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5720" tIns="47860" rIns="95720" bIns="47860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7" y="0"/>
            <a:ext cx="2951162" cy="497126"/>
          </a:xfrm>
          <a:prstGeom prst="rect">
            <a:avLst/>
          </a:prstGeom>
        </p:spPr>
        <p:txBody>
          <a:bodyPr vert="horz" lIns="95720" tIns="47860" rIns="95720" bIns="47860" rtlCol="0"/>
          <a:lstStyle>
            <a:lvl1pPr algn="r">
              <a:defRPr sz="1300"/>
            </a:lvl1pPr>
          </a:lstStyle>
          <a:p>
            <a:fld id="{7ABCC5C8-6312-402B-8DE9-72D8D4401C91}" type="datetimeFigureOut">
              <a:rPr lang="nl-NL" smtClean="0"/>
              <a:pPr/>
              <a:t>13-8-2018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0" tIns="47860" rIns="95720" bIns="4786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5720" tIns="47860" rIns="95720" bIns="4786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5720" tIns="47860" rIns="95720" bIns="47860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7" y="9443662"/>
            <a:ext cx="2951162" cy="497126"/>
          </a:xfrm>
          <a:prstGeom prst="rect">
            <a:avLst/>
          </a:prstGeom>
        </p:spPr>
        <p:txBody>
          <a:bodyPr vert="horz" lIns="95720" tIns="47860" rIns="95720" bIns="47860" rtlCol="0" anchor="b"/>
          <a:lstStyle>
            <a:lvl1pPr algn="r">
              <a:defRPr sz="1300"/>
            </a:lvl1pPr>
          </a:lstStyle>
          <a:p>
            <a:fld id="{F0285AC7-D60F-4D17-803B-34D3B8D1E56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0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62480" y="0"/>
            <a:ext cx="4581525" cy="51435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37138" y="2158603"/>
            <a:ext cx="3598862" cy="642938"/>
          </a:xfrm>
        </p:spPr>
        <p:txBody>
          <a:bodyPr/>
          <a:lstStyle>
            <a:lvl1pPr defTabSz="608013" eaLnBrk="0" hangingPunct="0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7138" y="2833688"/>
            <a:ext cx="3598862" cy="1314450"/>
          </a:xfrm>
        </p:spPr>
        <p:txBody>
          <a:bodyPr/>
          <a:lstStyle>
            <a:lvl1pPr marL="0" indent="1588" defTabSz="608013" eaLnBrk="0" hangingPunct="0">
              <a:buFont typeface="Arial" charset="0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037143" y="4886327"/>
            <a:ext cx="3932237" cy="157163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pic>
        <p:nvPicPr>
          <p:cNvPr id="10246" name="Picture 6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2438" y="2"/>
            <a:ext cx="669602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I:\AAA Logo's Infrastructuur en Milieu\IenM\Woordmerk voor Powerpoint_diap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0300" y="457202"/>
            <a:ext cx="3822700" cy="6488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4D3DCD-78F2-4C02-80EF-E6C3442401A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7513" y="1006080"/>
            <a:ext cx="2100262" cy="364926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6725" y="1006080"/>
            <a:ext cx="6148388" cy="364926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EBBB1C-FD6D-4964-872D-637C2E61DE2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006080"/>
            <a:ext cx="8401050" cy="369094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66730" y="1551386"/>
            <a:ext cx="4124325" cy="31039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743455" y="1551386"/>
            <a:ext cx="4124325" cy="3103959"/>
          </a:xfrm>
        </p:spPr>
        <p:txBody>
          <a:bodyPr/>
          <a:lstStyle/>
          <a:p>
            <a:r>
              <a:rPr lang="nl-NL"/>
              <a:t>Klik op het pictogram als u een illustratie wilt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66725" y="4958955"/>
            <a:ext cx="1905000" cy="89297"/>
          </a:xfrm>
        </p:spPr>
        <p:txBody>
          <a:bodyPr/>
          <a:lstStyle>
            <a:lvl1pPr>
              <a:defRPr/>
            </a:lvl1pPr>
          </a:lstStyle>
          <a:p>
            <a:fld id="{C0E4B359-E2E3-44DC-A349-1126A74EF1B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7264405" y="4958955"/>
            <a:ext cx="1508125" cy="89297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DB467-7873-4513-AFB0-64C93AB0D52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84257-ED32-48C1-8368-C36FAEBD5AE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6730" y="1551386"/>
            <a:ext cx="4124325" cy="31039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43455" y="1551386"/>
            <a:ext cx="4124325" cy="31039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FCD2F-3854-4509-94B1-251D221B176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45637"/>
            <a:ext cx="4040188" cy="47982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39703"/>
            <a:ext cx="4040188" cy="2454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30" y="1545637"/>
            <a:ext cx="4041775" cy="47982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30" y="2139703"/>
            <a:ext cx="4041775" cy="2454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DFE5E-4DF5-4E22-BF27-B57155238CA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6730" y="1005576"/>
            <a:ext cx="8281739" cy="369094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C4F18-1084-43BB-8F0C-8DDEC76DCA4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FF4269-9A2A-402C-95A8-1E64AE3A37F9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8" y="1006081"/>
            <a:ext cx="3008313" cy="539353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006080"/>
            <a:ext cx="5111750" cy="3588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5" y="1653649"/>
            <a:ext cx="3008313" cy="2940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E2487A-4EC9-4160-846D-E5DD7CFD4F6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006080"/>
            <a:ext cx="5486400" cy="253960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DE4C3-FD53-4754-8387-ED0250ADD0E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81" y="4894008"/>
            <a:ext cx="3097337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"/>
            <a:ext cx="9144000" cy="758429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4762500"/>
            <a:ext cx="9144000" cy="3810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005576"/>
            <a:ext cx="8401050" cy="3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551386"/>
            <a:ext cx="8401050" cy="310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modeltekst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725" y="4958955"/>
            <a:ext cx="1905000" cy="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A7767DB5-9DBB-4547-9226-1DA966EC9086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5" y="4958955"/>
            <a:ext cx="1508125" cy="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/>
              <a:t>12 maart 2018</a:t>
            </a:r>
            <a:endParaRPr lang="nl-NL" dirty="0"/>
          </a:p>
        </p:txBody>
      </p:sp>
      <p:pic>
        <p:nvPicPr>
          <p:cNvPr id="9225" name="Picture 9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738" y="2"/>
            <a:ext cx="393700" cy="56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7" y="4894008"/>
            <a:ext cx="2736304" cy="1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5F97E-B9E7-4A4D-AF17-F01947DCF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2000" dirty="0"/>
              <a:t>Gebruik Grondwaterkwaliteit in DINO 2013-2018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1B3D11-BFDF-4DC2-B4DE-8FE005D5B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/>
              <a:t>19 Juli 2018</a:t>
            </a:r>
          </a:p>
        </p:txBody>
      </p:sp>
    </p:spTree>
    <p:extLst>
      <p:ext uri="{BB962C8B-B14F-4D97-AF65-F5344CB8AC3E}">
        <p14:creationId xmlns:p14="http://schemas.microsoft.com/office/powerpoint/2010/main" val="13605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D105D-9193-4F64-B310-D441811C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Requests</a:t>
            </a:r>
            <a:r>
              <a:rPr lang="nl-NL" dirty="0"/>
              <a:t> per jaar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F28136-51DF-468C-8E31-BC1628BB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5" y="1551386"/>
            <a:ext cx="4151759" cy="3103959"/>
          </a:xfrm>
        </p:spPr>
        <p:txBody>
          <a:bodyPr/>
          <a:lstStyle/>
          <a:p>
            <a:r>
              <a:rPr lang="nl-NL" dirty="0"/>
              <a:t>Tijdens meetperiode is geen nieuwe grondwaterkwaliteit data toegevoegd. Betreft </a:t>
            </a:r>
            <a:r>
              <a:rPr lang="nl-NL" dirty="0" err="1"/>
              <a:t>requests</a:t>
            </a:r>
            <a:r>
              <a:rPr lang="nl-NL" dirty="0"/>
              <a:t> voor “oude” data.</a:t>
            </a:r>
          </a:p>
          <a:p>
            <a:r>
              <a:rPr lang="nl-NL" dirty="0"/>
              <a:t>2013 is niet het hele jaar</a:t>
            </a:r>
          </a:p>
          <a:p>
            <a:r>
              <a:rPr lang="nl-NL" dirty="0"/>
              <a:t>2018 is tot halverwege het jaar</a:t>
            </a:r>
          </a:p>
          <a:p>
            <a:r>
              <a:rPr lang="nl-NL" dirty="0"/>
              <a:t>Gebruik lijkt stabiel ondanks het niet toevoegen van nieuwe data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FAFF04-D213-4656-8BE1-9F99D1E3FD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NL"/>
              <a:t>12 maart 2018</a:t>
            </a:r>
            <a:endParaRPr lang="nl-NL" dirty="0"/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A9021FBD-333B-487B-A87E-808197FBF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46815"/>
              </p:ext>
            </p:extLst>
          </p:nvPr>
        </p:nvGraphicFramePr>
        <p:xfrm>
          <a:off x="144015" y="1551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84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57348-2649-46C2-9222-75585FC3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Hoeveelheid </a:t>
            </a:r>
            <a:r>
              <a:rPr lang="nl-NL" dirty="0" err="1"/>
              <a:t>Requests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aantal gebruikers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5E03E6-679B-49CA-85D6-5979B83F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1" y="1551386"/>
            <a:ext cx="4367783" cy="3103959"/>
          </a:xfrm>
        </p:spPr>
        <p:txBody>
          <a:bodyPr/>
          <a:lstStyle/>
          <a:p>
            <a:r>
              <a:rPr lang="nl-NL" dirty="0"/>
              <a:t>Geanonimiseerde gebruikers</a:t>
            </a:r>
          </a:p>
          <a:p>
            <a:r>
              <a:rPr lang="nl-NL" dirty="0"/>
              <a:t>Domeinnaam uit e-mail adres wordt gezien als unieke gebruiker</a:t>
            </a:r>
          </a:p>
          <a:p>
            <a:pPr lvl="1"/>
            <a:r>
              <a:rPr lang="nl-NL" dirty="0"/>
              <a:t>Mogelijk zijn gmail.com e.d. daarmee ook grootgebruikers</a:t>
            </a:r>
          </a:p>
          <a:p>
            <a:r>
              <a:rPr lang="nl-NL" dirty="0"/>
              <a:t>Periode 2013-2018</a:t>
            </a:r>
          </a:p>
          <a:p>
            <a:r>
              <a:rPr lang="nl-NL" dirty="0"/>
              <a:t>Y as: aantal gebruikers </a:t>
            </a:r>
          </a:p>
          <a:p>
            <a:r>
              <a:rPr lang="nl-NL" dirty="0"/>
              <a:t>X as: aantal </a:t>
            </a:r>
            <a:r>
              <a:rPr lang="nl-NL" dirty="0" err="1"/>
              <a:t>requests</a:t>
            </a:r>
            <a:r>
              <a:rPr lang="nl-NL"/>
              <a:t> &gt; [waarde] </a:t>
            </a:r>
            <a:r>
              <a:rPr lang="nl-NL" dirty="0"/>
              <a:t>over periode 2013-2018</a:t>
            </a:r>
          </a:p>
          <a:p>
            <a:r>
              <a:rPr lang="nl-NL" dirty="0"/>
              <a:t>Totaal 2586 gebruikers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B017D0-ECF6-4644-8BD3-2D0DAF6AAB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NL"/>
              <a:t>12 maart 2018</a:t>
            </a:r>
            <a:endParaRPr lang="nl-NL" dirty="0"/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4845A906-AE54-4CE8-BBCF-448E1FA1B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72814"/>
              </p:ext>
            </p:extLst>
          </p:nvPr>
        </p:nvGraphicFramePr>
        <p:xfrm>
          <a:off x="26965" y="1851670"/>
          <a:ext cx="4572000" cy="209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700EE5BA-1B9D-4A1A-AFAA-41802F474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46911"/>
              </p:ext>
            </p:extLst>
          </p:nvPr>
        </p:nvGraphicFramePr>
        <p:xfrm>
          <a:off x="179512" y="1779662"/>
          <a:ext cx="4176464" cy="249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02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54E2B-C8C3-45F2-AD91-C457AAB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C8E00A-2B7F-4D6F-B5C3-C760C155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5" y="1551386"/>
            <a:ext cx="4151759" cy="3103959"/>
          </a:xfrm>
        </p:spPr>
        <p:txBody>
          <a:bodyPr/>
          <a:lstStyle/>
          <a:p>
            <a:r>
              <a:rPr lang="nl-NL" dirty="0"/>
              <a:t>Zelfde als vorige sheet</a:t>
            </a:r>
          </a:p>
          <a:p>
            <a:r>
              <a:rPr lang="nl-NL" dirty="0" err="1"/>
              <a:t>Ingezoomed</a:t>
            </a:r>
            <a:r>
              <a:rPr lang="nl-NL" dirty="0"/>
              <a:t> op grootverbruikers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3FF78A-9553-4A92-A625-78D805A839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C08EC3-A90D-4092-B3A4-B906F34A3437}"/>
              </a:ext>
            </a:extLst>
          </p:cNvPr>
          <p:cNvSpPr txBox="1">
            <a:spLocks/>
          </p:cNvSpPr>
          <p:nvPr/>
        </p:nvSpPr>
        <p:spPr bwMode="auto">
          <a:xfrm>
            <a:off x="619125" y="1157976"/>
            <a:ext cx="8401050" cy="3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kern="0"/>
              <a:t>Hoeveelheid Requests vs aantal gebruikers</a:t>
            </a:r>
            <a:endParaRPr lang="nl-NL" kern="0" dirty="0"/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76D6959B-B2A0-47A2-B999-50EA25120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113053"/>
              </p:ext>
            </p:extLst>
          </p:nvPr>
        </p:nvGraphicFramePr>
        <p:xfrm>
          <a:off x="25865" y="15745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662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88740-EFCD-4AB6-93FB-7B14659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Grootverbruikers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5C3289-E46C-4CF2-8310-23B7C3F2A5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NL"/>
              <a:t>12 maart 2018</a:t>
            </a: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95C5EC3-6E32-4D3A-ABA8-BF7E3138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5" y="1551386"/>
            <a:ext cx="4151759" cy="3103959"/>
          </a:xfrm>
        </p:spPr>
        <p:txBody>
          <a:bodyPr/>
          <a:lstStyle/>
          <a:p>
            <a:r>
              <a:rPr lang="nl-NL" dirty="0"/>
              <a:t>Gebruikers met &gt;400 </a:t>
            </a:r>
            <a:r>
              <a:rPr lang="nl-NL" dirty="0" err="1"/>
              <a:t>requests</a:t>
            </a:r>
            <a:r>
              <a:rPr lang="nl-NL" dirty="0"/>
              <a:t> in meer detail bekeken</a:t>
            </a:r>
          </a:p>
          <a:p>
            <a:r>
              <a:rPr lang="nl-NL" dirty="0"/>
              <a:t>Meeste grootverbruikers vragen alle jaren ongeveer even veel</a:t>
            </a:r>
          </a:p>
        </p:txBody>
      </p:sp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4891F820-57E4-4BB1-9587-D12BDF442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990719"/>
              </p:ext>
            </p:extLst>
          </p:nvPr>
        </p:nvGraphicFramePr>
        <p:xfrm>
          <a:off x="93049" y="17317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7468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data author=&quot;{00000000-0000-0000-0000-000000000000}&quot; authorname=&quot;(onbekend)&quot; model=&quot;{00000001-0005-0000-0001-000000000013}&quot; profile=&quot;1Logo&quot; created=&quot;2010-10-28 12:31:02&quot; modified=&quot;2010-10-28 14:12:02&quot;&gt;&lt;presentatie template=&quot;C:\Program Files\Carma DocSys\1Logo\Modellen\Presentaties\ministerie.pot&quot; enabled=&quot;true&quot; reopen=&quot;true&quot; lcid=&quot;1043&quot; newdoc=&quot;true&quot; engine=&quot;DocSysEngine.MSPPT&quot;&gt;&lt;titel class=&quot;string&quot; value=&quot;&quot;/&gt;&lt;fldfooter class=&quot;string&quot; value=&quot;&quot;/&gt;&lt;subtitel class=&quot;string&quot; value=&quot;&quot;/&gt;&lt;datum class=&quot;string&quot; value=&quot;29 oktober 2010&quot;/&gt;&lt;kleur class=&quot;string&quot; value=&quot;&quot;/&gt;&lt;divisie class=&quot;string&quot; value=&quot;Ministerie&quot; id=&quot;1&quot;/&gt;&lt;PAPER/&gt;&lt;/presentatie&gt;&lt;/data&gt;&#10;"/>
</p:tagLst>
</file>

<file path=ppt/theme/theme1.xml><?xml version="1.0" encoding="utf-8"?>
<a:theme xmlns:a="http://schemas.openxmlformats.org/drawingml/2006/main" name="Presentatie_IenM">
  <a:themeElements>
    <a:clrScheme name="">
      <a:dk1>
        <a:srgbClr val="000000"/>
      </a:dk1>
      <a:lt1>
        <a:srgbClr val="FFFFFF"/>
      </a:lt1>
      <a:dk2>
        <a:srgbClr val="0E4A10"/>
      </a:dk2>
      <a:lt2>
        <a:srgbClr val="47145C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ministeri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inisterie 1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2">
        <a:dk1>
          <a:srgbClr val="000000"/>
        </a:dk1>
        <a:lt1>
          <a:srgbClr val="FFFFFF"/>
        </a:lt1>
        <a:dk2>
          <a:srgbClr val="3C1508"/>
        </a:dk2>
        <a:lt2>
          <a:srgbClr val="3C1508"/>
        </a:lt2>
        <a:accent1>
          <a:srgbClr val="FBD221"/>
        </a:accent1>
        <a:accent2>
          <a:srgbClr val="F9A529"/>
        </a:accent2>
        <a:accent3>
          <a:srgbClr val="FFFFFF"/>
        </a:accent3>
        <a:accent4>
          <a:srgbClr val="000000"/>
        </a:accent4>
        <a:accent5>
          <a:srgbClr val="FDE5AB"/>
        </a:accent5>
        <a:accent6>
          <a:srgbClr val="E29524"/>
        </a:accent6>
        <a:hlink>
          <a:srgbClr val="EE0026"/>
        </a:hlink>
        <a:folHlink>
          <a:srgbClr val="6065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3">
        <a:dk1>
          <a:srgbClr val="000000"/>
        </a:dk1>
        <a:lt1>
          <a:srgbClr val="FFFFFF"/>
        </a:lt1>
        <a:dk2>
          <a:srgbClr val="47145C"/>
        </a:dk2>
        <a:lt2>
          <a:srgbClr val="0E4A10"/>
        </a:lt2>
        <a:accent1>
          <a:srgbClr val="EE0026"/>
        </a:accent1>
        <a:accent2>
          <a:srgbClr val="D60044"/>
        </a:accent2>
        <a:accent3>
          <a:srgbClr val="FFFFFF"/>
        </a:accent3>
        <a:accent4>
          <a:srgbClr val="000000"/>
        </a:accent4>
        <a:accent5>
          <a:srgbClr val="F5AAAC"/>
        </a:accent5>
        <a:accent6>
          <a:srgbClr val="C2003D"/>
        </a:accent6>
        <a:hlink>
          <a:srgbClr val="ED8FBB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4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6ED9AD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AE9D3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Presentatie_IenM</Template>
  <TotalTime>14358</TotalTime>
  <Words>157</Words>
  <Application>Microsoft Office PowerPoint</Application>
  <PresentationFormat>Diavoorstelling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Verdana</vt:lpstr>
      <vt:lpstr>Presentatie_IenM</vt:lpstr>
      <vt:lpstr>Gebruik Grondwaterkwaliteit in DINO 2013-2018</vt:lpstr>
      <vt:lpstr>Requests per jaar</vt:lpstr>
      <vt:lpstr>Hoeveelheid Requests vs aantal gebruikers</vt:lpstr>
      <vt:lpstr> </vt:lpstr>
      <vt:lpstr>Grootverbruikers</vt:lpstr>
    </vt:vector>
  </TitlesOfParts>
  <Company>Rijksoverheid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LHaeren</dc:creator>
  <cp:lastModifiedBy>Frank Terpstra</cp:lastModifiedBy>
  <cp:revision>575</cp:revision>
  <cp:lastPrinted>2017-11-14T09:35:55Z</cp:lastPrinted>
  <dcterms:created xsi:type="dcterms:W3CDTF">2016-03-22T13:39:25Z</dcterms:created>
  <dcterms:modified xsi:type="dcterms:W3CDTF">2018-08-13T07:17:31Z</dcterms:modified>
</cp:coreProperties>
</file>