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0641" autoAdjust="0"/>
  </p:normalViewPr>
  <p:slideViewPr>
    <p:cSldViewPr snapToGrid="0">
      <p:cViewPr>
        <p:scale>
          <a:sx n="66" d="100"/>
          <a:sy n="66" d="100"/>
        </p:scale>
        <p:origin x="133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4EA73-F8FF-4E7B-AE3F-79249891248E}"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443F2-6C76-4021-B428-A96978762116}" type="slidenum">
              <a:rPr lang="en-US" smtClean="0"/>
              <a:t>‹#›</a:t>
            </a:fld>
            <a:endParaRPr lang="en-US"/>
          </a:p>
        </p:txBody>
      </p:sp>
    </p:spTree>
    <p:extLst>
      <p:ext uri="{BB962C8B-B14F-4D97-AF65-F5344CB8AC3E}">
        <p14:creationId xmlns:p14="http://schemas.microsoft.com/office/powerpoint/2010/main" val="156210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Our project analyzed multiple factors attributing to motor vehicle accidents. We examined the relationships between the number of accidents against various circumstances and influences.</a:t>
            </a:r>
            <a:endParaRPr lang="en-US" dirty="0"/>
          </a:p>
          <a:p>
            <a:pPr marL="171450" indent="-171450">
              <a:buFontTx/>
              <a:buChar char="-"/>
            </a:pPr>
            <a:r>
              <a:rPr lang="en-US" dirty="0"/>
              <a:t>We found our data from Kaggle, but it originates from data.lacity.org</a:t>
            </a:r>
          </a:p>
          <a:p>
            <a:pPr marL="171450" indent="-171450">
              <a:buFontTx/>
              <a:buChar char="-"/>
            </a:pPr>
            <a:r>
              <a:rPr lang="en-US" dirty="0"/>
              <a:t>The goal of the website is to increase transparency for the public in hopes to drive innovation and problem solving for the city</a:t>
            </a:r>
          </a:p>
          <a:p>
            <a:pPr marL="171450" indent="-171450">
              <a:buFontTx/>
              <a:buChar char="-"/>
            </a:pPr>
            <a:r>
              <a:rPr lang="en-US" dirty="0"/>
              <a:t>This particular data set we found spans across the past 10 years</a:t>
            </a:r>
          </a:p>
          <a:p>
            <a:pPr marL="171450" indent="-171450">
              <a:buFontTx/>
              <a:buChar char="-"/>
            </a:pPr>
            <a:r>
              <a:rPr lang="en-US" dirty="0"/>
              <a:t>It contains data on reported traffic collisions all around LA county</a:t>
            </a:r>
          </a:p>
          <a:p>
            <a:pPr marL="171450" indent="-171450">
              <a:buFontTx/>
              <a:buChar char="-"/>
            </a:pPr>
            <a:r>
              <a:rPr lang="en-US" dirty="0"/>
              <a:t>&lt;insert&gt;</a:t>
            </a:r>
          </a:p>
          <a:p>
            <a:pPr marL="0" indent="0">
              <a:buFontTx/>
              <a:buNone/>
            </a:pPr>
            <a:r>
              <a:rPr lang="en-US" b="1" dirty="0"/>
              <a:t>Limitations</a:t>
            </a:r>
            <a:r>
              <a:rPr lang="en-US" dirty="0"/>
              <a:t>:</a:t>
            </a:r>
          </a:p>
          <a:p>
            <a:pPr marL="0" indent="0">
              <a:buFontTx/>
              <a:buNone/>
            </a:pPr>
            <a:r>
              <a:rPr lang="en-US" dirty="0"/>
              <a:t>- Since this data was transcribed from actuals reports, there may be some inaccuracies do due human error.</a:t>
            </a:r>
          </a:p>
          <a:p>
            <a:pPr marL="171450" indent="-171450">
              <a:buFontTx/>
              <a:buChar char="-"/>
            </a:pPr>
            <a:r>
              <a:rPr lang="en-US" dirty="0"/>
              <a:t>Some data may have not been recorded; therefore, resulting in blank items in our data </a:t>
            </a:r>
          </a:p>
          <a:p>
            <a:pPr marL="171450" indent="-171450">
              <a:buFontTx/>
              <a:buChar char="-"/>
            </a:pPr>
            <a:r>
              <a:rPr lang="en-US" dirty="0"/>
              <a:t>&lt;insert&gt;</a:t>
            </a:r>
          </a:p>
        </p:txBody>
      </p:sp>
      <p:sp>
        <p:nvSpPr>
          <p:cNvPr id="4" name="Slide Number Placeholder 3"/>
          <p:cNvSpPr>
            <a:spLocks noGrp="1"/>
          </p:cNvSpPr>
          <p:nvPr>
            <p:ph type="sldNum" sz="quarter" idx="5"/>
          </p:nvPr>
        </p:nvSpPr>
        <p:spPr/>
        <p:txBody>
          <a:bodyPr/>
          <a:lstStyle/>
          <a:p>
            <a:fld id="{BEB443F2-6C76-4021-B428-A96978762116}" type="slidenum">
              <a:rPr lang="en-US" smtClean="0"/>
              <a:t>2</a:t>
            </a:fld>
            <a:endParaRPr lang="en-US"/>
          </a:p>
        </p:txBody>
      </p:sp>
    </p:spTree>
    <p:extLst>
      <p:ext uri="{BB962C8B-B14F-4D97-AF65-F5344CB8AC3E}">
        <p14:creationId xmlns:p14="http://schemas.microsoft.com/office/powerpoint/2010/main" val="1647727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t>
            </a:r>
          </a:p>
          <a:p>
            <a:endParaRPr lang="en-US" dirty="0"/>
          </a:p>
          <a:p>
            <a:r>
              <a:rPr lang="en-US" dirty="0"/>
              <a:t>Analysis:</a:t>
            </a:r>
          </a:p>
          <a:p>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11</a:t>
            </a:fld>
            <a:endParaRPr lang="en-US"/>
          </a:p>
        </p:txBody>
      </p:sp>
    </p:spTree>
    <p:extLst>
      <p:ext uri="{BB962C8B-B14F-4D97-AF65-F5344CB8AC3E}">
        <p14:creationId xmlns:p14="http://schemas.microsoft.com/office/powerpoint/2010/main" val="386566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t>
            </a:r>
          </a:p>
          <a:p>
            <a:endParaRPr lang="en-US" dirty="0"/>
          </a:p>
          <a:p>
            <a:r>
              <a:rPr lang="en-US" dirty="0"/>
              <a:t>Analysis:</a:t>
            </a:r>
          </a:p>
          <a:p>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12</a:t>
            </a:fld>
            <a:endParaRPr lang="en-US"/>
          </a:p>
        </p:txBody>
      </p:sp>
    </p:spTree>
    <p:extLst>
      <p:ext uri="{BB962C8B-B14F-4D97-AF65-F5344CB8AC3E}">
        <p14:creationId xmlns:p14="http://schemas.microsoft.com/office/powerpoint/2010/main" val="318762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was fun because we got to use our skills and create something of our own</a:t>
            </a:r>
          </a:p>
          <a:p>
            <a:r>
              <a:rPr lang="en-US" dirty="0"/>
              <a:t>&lt;insert&gt;</a:t>
            </a:r>
          </a:p>
          <a:p>
            <a:r>
              <a:rPr lang="en-US" dirty="0"/>
              <a:t>- </a:t>
            </a:r>
          </a:p>
          <a:p>
            <a:r>
              <a:rPr lang="en-US" dirty="0"/>
              <a:t>- Weekdays during rush hour seem to the highest risk time to be on the road.</a:t>
            </a:r>
          </a:p>
          <a:p>
            <a:r>
              <a:rPr lang="en-US" dirty="0"/>
              <a:t>&lt;insert&gt;</a:t>
            </a:r>
          </a:p>
        </p:txBody>
      </p:sp>
      <p:sp>
        <p:nvSpPr>
          <p:cNvPr id="4" name="Slide Number Placeholder 3"/>
          <p:cNvSpPr>
            <a:spLocks noGrp="1"/>
          </p:cNvSpPr>
          <p:nvPr>
            <p:ph type="sldNum" sz="quarter" idx="5"/>
          </p:nvPr>
        </p:nvSpPr>
        <p:spPr/>
        <p:txBody>
          <a:bodyPr/>
          <a:lstStyle/>
          <a:p>
            <a:fld id="{BEB443F2-6C76-4021-B428-A96978762116}" type="slidenum">
              <a:rPr lang="en-US" smtClean="0"/>
              <a:t>13</a:t>
            </a:fld>
            <a:endParaRPr lang="en-US"/>
          </a:p>
        </p:txBody>
      </p:sp>
    </p:spTree>
    <p:extLst>
      <p:ext uri="{BB962C8B-B14F-4D97-AF65-F5344CB8AC3E}">
        <p14:creationId xmlns:p14="http://schemas.microsoft.com/office/powerpoint/2010/main" val="121354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starting our analysis, each of us had to overcome some challenges with formatting:</a:t>
            </a:r>
          </a:p>
          <a:p>
            <a:pPr marL="171450" indent="-171450">
              <a:buFontTx/>
              <a:buChar char="-"/>
            </a:pPr>
            <a:r>
              <a:rPr lang="en-US" dirty="0"/>
              <a:t>Formatting the date columns</a:t>
            </a:r>
          </a:p>
          <a:p>
            <a:pPr marL="171450" indent="-171450">
              <a:buFontTx/>
              <a:buChar char="-"/>
            </a:pPr>
            <a:r>
              <a:rPr lang="en-US" dirty="0"/>
              <a:t>&lt;insert&gt;</a:t>
            </a:r>
          </a:p>
          <a:p>
            <a:r>
              <a:rPr lang="en-US" dirty="0"/>
              <a:t>Difficulties with dataset:</a:t>
            </a:r>
          </a:p>
          <a:p>
            <a:pPr marL="171450" indent="-171450">
              <a:buFontTx/>
              <a:buChar char="-"/>
            </a:pPr>
            <a:r>
              <a:rPr lang="en-US" dirty="0"/>
              <a:t>Some columns related to links that didn’t work</a:t>
            </a:r>
          </a:p>
          <a:p>
            <a:pPr marL="628650" lvl="1" indent="-171450">
              <a:buFontTx/>
              <a:buChar char="-"/>
            </a:pPr>
            <a:r>
              <a:rPr lang="en-US" dirty="0"/>
              <a:t>Example: what is an MO Code? </a:t>
            </a:r>
          </a:p>
          <a:p>
            <a:pPr marL="171450" indent="-171450">
              <a:buFontTx/>
              <a:buChar char="-"/>
            </a:pPr>
            <a:r>
              <a:rPr lang="en-US" dirty="0"/>
              <a:t>We had to search the data to map it and create a race dictionary from the alphabetical letter codes</a:t>
            </a:r>
          </a:p>
          <a:p>
            <a:pPr marL="171450" indent="-171450">
              <a:buFontTx/>
              <a:buChar char="-"/>
            </a:pPr>
            <a:r>
              <a:rPr lang="en-US" dirty="0"/>
              <a:t>&lt;insert&gt;</a:t>
            </a:r>
          </a:p>
        </p:txBody>
      </p:sp>
      <p:sp>
        <p:nvSpPr>
          <p:cNvPr id="4" name="Slide Number Placeholder 3"/>
          <p:cNvSpPr>
            <a:spLocks noGrp="1"/>
          </p:cNvSpPr>
          <p:nvPr>
            <p:ph type="sldNum" sz="quarter" idx="5"/>
          </p:nvPr>
        </p:nvSpPr>
        <p:spPr/>
        <p:txBody>
          <a:bodyPr/>
          <a:lstStyle/>
          <a:p>
            <a:fld id="{BEB443F2-6C76-4021-B428-A96978762116}" type="slidenum">
              <a:rPr lang="en-US" smtClean="0"/>
              <a:t>3</a:t>
            </a:fld>
            <a:endParaRPr lang="en-US"/>
          </a:p>
        </p:txBody>
      </p:sp>
    </p:spTree>
    <p:extLst>
      <p:ext uri="{BB962C8B-B14F-4D97-AF65-F5344CB8AC3E}">
        <p14:creationId xmlns:p14="http://schemas.microsoft.com/office/powerpoint/2010/main" val="211047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hope you guys are </a:t>
            </a:r>
            <a:r>
              <a:rPr lang="en-US" sz="1200" b="0" i="0" u="none" strike="noStrike" kern="1200" dirty="0" err="1">
                <a:solidFill>
                  <a:schemeClr val="tx1"/>
                </a:solidFill>
                <a:effectLst/>
                <a:latin typeface="+mn-lt"/>
                <a:ea typeface="+mn-ea"/>
                <a:cs typeface="+mn-cs"/>
              </a:rPr>
              <a:t>hella</a:t>
            </a:r>
            <a:r>
              <a:rPr lang="en-US" sz="1200" b="0" i="0" u="none" strike="noStrike" kern="1200" dirty="0">
                <a:solidFill>
                  <a:schemeClr val="tx1"/>
                </a:solidFill>
                <a:effectLst/>
                <a:latin typeface="+mn-lt"/>
                <a:ea typeface="+mn-ea"/>
                <a:cs typeface="+mn-cs"/>
              </a:rPr>
              <a:t> hungry! Because we’re about to feed you a lot of bars and pies!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Cliché assumption: Asians are bad drivers</a:t>
            </a:r>
          </a:p>
          <a:p>
            <a:r>
              <a:rPr lang="en-US" sz="1200" b="0" i="0" u="none" strike="noStrike" kern="1200" dirty="0">
                <a:solidFill>
                  <a:schemeClr val="tx1"/>
                </a:solidFill>
                <a:effectLst/>
                <a:latin typeface="+mn-lt"/>
                <a:ea typeface="+mn-ea"/>
                <a:cs typeface="+mn-cs"/>
              </a:rPr>
              <a:t>Question: Are Asians bad drivers?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In this sample population from LA County, Hispanic/Latin/Mexican had the highest percentage of accidents occurring in the 10 year dataset. The race demographic in Southern regions of California is primarily Hispanic, whereas the Bay Area is primarily </a:t>
            </a:r>
            <a:r>
              <a:rPr lang="en-US" sz="1200" b="0" i="0" u="none" strike="noStrike" kern="1200" dirty="0" err="1">
                <a:solidFill>
                  <a:schemeClr val="tx1"/>
                </a:solidFill>
                <a:effectLst/>
                <a:latin typeface="+mn-lt"/>
                <a:ea typeface="+mn-ea"/>
                <a:cs typeface="+mn-cs"/>
              </a:rPr>
              <a:t>asian</a:t>
            </a:r>
            <a:r>
              <a:rPr lang="en-US" sz="1200" b="0" i="0" u="none" strike="noStrike" kern="1200" dirty="0">
                <a:solidFill>
                  <a:schemeClr val="tx1"/>
                </a:solidFill>
                <a:effectLst/>
                <a:latin typeface="+mn-lt"/>
                <a:ea typeface="+mn-ea"/>
                <a:cs typeface="+mn-cs"/>
              </a:rPr>
              <a:t>. If the sample was taken from a population whose density was evenly spread, then the sample could be more conclusive. </a:t>
            </a: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percentage for some of the race demographics were so low that displaying them caused an overlap in text. The pie chart was exploded in a way to make each part readable. Although a bar chart would have been better for this data, the pie chart looked unique in the way it was exploded</a:t>
            </a:r>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4</a:t>
            </a:fld>
            <a:endParaRPr lang="en-US"/>
          </a:p>
        </p:txBody>
      </p:sp>
    </p:spTree>
    <p:extLst>
      <p:ext uri="{BB962C8B-B14F-4D97-AF65-F5344CB8AC3E}">
        <p14:creationId xmlns:p14="http://schemas.microsoft.com/office/powerpoint/2010/main" val="37757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Question: Are younger drivers more at risk of causing accidents?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Analysis: The ages were binned into ranges to make the dataset more manageable and then analyzed. The assumption was the younger age range would have a higher count of accidents. It was found that those within the age range of 26-35 had the highest number of accidents amongst the other age groups, although the fair amount of . Other factors that could contribute to this is the population density of 26-35 year-olds.</a:t>
            </a:r>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5</a:t>
            </a:fld>
            <a:endParaRPr lang="en-US"/>
          </a:p>
        </p:txBody>
      </p:sp>
    </p:spTree>
    <p:extLst>
      <p:ext uri="{BB962C8B-B14F-4D97-AF65-F5344CB8AC3E}">
        <p14:creationId xmlns:p14="http://schemas.microsoft.com/office/powerpoint/2010/main" val="2420476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a:t>
            </a:r>
            <a:r>
              <a:rPr lang="en-US" dirty="0"/>
              <a:t>: </a:t>
            </a:r>
            <a:r>
              <a:rPr lang="en-US" sz="1200" b="0" i="0" u="none" strike="noStrike" kern="1200" dirty="0">
                <a:solidFill>
                  <a:schemeClr val="tx1"/>
                </a:solidFill>
                <a:effectLst/>
                <a:latin typeface="+mn-lt"/>
                <a:ea typeface="+mn-ea"/>
                <a:cs typeface="+mn-cs"/>
              </a:rPr>
              <a:t>Are accidents most frequent around rush hour?</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We compared every hour of the day to see which hour held the most reported collisions. Analysis shows that 5pm is the time in which most accidents occurred with other high number of accidents between 3-6pm. Rush hour occurs between 3-7pm. 5pm would be the peak of rush hour.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6</a:t>
            </a:fld>
            <a:endParaRPr lang="en-US"/>
          </a:p>
        </p:txBody>
      </p:sp>
    </p:spTree>
    <p:extLst>
      <p:ext uri="{BB962C8B-B14F-4D97-AF65-F5344CB8AC3E}">
        <p14:creationId xmlns:p14="http://schemas.microsoft.com/office/powerpoint/2010/main" val="816665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Question</a:t>
            </a:r>
            <a:r>
              <a:rPr lang="en-US" dirty="0"/>
              <a:t>: </a:t>
            </a:r>
            <a:r>
              <a:rPr lang="en-US" sz="1200" b="0" i="0" u="none" strike="noStrike" kern="1200" dirty="0">
                <a:solidFill>
                  <a:schemeClr val="tx1"/>
                </a:solidFill>
                <a:effectLst/>
                <a:latin typeface="+mn-lt"/>
                <a:ea typeface="+mn-ea"/>
                <a:cs typeface="+mn-cs"/>
              </a:rPr>
              <a:t>Which day of the week is more prone to accidents?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Our assumption was that a week day would have the highest rates of reported collisions because of work schedules. Analysis shows that Friday was the day where most accidents occurred. </a:t>
            </a:r>
            <a:endParaRPr lang="en-US" sz="1200" b="1"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7</a:t>
            </a:fld>
            <a:endParaRPr lang="en-US"/>
          </a:p>
        </p:txBody>
      </p:sp>
    </p:spTree>
    <p:extLst>
      <p:ext uri="{BB962C8B-B14F-4D97-AF65-F5344CB8AC3E}">
        <p14:creationId xmlns:p14="http://schemas.microsoft.com/office/powerpoint/2010/main" val="74808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t>
            </a:r>
          </a:p>
          <a:p>
            <a:endParaRPr lang="en-US" dirty="0"/>
          </a:p>
          <a:p>
            <a:r>
              <a:rPr lang="en-US" dirty="0"/>
              <a:t>Analysis:</a:t>
            </a:r>
          </a:p>
        </p:txBody>
      </p:sp>
      <p:sp>
        <p:nvSpPr>
          <p:cNvPr id="4" name="Slide Number Placeholder 3"/>
          <p:cNvSpPr>
            <a:spLocks noGrp="1"/>
          </p:cNvSpPr>
          <p:nvPr>
            <p:ph type="sldNum" sz="quarter" idx="5"/>
          </p:nvPr>
        </p:nvSpPr>
        <p:spPr/>
        <p:txBody>
          <a:bodyPr/>
          <a:lstStyle/>
          <a:p>
            <a:fld id="{BEB443F2-6C76-4021-B428-A96978762116}" type="slidenum">
              <a:rPr lang="en-US" smtClean="0"/>
              <a:t>8</a:t>
            </a:fld>
            <a:endParaRPr lang="en-US"/>
          </a:p>
        </p:txBody>
      </p:sp>
    </p:spTree>
    <p:extLst>
      <p:ext uri="{BB962C8B-B14F-4D97-AF65-F5344CB8AC3E}">
        <p14:creationId xmlns:p14="http://schemas.microsoft.com/office/powerpoint/2010/main" val="4148082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t>
            </a:r>
          </a:p>
          <a:p>
            <a:endParaRPr lang="en-US" dirty="0"/>
          </a:p>
          <a:p>
            <a:r>
              <a:rPr lang="en-US" dirty="0"/>
              <a:t>Analysis:</a:t>
            </a:r>
          </a:p>
        </p:txBody>
      </p:sp>
      <p:sp>
        <p:nvSpPr>
          <p:cNvPr id="4" name="Slide Number Placeholder 3"/>
          <p:cNvSpPr>
            <a:spLocks noGrp="1"/>
          </p:cNvSpPr>
          <p:nvPr>
            <p:ph type="sldNum" sz="quarter" idx="5"/>
          </p:nvPr>
        </p:nvSpPr>
        <p:spPr/>
        <p:txBody>
          <a:bodyPr/>
          <a:lstStyle/>
          <a:p>
            <a:fld id="{BEB443F2-6C76-4021-B428-A96978762116}" type="slidenum">
              <a:rPr lang="en-US" smtClean="0"/>
              <a:t>9</a:t>
            </a:fld>
            <a:endParaRPr lang="en-US"/>
          </a:p>
        </p:txBody>
      </p:sp>
    </p:spTree>
    <p:extLst>
      <p:ext uri="{BB962C8B-B14F-4D97-AF65-F5344CB8AC3E}">
        <p14:creationId xmlns:p14="http://schemas.microsoft.com/office/powerpoint/2010/main" val="268733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t>
            </a:r>
          </a:p>
          <a:p>
            <a:endParaRPr lang="en-US" dirty="0"/>
          </a:p>
          <a:p>
            <a:r>
              <a:rPr lang="en-US" dirty="0"/>
              <a:t>Analysis:</a:t>
            </a:r>
          </a:p>
        </p:txBody>
      </p:sp>
      <p:sp>
        <p:nvSpPr>
          <p:cNvPr id="4" name="Slide Number Placeholder 3"/>
          <p:cNvSpPr>
            <a:spLocks noGrp="1"/>
          </p:cNvSpPr>
          <p:nvPr>
            <p:ph type="sldNum" sz="quarter" idx="5"/>
          </p:nvPr>
        </p:nvSpPr>
        <p:spPr/>
        <p:txBody>
          <a:bodyPr/>
          <a:lstStyle/>
          <a:p>
            <a:fld id="{BEB443F2-6C76-4021-B428-A96978762116}" type="slidenum">
              <a:rPr lang="en-US" smtClean="0"/>
              <a:t>10</a:t>
            </a:fld>
            <a:endParaRPr lang="en-US"/>
          </a:p>
        </p:txBody>
      </p:sp>
    </p:spTree>
    <p:extLst>
      <p:ext uri="{BB962C8B-B14F-4D97-AF65-F5344CB8AC3E}">
        <p14:creationId xmlns:p14="http://schemas.microsoft.com/office/powerpoint/2010/main" val="54979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971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121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97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80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694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30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182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52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833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256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60677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31" r:id="rId5"/>
    <p:sldLayoutId id="2147483825" r:id="rId6"/>
    <p:sldLayoutId id="2147483826" r:id="rId7"/>
    <p:sldLayoutId id="2147483827" r:id="rId8"/>
    <p:sldLayoutId id="2147483830" r:id="rId9"/>
    <p:sldLayoutId id="2147483828" r:id="rId10"/>
    <p:sldLayoutId id="2147483829"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ADFBA9-8589-47B5-8ECA-DBEC0C8196EA}"/>
              </a:ext>
            </a:extLst>
          </p:cNvPr>
          <p:cNvSpPr>
            <a:spLocks noGrp="1"/>
          </p:cNvSpPr>
          <p:nvPr>
            <p:ph type="ctrTitle"/>
          </p:nvPr>
        </p:nvSpPr>
        <p:spPr>
          <a:xfrm>
            <a:off x="484814" y="640080"/>
            <a:ext cx="3659246" cy="2850319"/>
          </a:xfrm>
        </p:spPr>
        <p:txBody>
          <a:bodyPr>
            <a:normAutofit/>
          </a:bodyPr>
          <a:lstStyle/>
          <a:p>
            <a:r>
              <a:rPr lang="en-US" sz="5000">
                <a:solidFill>
                  <a:srgbClr val="FFFFFF"/>
                </a:solidFill>
              </a:rPr>
              <a:t>Analysis of Traffic Collisions in LA County</a:t>
            </a:r>
          </a:p>
        </p:txBody>
      </p:sp>
      <p:sp>
        <p:nvSpPr>
          <p:cNvPr id="3" name="Subtitle 2">
            <a:extLst>
              <a:ext uri="{FF2B5EF4-FFF2-40B4-BE49-F238E27FC236}">
                <a16:creationId xmlns:a16="http://schemas.microsoft.com/office/drawing/2014/main" id="{1C555F79-3B7D-4476-AD73-1BD444692B9B}"/>
              </a:ext>
            </a:extLst>
          </p:cNvPr>
          <p:cNvSpPr>
            <a:spLocks noGrp="1"/>
          </p:cNvSpPr>
          <p:nvPr>
            <p:ph type="subTitle" idx="1"/>
          </p:nvPr>
        </p:nvSpPr>
        <p:spPr>
          <a:xfrm>
            <a:off x="484814" y="3812134"/>
            <a:ext cx="3659246" cy="2349823"/>
          </a:xfrm>
        </p:spPr>
        <p:txBody>
          <a:bodyPr>
            <a:normAutofit/>
          </a:bodyPr>
          <a:lstStyle/>
          <a:p>
            <a:r>
              <a:rPr lang="en-US" sz="1800" dirty="0"/>
              <a:t>Armine</a:t>
            </a:r>
            <a:r>
              <a:rPr lang="en-US" dirty="0"/>
              <a:t> </a:t>
            </a:r>
            <a:r>
              <a:rPr lang="en-US" sz="1800" dirty="0" err="1"/>
              <a:t>Grigoryan</a:t>
            </a:r>
            <a:r>
              <a:rPr lang="en-US" dirty="0"/>
              <a:t> </a:t>
            </a:r>
          </a:p>
          <a:p>
            <a:r>
              <a:rPr lang="en-US" sz="1800" dirty="0">
                <a:solidFill>
                  <a:srgbClr val="FFFFFF"/>
                </a:solidFill>
              </a:rPr>
              <a:t>Lucine </a:t>
            </a:r>
            <a:r>
              <a:rPr lang="en-US" sz="1800" dirty="0"/>
              <a:t>Mkrtchyan</a:t>
            </a:r>
          </a:p>
          <a:p>
            <a:r>
              <a:rPr lang="en-US" sz="1800" dirty="0">
                <a:solidFill>
                  <a:srgbClr val="FFFFFF"/>
                </a:solidFill>
              </a:rPr>
              <a:t>Nicole </a:t>
            </a:r>
            <a:r>
              <a:rPr lang="en-US" sz="1800" dirty="0" err="1">
                <a:solidFill>
                  <a:srgbClr val="FFFFFF"/>
                </a:solidFill>
              </a:rPr>
              <a:t>nguyen</a:t>
            </a:r>
            <a:endParaRPr lang="en-US" sz="1800" dirty="0">
              <a:solidFill>
                <a:srgbClr val="FFFFFF"/>
              </a:solidFill>
            </a:endParaRPr>
          </a:p>
        </p:txBody>
      </p:sp>
      <p:cxnSp>
        <p:nvCxnSpPr>
          <p:cNvPr id="27" name="Straight Connector 26">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unset over a city at night&#10;&#10;Description automatically generated">
            <a:extLst>
              <a:ext uri="{FF2B5EF4-FFF2-40B4-BE49-F238E27FC236}">
                <a16:creationId xmlns:a16="http://schemas.microsoft.com/office/drawing/2014/main" id="{DBFD3B69-8584-4528-AB1E-E354E0157189}"/>
              </a:ext>
            </a:extLst>
          </p:cNvPr>
          <p:cNvPicPr>
            <a:picLocks noChangeAspect="1"/>
          </p:cNvPicPr>
          <p:nvPr/>
        </p:nvPicPr>
        <p:blipFill rotWithShape="1">
          <a:blip r:embed="rId2"/>
          <a:srcRect l="6384" r="20063" b="-1"/>
          <a:stretch/>
        </p:blipFill>
        <p:spPr>
          <a:xfrm>
            <a:off x="4635095" y="10"/>
            <a:ext cx="7556889" cy="6857990"/>
          </a:xfrm>
          <a:prstGeom prst="rect">
            <a:avLst/>
          </a:prstGeom>
        </p:spPr>
      </p:pic>
    </p:spTree>
    <p:extLst>
      <p:ext uri="{BB962C8B-B14F-4D97-AF65-F5344CB8AC3E}">
        <p14:creationId xmlns:p14="http://schemas.microsoft.com/office/powerpoint/2010/main" val="1879347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1399D8F-7B9B-405A-94F3-CD62287D53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2172" y="905933"/>
            <a:ext cx="629966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5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1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D749ECF-11E1-4E01-B9BB-179C0E2F7E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12373" y="801793"/>
            <a:ext cx="6561665"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6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418A146-28BB-47C6-9804-D2AAA6501E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2172" y="905933"/>
            <a:ext cx="629966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2574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Picture 4" descr="A sunset over a city at night&#10;&#10;Description automatically generated">
            <a:extLst>
              <a:ext uri="{FF2B5EF4-FFF2-40B4-BE49-F238E27FC236}">
                <a16:creationId xmlns:a16="http://schemas.microsoft.com/office/drawing/2014/main" id="{B6E5C9B0-7CD6-469E-AC94-FB7C0FC35551}"/>
              </a:ext>
            </a:extLst>
          </p:cNvPr>
          <p:cNvPicPr>
            <a:picLocks noChangeAspect="1"/>
          </p:cNvPicPr>
          <p:nvPr/>
        </p:nvPicPr>
        <p:blipFill rotWithShape="1">
          <a:blip r:embed="rId3">
            <a:alphaModFix amt="20000"/>
          </a:blip>
          <a:srcRect l="3792" t="-1" r="50975" b="-1"/>
          <a:stretch/>
        </p:blipFill>
        <p:spPr>
          <a:xfrm>
            <a:off x="0" y="0"/>
            <a:ext cx="4647235" cy="6857990"/>
          </a:xfrm>
          <a:prstGeom prst="rect">
            <a:avLst/>
          </a:prstGeom>
        </p:spPr>
      </p:pic>
      <p:sp>
        <p:nvSpPr>
          <p:cNvPr id="2" name="Title 1">
            <a:extLst>
              <a:ext uri="{FF2B5EF4-FFF2-40B4-BE49-F238E27FC236}">
                <a16:creationId xmlns:a16="http://schemas.microsoft.com/office/drawing/2014/main" id="{668201FC-F553-4F89-A45D-CF96950646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AE4268-510B-4530-A26A-B92A44D45ACC}"/>
              </a:ext>
            </a:extLst>
          </p:cNvPr>
          <p:cNvSpPr>
            <a:spLocks noGrp="1"/>
          </p:cNvSpPr>
          <p:nvPr>
            <p:ph idx="1"/>
          </p:nvPr>
        </p:nvSpPr>
        <p:spPr>
          <a:xfrm>
            <a:off x="5458984" y="2199190"/>
            <a:ext cx="5928344" cy="3908366"/>
          </a:xfrm>
        </p:spPr>
        <p:txBody>
          <a:bodyPr>
            <a:normAutofit/>
          </a:bodyPr>
          <a:lstStyle/>
          <a:p>
            <a:pPr>
              <a:buFont typeface="Arial" panose="020B0604020202020204" pitchFamily="34" charset="0"/>
              <a:buChar char="•"/>
            </a:pPr>
            <a:endParaRPr lang="en-US" sz="3200" dirty="0"/>
          </a:p>
        </p:txBody>
      </p:sp>
      <p:sp>
        <p:nvSpPr>
          <p:cNvPr id="4" name="Text Placeholder 3">
            <a:extLst>
              <a:ext uri="{FF2B5EF4-FFF2-40B4-BE49-F238E27FC236}">
                <a16:creationId xmlns:a16="http://schemas.microsoft.com/office/drawing/2014/main" id="{428E4F24-1665-4712-B69E-C1EE3149EACB}"/>
              </a:ext>
            </a:extLst>
          </p:cNvPr>
          <p:cNvSpPr>
            <a:spLocks noGrp="1"/>
          </p:cNvSpPr>
          <p:nvPr>
            <p:ph type="body" sz="half" idx="2"/>
          </p:nvPr>
        </p:nvSpPr>
        <p:spPr/>
        <p:txBody>
          <a:bodyPr/>
          <a:lstStyle/>
          <a:p>
            <a:endParaRPr lang="en-US" dirty="0">
              <a:solidFill>
                <a:srgbClr val="92D050"/>
              </a:solidFill>
            </a:endParaRPr>
          </a:p>
          <a:p>
            <a:r>
              <a:rPr lang="en-US" dirty="0">
                <a:solidFill>
                  <a:srgbClr val="92D050"/>
                </a:solidFill>
              </a:rPr>
              <a:t>Final thoughts…</a:t>
            </a:r>
          </a:p>
        </p:txBody>
      </p:sp>
    </p:spTree>
    <p:extLst>
      <p:ext uri="{BB962C8B-B14F-4D97-AF65-F5344CB8AC3E}">
        <p14:creationId xmlns:p14="http://schemas.microsoft.com/office/powerpoint/2010/main" val="100724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Picture 4" descr="A sunset over a city at night&#10;&#10;Description automatically generated">
            <a:extLst>
              <a:ext uri="{FF2B5EF4-FFF2-40B4-BE49-F238E27FC236}">
                <a16:creationId xmlns:a16="http://schemas.microsoft.com/office/drawing/2014/main" id="{9CD9F735-E951-4FAC-B5DD-D6F01FC3AE14}"/>
              </a:ext>
            </a:extLst>
          </p:cNvPr>
          <p:cNvPicPr>
            <a:picLocks noChangeAspect="1"/>
          </p:cNvPicPr>
          <p:nvPr/>
        </p:nvPicPr>
        <p:blipFill rotWithShape="1">
          <a:blip r:embed="rId3">
            <a:alphaModFix amt="20000"/>
          </a:blip>
          <a:srcRect l="3792" t="-1" r="50975" b="-1"/>
          <a:stretch/>
        </p:blipFill>
        <p:spPr>
          <a:xfrm>
            <a:off x="0" y="0"/>
            <a:ext cx="4647235" cy="6857990"/>
          </a:xfrm>
          <a:prstGeom prst="rect">
            <a:avLst/>
          </a:prstGeom>
        </p:spPr>
      </p:pic>
      <p:sp>
        <p:nvSpPr>
          <p:cNvPr id="2" name="Title 1">
            <a:extLst>
              <a:ext uri="{FF2B5EF4-FFF2-40B4-BE49-F238E27FC236}">
                <a16:creationId xmlns:a16="http://schemas.microsoft.com/office/drawing/2014/main" id="{C75E0BCE-C52B-4D97-B225-8289A468CD99}"/>
              </a:ext>
            </a:extLst>
          </p:cNvPr>
          <p:cNvSpPr>
            <a:spLocks noGrp="1"/>
          </p:cNvSpPr>
          <p:nvPr>
            <p:ph type="title"/>
          </p:nvPr>
        </p:nvSpPr>
        <p:spPr/>
        <p:txBody>
          <a:bodyPr>
            <a:normAutofit/>
          </a:bodyPr>
          <a:lstStyle/>
          <a:p>
            <a:r>
              <a:rPr lang="en-US" sz="4400" b="1" dirty="0"/>
              <a:t>Data</a:t>
            </a:r>
          </a:p>
        </p:txBody>
      </p:sp>
      <p:sp>
        <p:nvSpPr>
          <p:cNvPr id="3" name="Content Placeholder 2">
            <a:extLst>
              <a:ext uri="{FF2B5EF4-FFF2-40B4-BE49-F238E27FC236}">
                <a16:creationId xmlns:a16="http://schemas.microsoft.com/office/drawing/2014/main" id="{94A13DD9-7DBC-41FF-B145-9756DAD4F016}"/>
              </a:ext>
            </a:extLst>
          </p:cNvPr>
          <p:cNvSpPr>
            <a:spLocks noGrp="1"/>
          </p:cNvSpPr>
          <p:nvPr>
            <p:ph idx="1"/>
          </p:nvPr>
        </p:nvSpPr>
        <p:spPr>
          <a:xfrm>
            <a:off x="5458984" y="2123954"/>
            <a:ext cx="5928344" cy="3773348"/>
          </a:xfrm>
        </p:spPr>
        <p:txBody>
          <a:bodyPr>
            <a:normAutofit/>
          </a:bodyPr>
          <a:lstStyle/>
          <a:p>
            <a:pPr>
              <a:buFont typeface="Arial" panose="020B0604020202020204" pitchFamily="34" charset="0"/>
              <a:buChar char="•"/>
            </a:pPr>
            <a:r>
              <a:rPr lang="en-US" sz="3200" dirty="0"/>
              <a:t> 2010-2019</a:t>
            </a:r>
            <a:endParaRPr lang="en-US" sz="2800" dirty="0"/>
          </a:p>
          <a:p>
            <a:pPr>
              <a:buFont typeface="Arial" panose="020B0604020202020204" pitchFamily="34" charset="0"/>
              <a:buChar char="•"/>
            </a:pPr>
            <a:r>
              <a:rPr lang="en-US" sz="2800" dirty="0"/>
              <a:t> Traffic collisions across LA County</a:t>
            </a:r>
            <a:endParaRPr lang="en-US" dirty="0"/>
          </a:p>
          <a:p>
            <a:r>
              <a:rPr lang="en-US" sz="3300" b="1" dirty="0"/>
              <a:t>Limitations</a:t>
            </a:r>
            <a:r>
              <a:rPr lang="en-US" sz="3300" dirty="0"/>
              <a:t>:</a:t>
            </a:r>
          </a:p>
          <a:p>
            <a:pPr>
              <a:buFont typeface="Arial" panose="020B0604020202020204" pitchFamily="34" charset="0"/>
              <a:buChar char="•"/>
            </a:pPr>
            <a:r>
              <a:rPr lang="en-US" sz="2800" dirty="0"/>
              <a:t> Transcribed from actuals reports</a:t>
            </a:r>
          </a:p>
          <a:p>
            <a:pPr>
              <a:buFont typeface="Arial" panose="020B0604020202020204" pitchFamily="34" charset="0"/>
              <a:buChar char="•"/>
            </a:pPr>
            <a:r>
              <a:rPr lang="en-US" sz="2800" dirty="0"/>
              <a:t>Some fields missing</a:t>
            </a:r>
          </a:p>
        </p:txBody>
      </p:sp>
      <p:sp>
        <p:nvSpPr>
          <p:cNvPr id="4" name="Text Placeholder 3">
            <a:extLst>
              <a:ext uri="{FF2B5EF4-FFF2-40B4-BE49-F238E27FC236}">
                <a16:creationId xmlns:a16="http://schemas.microsoft.com/office/drawing/2014/main" id="{BBA4CB31-4FEF-4709-B80C-2D1725029987}"/>
              </a:ext>
            </a:extLst>
          </p:cNvPr>
          <p:cNvSpPr>
            <a:spLocks noGrp="1"/>
          </p:cNvSpPr>
          <p:nvPr>
            <p:ph type="body" sz="half" idx="2"/>
          </p:nvPr>
        </p:nvSpPr>
        <p:spPr/>
        <p:txBody>
          <a:bodyPr>
            <a:normAutofit lnSpcReduction="10000"/>
          </a:bodyPr>
          <a:lstStyle/>
          <a:p>
            <a:endParaRPr lang="en-US" dirty="0"/>
          </a:p>
          <a:p>
            <a:r>
              <a:rPr lang="en-US" dirty="0">
                <a:solidFill>
                  <a:srgbClr val="92D050"/>
                </a:solidFill>
              </a:rPr>
              <a:t>Kaggle:</a:t>
            </a:r>
          </a:p>
          <a:p>
            <a:r>
              <a:rPr lang="en-US" sz="1600" dirty="0">
                <a:solidFill>
                  <a:srgbClr val="92D050"/>
                </a:solidFill>
              </a:rPr>
              <a:t>https://www.kaggle.com/cityofLA/los-angeles-traffic-collision-data</a:t>
            </a:r>
          </a:p>
          <a:p>
            <a:endParaRPr lang="en-US" sz="1050" dirty="0">
              <a:solidFill>
                <a:srgbClr val="92D050"/>
              </a:solidFill>
            </a:endParaRPr>
          </a:p>
          <a:p>
            <a:r>
              <a:rPr lang="en-US" sz="1600" dirty="0">
                <a:solidFill>
                  <a:srgbClr val="92D050"/>
                </a:solidFill>
              </a:rPr>
              <a:t>Origin website</a:t>
            </a:r>
          </a:p>
          <a:p>
            <a:r>
              <a:rPr lang="en-US" sz="1600" dirty="0">
                <a:solidFill>
                  <a:srgbClr val="92D050"/>
                </a:solidFill>
              </a:rPr>
              <a:t>https://data.lacity.org/A-Safe-City/Traffic-Collision-Data-from-2010-to-Present/d5tf-ez2w</a:t>
            </a:r>
          </a:p>
        </p:txBody>
      </p:sp>
    </p:spTree>
    <p:extLst>
      <p:ext uri="{BB962C8B-B14F-4D97-AF65-F5344CB8AC3E}">
        <p14:creationId xmlns:p14="http://schemas.microsoft.com/office/powerpoint/2010/main" val="148479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Picture 4" descr="A sunset over a city at night&#10;&#10;Description automatically generated">
            <a:extLst>
              <a:ext uri="{FF2B5EF4-FFF2-40B4-BE49-F238E27FC236}">
                <a16:creationId xmlns:a16="http://schemas.microsoft.com/office/drawing/2014/main" id="{3269AA47-112E-4CE0-BA8A-80D00ACE88C9}"/>
              </a:ext>
            </a:extLst>
          </p:cNvPr>
          <p:cNvPicPr>
            <a:picLocks noChangeAspect="1"/>
          </p:cNvPicPr>
          <p:nvPr/>
        </p:nvPicPr>
        <p:blipFill rotWithShape="1">
          <a:blip r:embed="rId3">
            <a:alphaModFix amt="20000"/>
          </a:blip>
          <a:srcRect l="3792" t="-1" r="50975" b="-1"/>
          <a:stretch/>
        </p:blipFill>
        <p:spPr>
          <a:xfrm>
            <a:off x="0" y="0"/>
            <a:ext cx="4647235" cy="6857990"/>
          </a:xfrm>
          <a:prstGeom prst="rect">
            <a:avLst/>
          </a:prstGeom>
        </p:spPr>
      </p:pic>
      <p:sp>
        <p:nvSpPr>
          <p:cNvPr id="2" name="Title 1">
            <a:extLst>
              <a:ext uri="{FF2B5EF4-FFF2-40B4-BE49-F238E27FC236}">
                <a16:creationId xmlns:a16="http://schemas.microsoft.com/office/drawing/2014/main" id="{E80F9D76-F62A-4579-86D2-A34C7657968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BA010FC-85A1-4209-BEBA-355DD69C31D8}"/>
              </a:ext>
            </a:extLst>
          </p:cNvPr>
          <p:cNvSpPr>
            <a:spLocks noGrp="1"/>
          </p:cNvSpPr>
          <p:nvPr>
            <p:ph idx="1"/>
          </p:nvPr>
        </p:nvSpPr>
        <p:spPr>
          <a:xfrm>
            <a:off x="5458984" y="2100805"/>
            <a:ext cx="5928344" cy="4006751"/>
          </a:xfrm>
        </p:spPr>
        <p:txBody>
          <a:bodyPr>
            <a:normAutofit/>
          </a:bodyPr>
          <a:lstStyle/>
          <a:p>
            <a:pPr>
              <a:buFont typeface="Arial" panose="020B0604020202020204" pitchFamily="34" charset="0"/>
              <a:buChar char="•"/>
            </a:pPr>
            <a:r>
              <a:rPr lang="en-US" sz="2800" dirty="0"/>
              <a:t> Formatting</a:t>
            </a:r>
          </a:p>
          <a:p>
            <a:pPr>
              <a:buFont typeface="Arial" panose="020B0604020202020204" pitchFamily="34" charset="0"/>
              <a:buChar char="•"/>
            </a:pPr>
            <a:r>
              <a:rPr lang="en-US" sz="2800" dirty="0"/>
              <a:t> Broken links</a:t>
            </a:r>
          </a:p>
          <a:p>
            <a:pPr>
              <a:buFont typeface="Arial" panose="020B0604020202020204" pitchFamily="34" charset="0"/>
              <a:buChar char="•"/>
            </a:pPr>
            <a:r>
              <a:rPr lang="en-US" sz="2800" dirty="0"/>
              <a:t>Mapping data codes</a:t>
            </a:r>
          </a:p>
        </p:txBody>
      </p:sp>
      <p:sp>
        <p:nvSpPr>
          <p:cNvPr id="4" name="Text Placeholder 3">
            <a:extLst>
              <a:ext uri="{FF2B5EF4-FFF2-40B4-BE49-F238E27FC236}">
                <a16:creationId xmlns:a16="http://schemas.microsoft.com/office/drawing/2014/main" id="{027866A5-21F3-4CDD-AC90-232C7C8EEB24}"/>
              </a:ext>
            </a:extLst>
          </p:cNvPr>
          <p:cNvSpPr>
            <a:spLocks noGrp="1"/>
          </p:cNvSpPr>
          <p:nvPr>
            <p:ph type="body" sz="half" idx="2"/>
          </p:nvPr>
        </p:nvSpPr>
        <p:spPr/>
        <p:txBody>
          <a:bodyPr/>
          <a:lstStyle/>
          <a:p>
            <a:endParaRPr lang="en-US" dirty="0">
              <a:solidFill>
                <a:srgbClr val="92D050"/>
              </a:solidFill>
            </a:endParaRPr>
          </a:p>
          <a:p>
            <a:r>
              <a:rPr lang="en-US" dirty="0">
                <a:solidFill>
                  <a:srgbClr val="92D050"/>
                </a:solidFill>
              </a:rPr>
              <a:t>Speed bumps along the way…</a:t>
            </a:r>
          </a:p>
        </p:txBody>
      </p:sp>
    </p:spTree>
    <p:extLst>
      <p:ext uri="{BB962C8B-B14F-4D97-AF65-F5344CB8AC3E}">
        <p14:creationId xmlns:p14="http://schemas.microsoft.com/office/powerpoint/2010/main" val="242317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D9B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umbrella&#10;&#10;Description automatically generated">
            <a:extLst>
              <a:ext uri="{FF2B5EF4-FFF2-40B4-BE49-F238E27FC236}">
                <a16:creationId xmlns:a16="http://schemas.microsoft.com/office/drawing/2014/main" id="{4EFCFE0C-E775-4E91-AF0C-8F295CDD9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334" y="1191911"/>
            <a:ext cx="10577744" cy="4469096"/>
          </a:xfrm>
          <a:prstGeom prst="rect">
            <a:avLst/>
          </a:prstGeom>
        </p:spPr>
      </p:pic>
    </p:spTree>
    <p:extLst>
      <p:ext uri="{BB962C8B-B14F-4D97-AF65-F5344CB8AC3E}">
        <p14:creationId xmlns:p14="http://schemas.microsoft.com/office/powerpoint/2010/main" val="12860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umbrella&#10;&#10;Description automatically generated">
            <a:extLst>
              <a:ext uri="{FF2B5EF4-FFF2-40B4-BE49-F238E27FC236}">
                <a16:creationId xmlns:a16="http://schemas.microsoft.com/office/drawing/2014/main" id="{4D0F0793-FD38-4E6D-AC95-E84EF2538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402" y="905933"/>
            <a:ext cx="5069200" cy="5039728"/>
          </a:xfrm>
          <a:prstGeom prst="rect">
            <a:avLst/>
          </a:prstGeom>
        </p:spPr>
      </p:pic>
    </p:spTree>
    <p:extLst>
      <p:ext uri="{BB962C8B-B14F-4D97-AF65-F5344CB8AC3E}">
        <p14:creationId xmlns:p14="http://schemas.microsoft.com/office/powerpoint/2010/main" val="305688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5C8F50DD-24BA-4658-8DEF-2C5BCABCB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138" y="905933"/>
            <a:ext cx="6053727" cy="5039728"/>
          </a:xfrm>
          <a:prstGeom prst="rect">
            <a:avLst/>
          </a:prstGeom>
        </p:spPr>
      </p:pic>
    </p:spTree>
    <p:extLst>
      <p:ext uri="{BB962C8B-B14F-4D97-AF65-F5344CB8AC3E}">
        <p14:creationId xmlns:p14="http://schemas.microsoft.com/office/powerpoint/2010/main" val="381883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AEC8058D-0EC1-45A5-A3A8-35B51DF97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06" y="905933"/>
            <a:ext cx="5792791" cy="5039728"/>
          </a:xfrm>
          <a:prstGeom prst="rect">
            <a:avLst/>
          </a:prstGeom>
        </p:spPr>
      </p:pic>
    </p:spTree>
    <p:extLst>
      <p:ext uri="{BB962C8B-B14F-4D97-AF65-F5344CB8AC3E}">
        <p14:creationId xmlns:p14="http://schemas.microsoft.com/office/powerpoint/2010/main" val="152592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3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3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 close up of a logo&#10;&#10;Description automatically generated">
            <a:extLst>
              <a:ext uri="{FF2B5EF4-FFF2-40B4-BE49-F238E27FC236}">
                <a16:creationId xmlns:a16="http://schemas.microsoft.com/office/drawing/2014/main" id="{3945996F-80F5-4B05-8F60-BC492B1882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2172" y="905933"/>
            <a:ext cx="629966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020F482E-2D13-4803-9509-AD1F65034E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9237" y="905933"/>
            <a:ext cx="610553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2578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713</Words>
  <Application>Microsoft Office PowerPoint</Application>
  <PresentationFormat>Widescreen</PresentationFormat>
  <Paragraphs>92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RetrospectVTI</vt:lpstr>
      <vt:lpstr>Analysis of Traffic Collisions in LA County</vt:lpstr>
      <vt:lpstr>Data</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Traffic Collisions in LA County</dc:title>
  <dc:creator>Nicole Nguyen</dc:creator>
  <cp:lastModifiedBy>Nicole Nguyen</cp:lastModifiedBy>
  <cp:revision>10</cp:revision>
  <dcterms:created xsi:type="dcterms:W3CDTF">2019-11-08T18:05:05Z</dcterms:created>
  <dcterms:modified xsi:type="dcterms:W3CDTF">2019-11-08T19:41:11Z</dcterms:modified>
</cp:coreProperties>
</file>