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2"/>
  </p:notesMasterIdLst>
  <p:sldIdLst>
    <p:sldId id="293" r:id="rId2"/>
    <p:sldId id="260" r:id="rId3"/>
    <p:sldId id="278" r:id="rId4"/>
    <p:sldId id="257" r:id="rId5"/>
    <p:sldId id="259" r:id="rId6"/>
    <p:sldId id="295" r:id="rId7"/>
    <p:sldId id="262" r:id="rId8"/>
    <p:sldId id="300" r:id="rId9"/>
    <p:sldId id="273" r:id="rId10"/>
    <p:sldId id="272" r:id="rId11"/>
    <p:sldId id="271" r:id="rId12"/>
    <p:sldId id="263" r:id="rId13"/>
    <p:sldId id="274" r:id="rId14"/>
    <p:sldId id="301" r:id="rId15"/>
    <p:sldId id="264" r:id="rId16"/>
    <p:sldId id="279" r:id="rId17"/>
    <p:sldId id="280" r:id="rId18"/>
    <p:sldId id="298" r:id="rId19"/>
    <p:sldId id="299"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108" d="100"/>
          <a:sy n="108" d="100"/>
        </p:scale>
        <p:origin x="9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F36F08-61F6-4655-9B27-F11DD18EB6ED}"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IN"/>
        </a:p>
      </dgm:t>
    </dgm:pt>
    <dgm:pt modelId="{EBC595EF-63BD-4B46-BB54-7FCE3A1610EE}">
      <dgm:prSet phldrT="[Text]"/>
      <dgm:spPr/>
      <dgm:t>
        <a:bodyPr/>
        <a:lstStyle/>
        <a:p>
          <a:r>
            <a:rPr lang="en-US" dirty="0"/>
            <a:t>Authentication :</a:t>
          </a:r>
        </a:p>
        <a:p>
          <a:r>
            <a:rPr lang="en-US" dirty="0"/>
            <a:t>Handles authentication operations such as register user, login user, reset password and saves into  database.  </a:t>
          </a:r>
        </a:p>
        <a:p>
          <a:r>
            <a:rPr lang="en-US" dirty="0"/>
            <a:t> </a:t>
          </a:r>
          <a:endParaRPr lang="en-IN" dirty="0"/>
        </a:p>
      </dgm:t>
    </dgm:pt>
    <dgm:pt modelId="{0C04CB50-489F-4CBF-8C6E-69B148C69264}" type="parTrans" cxnId="{69450D93-87E8-4282-AC44-265923463B3D}">
      <dgm:prSet/>
      <dgm:spPr/>
      <dgm:t>
        <a:bodyPr/>
        <a:lstStyle/>
        <a:p>
          <a:endParaRPr lang="en-IN"/>
        </a:p>
      </dgm:t>
    </dgm:pt>
    <dgm:pt modelId="{C7A91B0F-EFDC-4C08-9C97-E2CD8119BB5B}" type="sibTrans" cxnId="{69450D93-87E8-4282-AC44-265923463B3D}">
      <dgm:prSet/>
      <dgm:spPr/>
      <dgm:t>
        <a:bodyPr/>
        <a:lstStyle/>
        <a:p>
          <a:endParaRPr lang="en-IN"/>
        </a:p>
      </dgm:t>
    </dgm:pt>
    <dgm:pt modelId="{AA51EB04-7B90-4FE1-801C-AB0F7FE465BA}">
      <dgm:prSet phldrT="[Text]"/>
      <dgm:spPr/>
      <dgm:t>
        <a:bodyPr/>
        <a:lstStyle/>
        <a:p>
          <a:r>
            <a:rPr lang="en-US" dirty="0" err="1"/>
            <a:t>WatchList</a:t>
          </a:r>
          <a:r>
            <a:rPr lang="en-US" dirty="0"/>
            <a:t> :</a:t>
          </a:r>
        </a:p>
        <a:p>
          <a:r>
            <a:rPr lang="en-US" dirty="0"/>
            <a:t>Handles the operations of saving the cities to list and deleting and managing on request by the user for future into the database. </a:t>
          </a:r>
          <a:endParaRPr lang="en-IN" dirty="0"/>
        </a:p>
      </dgm:t>
    </dgm:pt>
    <dgm:pt modelId="{7E8D063B-4CFB-43AF-A3E7-2225EC120193}" type="parTrans" cxnId="{C4D9698B-4557-4E77-896C-0877CB596B6E}">
      <dgm:prSet/>
      <dgm:spPr/>
      <dgm:t>
        <a:bodyPr/>
        <a:lstStyle/>
        <a:p>
          <a:endParaRPr lang="en-IN"/>
        </a:p>
      </dgm:t>
    </dgm:pt>
    <dgm:pt modelId="{7ECE1914-0839-422F-8DD4-8F2C09989C00}" type="sibTrans" cxnId="{C4D9698B-4557-4E77-896C-0877CB596B6E}">
      <dgm:prSet/>
      <dgm:spPr/>
      <dgm:t>
        <a:bodyPr/>
        <a:lstStyle/>
        <a:p>
          <a:endParaRPr lang="en-IN"/>
        </a:p>
      </dgm:t>
    </dgm:pt>
    <dgm:pt modelId="{4974D0CC-F36B-4779-90EA-71B4C5C384C5}">
      <dgm:prSet phldrT="[Text]"/>
      <dgm:spPr/>
      <dgm:t>
        <a:bodyPr/>
        <a:lstStyle/>
        <a:p>
          <a:r>
            <a:rPr lang="en-US" dirty="0" err="1"/>
            <a:t>WeatherApi</a:t>
          </a:r>
          <a:r>
            <a:rPr lang="en-US" dirty="0"/>
            <a:t> : </a:t>
          </a:r>
        </a:p>
        <a:p>
          <a:r>
            <a:rPr lang="en-US" dirty="0"/>
            <a:t>Handles the fetching of data from 3</a:t>
          </a:r>
          <a:r>
            <a:rPr lang="en-US" baseline="30000" dirty="0"/>
            <a:t>rd</a:t>
          </a:r>
          <a:r>
            <a:rPr lang="en-US" dirty="0"/>
            <a:t> party  </a:t>
          </a:r>
          <a:r>
            <a:rPr lang="en-US" dirty="0" err="1"/>
            <a:t>openweather</a:t>
          </a:r>
          <a:r>
            <a:rPr lang="en-US" dirty="0"/>
            <a:t> </a:t>
          </a:r>
          <a:r>
            <a:rPr lang="en-US" dirty="0" err="1"/>
            <a:t>api</a:t>
          </a:r>
          <a:r>
            <a:rPr lang="en-US" dirty="0"/>
            <a:t>  when requested by the user for a certain city. </a:t>
          </a:r>
          <a:endParaRPr lang="en-IN" dirty="0"/>
        </a:p>
      </dgm:t>
    </dgm:pt>
    <dgm:pt modelId="{8ED0188C-F249-4DD2-B831-F7635E48E0C0}" type="parTrans" cxnId="{40356385-AED6-417B-9925-F473EEF06A04}">
      <dgm:prSet/>
      <dgm:spPr/>
      <dgm:t>
        <a:bodyPr/>
        <a:lstStyle/>
        <a:p>
          <a:endParaRPr lang="en-IN"/>
        </a:p>
      </dgm:t>
    </dgm:pt>
    <dgm:pt modelId="{7C7E2AE3-4798-41AA-996A-F01CABB41EBB}" type="sibTrans" cxnId="{40356385-AED6-417B-9925-F473EEF06A04}">
      <dgm:prSet/>
      <dgm:spPr/>
      <dgm:t>
        <a:bodyPr/>
        <a:lstStyle/>
        <a:p>
          <a:endParaRPr lang="en-IN"/>
        </a:p>
      </dgm:t>
    </dgm:pt>
    <dgm:pt modelId="{85CCED20-7A0C-47AB-8F88-9B40BAC23381}" type="pres">
      <dgm:prSet presAssocID="{05F36F08-61F6-4655-9B27-F11DD18EB6ED}" presName="diagram" presStyleCnt="0">
        <dgm:presLayoutVars>
          <dgm:dir/>
          <dgm:resizeHandles val="exact"/>
        </dgm:presLayoutVars>
      </dgm:prSet>
      <dgm:spPr/>
    </dgm:pt>
    <dgm:pt modelId="{6EA1643B-291D-485B-92E9-1BF87F0DED94}" type="pres">
      <dgm:prSet presAssocID="{EBC595EF-63BD-4B46-BB54-7FCE3A1610EE}" presName="node" presStyleLbl="node1" presStyleIdx="0" presStyleCnt="3" custScaleX="110685" custScaleY="43828" custLinFactNeighborX="-8490" custLinFactNeighborY="-4242">
        <dgm:presLayoutVars>
          <dgm:bulletEnabled val="1"/>
        </dgm:presLayoutVars>
      </dgm:prSet>
      <dgm:spPr/>
    </dgm:pt>
    <dgm:pt modelId="{676C2721-3732-427C-8DD1-65B8FCC553FB}" type="pres">
      <dgm:prSet presAssocID="{C7A91B0F-EFDC-4C08-9C97-E2CD8119BB5B}" presName="sibTrans" presStyleCnt="0"/>
      <dgm:spPr/>
    </dgm:pt>
    <dgm:pt modelId="{FD868B5E-92C9-4BC0-82DF-047C118A2DAB}" type="pres">
      <dgm:prSet presAssocID="{AA51EB04-7B90-4FE1-801C-AB0F7FE465BA}" presName="node" presStyleLbl="node1" presStyleIdx="1" presStyleCnt="3" custScaleY="44290">
        <dgm:presLayoutVars>
          <dgm:bulletEnabled val="1"/>
        </dgm:presLayoutVars>
      </dgm:prSet>
      <dgm:spPr/>
    </dgm:pt>
    <dgm:pt modelId="{16C572DD-A33A-4F72-B6B5-BB058F009FAD}" type="pres">
      <dgm:prSet presAssocID="{7ECE1914-0839-422F-8DD4-8F2C09989C00}" presName="sibTrans" presStyleCnt="0"/>
      <dgm:spPr/>
    </dgm:pt>
    <dgm:pt modelId="{CAFE1BE6-6FF0-456B-B030-35A0334E8180}" type="pres">
      <dgm:prSet presAssocID="{4974D0CC-F36B-4779-90EA-71B4C5C384C5}" presName="node" presStyleLbl="node1" presStyleIdx="2" presStyleCnt="3" custScaleY="44865">
        <dgm:presLayoutVars>
          <dgm:bulletEnabled val="1"/>
        </dgm:presLayoutVars>
      </dgm:prSet>
      <dgm:spPr/>
    </dgm:pt>
  </dgm:ptLst>
  <dgm:cxnLst>
    <dgm:cxn modelId="{B528093C-F0E4-4A77-AA04-B44AC229A3B7}" type="presOf" srcId="{05F36F08-61F6-4655-9B27-F11DD18EB6ED}" destId="{85CCED20-7A0C-47AB-8F88-9B40BAC23381}" srcOrd="0" destOrd="0" presId="urn:microsoft.com/office/officeart/2005/8/layout/default"/>
    <dgm:cxn modelId="{8D79C665-973B-4171-8D34-A7FCB4281CB5}" type="presOf" srcId="{4974D0CC-F36B-4779-90EA-71B4C5C384C5}" destId="{CAFE1BE6-6FF0-456B-B030-35A0334E8180}" srcOrd="0" destOrd="0" presId="urn:microsoft.com/office/officeart/2005/8/layout/default"/>
    <dgm:cxn modelId="{40356385-AED6-417B-9925-F473EEF06A04}" srcId="{05F36F08-61F6-4655-9B27-F11DD18EB6ED}" destId="{4974D0CC-F36B-4779-90EA-71B4C5C384C5}" srcOrd="2" destOrd="0" parTransId="{8ED0188C-F249-4DD2-B831-F7635E48E0C0}" sibTransId="{7C7E2AE3-4798-41AA-996A-F01CABB41EBB}"/>
    <dgm:cxn modelId="{C4D9698B-4557-4E77-896C-0877CB596B6E}" srcId="{05F36F08-61F6-4655-9B27-F11DD18EB6ED}" destId="{AA51EB04-7B90-4FE1-801C-AB0F7FE465BA}" srcOrd="1" destOrd="0" parTransId="{7E8D063B-4CFB-43AF-A3E7-2225EC120193}" sibTransId="{7ECE1914-0839-422F-8DD4-8F2C09989C00}"/>
    <dgm:cxn modelId="{69450D93-87E8-4282-AC44-265923463B3D}" srcId="{05F36F08-61F6-4655-9B27-F11DD18EB6ED}" destId="{EBC595EF-63BD-4B46-BB54-7FCE3A1610EE}" srcOrd="0" destOrd="0" parTransId="{0C04CB50-489F-4CBF-8C6E-69B148C69264}" sibTransId="{C7A91B0F-EFDC-4C08-9C97-E2CD8119BB5B}"/>
    <dgm:cxn modelId="{1A6E4ECD-3DB8-418B-9337-87E8106ED1BB}" type="presOf" srcId="{AA51EB04-7B90-4FE1-801C-AB0F7FE465BA}" destId="{FD868B5E-92C9-4BC0-82DF-047C118A2DAB}" srcOrd="0" destOrd="0" presId="urn:microsoft.com/office/officeart/2005/8/layout/default"/>
    <dgm:cxn modelId="{B49185F5-4234-4625-97EF-1EFD91E77F29}" type="presOf" srcId="{EBC595EF-63BD-4B46-BB54-7FCE3A1610EE}" destId="{6EA1643B-291D-485B-92E9-1BF87F0DED94}" srcOrd="0" destOrd="0" presId="urn:microsoft.com/office/officeart/2005/8/layout/default"/>
    <dgm:cxn modelId="{A599939F-3BF3-480F-A17A-66463953F9F5}" type="presParOf" srcId="{85CCED20-7A0C-47AB-8F88-9B40BAC23381}" destId="{6EA1643B-291D-485B-92E9-1BF87F0DED94}" srcOrd="0" destOrd="0" presId="urn:microsoft.com/office/officeart/2005/8/layout/default"/>
    <dgm:cxn modelId="{FC33CCBC-0F41-409B-BFEF-BA30FC90FE7F}" type="presParOf" srcId="{85CCED20-7A0C-47AB-8F88-9B40BAC23381}" destId="{676C2721-3732-427C-8DD1-65B8FCC553FB}" srcOrd="1" destOrd="0" presId="urn:microsoft.com/office/officeart/2005/8/layout/default"/>
    <dgm:cxn modelId="{C7621CD6-5B6A-4CDA-B5AE-75AC76BC9441}" type="presParOf" srcId="{85CCED20-7A0C-47AB-8F88-9B40BAC23381}" destId="{FD868B5E-92C9-4BC0-82DF-047C118A2DAB}" srcOrd="2" destOrd="0" presId="urn:microsoft.com/office/officeart/2005/8/layout/default"/>
    <dgm:cxn modelId="{ECEC5A48-E4CA-4A54-8D30-70AA049755D2}" type="presParOf" srcId="{85CCED20-7A0C-47AB-8F88-9B40BAC23381}" destId="{16C572DD-A33A-4F72-B6B5-BB058F009FAD}" srcOrd="3" destOrd="0" presId="urn:microsoft.com/office/officeart/2005/8/layout/default"/>
    <dgm:cxn modelId="{7F60E899-DBF7-4D07-ABF3-6881E74F548E}" type="presParOf" srcId="{85CCED20-7A0C-47AB-8F88-9B40BAC23381}" destId="{CAFE1BE6-6FF0-456B-B030-35A0334E818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1643B-291D-485B-92E9-1BF87F0DED94}">
      <dsp:nvSpPr>
        <dsp:cNvPr id="0" name=""/>
        <dsp:cNvSpPr/>
      </dsp:nvSpPr>
      <dsp:spPr>
        <a:xfrm>
          <a:off x="317952" y="0"/>
          <a:ext cx="4942253" cy="117419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Authentication :</a:t>
          </a:r>
        </a:p>
        <a:p>
          <a:pPr marL="0" lvl="0" indent="0" algn="ctr" defTabSz="666750">
            <a:lnSpc>
              <a:spcPct val="90000"/>
            </a:lnSpc>
            <a:spcBef>
              <a:spcPct val="0"/>
            </a:spcBef>
            <a:spcAft>
              <a:spcPct val="35000"/>
            </a:spcAft>
            <a:buNone/>
          </a:pPr>
          <a:r>
            <a:rPr lang="en-US" sz="1500" kern="1200" dirty="0"/>
            <a:t>Handles authentication operations such as register user, login user, reset password and saves into  database.  </a:t>
          </a:r>
        </a:p>
        <a:p>
          <a:pPr marL="0" lvl="0" indent="0" algn="ctr" defTabSz="666750">
            <a:lnSpc>
              <a:spcPct val="90000"/>
            </a:lnSpc>
            <a:spcBef>
              <a:spcPct val="0"/>
            </a:spcBef>
            <a:spcAft>
              <a:spcPct val="35000"/>
            </a:spcAft>
            <a:buNone/>
          </a:pPr>
          <a:r>
            <a:rPr lang="en-US" sz="1500" kern="1200" dirty="0"/>
            <a:t> </a:t>
          </a:r>
          <a:endParaRPr lang="en-IN" sz="1500" kern="1200" dirty="0"/>
        </a:p>
      </dsp:txBody>
      <dsp:txXfrm>
        <a:off x="317952" y="0"/>
        <a:ext cx="4942253" cy="1174191"/>
      </dsp:txXfrm>
    </dsp:sp>
    <dsp:sp modelId="{FD868B5E-92C9-4BC0-82DF-047C118A2DAB}">
      <dsp:nvSpPr>
        <dsp:cNvPr id="0" name=""/>
        <dsp:cNvSpPr/>
      </dsp:nvSpPr>
      <dsp:spPr>
        <a:xfrm>
          <a:off x="6085812" y="925"/>
          <a:ext cx="4465151" cy="1186569"/>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WatchList</a:t>
          </a:r>
          <a:r>
            <a:rPr lang="en-US" sz="1500" kern="1200" dirty="0"/>
            <a:t> :</a:t>
          </a:r>
        </a:p>
        <a:p>
          <a:pPr marL="0" lvl="0" indent="0" algn="ctr" defTabSz="666750">
            <a:lnSpc>
              <a:spcPct val="90000"/>
            </a:lnSpc>
            <a:spcBef>
              <a:spcPct val="0"/>
            </a:spcBef>
            <a:spcAft>
              <a:spcPct val="35000"/>
            </a:spcAft>
            <a:buNone/>
          </a:pPr>
          <a:r>
            <a:rPr lang="en-US" sz="1500" kern="1200" dirty="0"/>
            <a:t>Handles the operations of saving the cities to list and deleting and managing on request by the user for future into the database. </a:t>
          </a:r>
          <a:endParaRPr lang="en-IN" sz="1500" kern="1200" dirty="0"/>
        </a:p>
      </dsp:txBody>
      <dsp:txXfrm>
        <a:off x="6085812" y="925"/>
        <a:ext cx="4465151" cy="1186569"/>
      </dsp:txXfrm>
    </dsp:sp>
    <dsp:sp modelId="{CAFE1BE6-6FF0-456B-B030-35A0334E8180}">
      <dsp:nvSpPr>
        <dsp:cNvPr id="0" name=""/>
        <dsp:cNvSpPr/>
      </dsp:nvSpPr>
      <dsp:spPr>
        <a:xfrm>
          <a:off x="3391428" y="1634009"/>
          <a:ext cx="4465151" cy="1201974"/>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WeatherApi</a:t>
          </a:r>
          <a:r>
            <a:rPr lang="en-US" sz="1500" kern="1200" dirty="0"/>
            <a:t> : </a:t>
          </a:r>
        </a:p>
        <a:p>
          <a:pPr marL="0" lvl="0" indent="0" algn="ctr" defTabSz="666750">
            <a:lnSpc>
              <a:spcPct val="90000"/>
            </a:lnSpc>
            <a:spcBef>
              <a:spcPct val="0"/>
            </a:spcBef>
            <a:spcAft>
              <a:spcPct val="35000"/>
            </a:spcAft>
            <a:buNone/>
          </a:pPr>
          <a:r>
            <a:rPr lang="en-US" sz="1500" kern="1200" dirty="0"/>
            <a:t>Handles the fetching of data from 3</a:t>
          </a:r>
          <a:r>
            <a:rPr lang="en-US" sz="1500" kern="1200" baseline="30000" dirty="0"/>
            <a:t>rd</a:t>
          </a:r>
          <a:r>
            <a:rPr lang="en-US" sz="1500" kern="1200" dirty="0"/>
            <a:t> party  </a:t>
          </a:r>
          <a:r>
            <a:rPr lang="en-US" sz="1500" kern="1200" dirty="0" err="1"/>
            <a:t>openweather</a:t>
          </a:r>
          <a:r>
            <a:rPr lang="en-US" sz="1500" kern="1200" dirty="0"/>
            <a:t> </a:t>
          </a:r>
          <a:r>
            <a:rPr lang="en-US" sz="1500" kern="1200" dirty="0" err="1"/>
            <a:t>api</a:t>
          </a:r>
          <a:r>
            <a:rPr lang="en-US" sz="1500" kern="1200" dirty="0"/>
            <a:t>  when requested by the user for a certain city. </a:t>
          </a:r>
          <a:endParaRPr lang="en-IN" sz="1500" kern="1200" dirty="0"/>
        </a:p>
      </dsp:txBody>
      <dsp:txXfrm>
        <a:off x="3391428" y="1634009"/>
        <a:ext cx="4465151" cy="12019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897CD-678A-4A9A-94DB-1BCA8752A601}" type="datetimeFigureOut">
              <a:rPr lang="en-IN" smtClean="0"/>
              <a:t>31-08-2022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ED880-C918-4276-BB7C-615AFDC3B675}" type="slidenum">
              <a:rPr lang="en-IN" smtClean="0"/>
              <a:t>‹#›</a:t>
            </a:fld>
            <a:endParaRPr lang="en-IN"/>
          </a:p>
        </p:txBody>
      </p:sp>
    </p:spTree>
    <p:extLst>
      <p:ext uri="{BB962C8B-B14F-4D97-AF65-F5344CB8AC3E}">
        <p14:creationId xmlns:p14="http://schemas.microsoft.com/office/powerpoint/2010/main" val="2673781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0ED880-C918-4276-BB7C-615AFDC3B675}" type="slidenum">
              <a:rPr lang="en-IN" smtClean="0"/>
              <a:t>20</a:t>
            </a:fld>
            <a:endParaRPr lang="en-IN"/>
          </a:p>
        </p:txBody>
      </p:sp>
    </p:spTree>
    <p:extLst>
      <p:ext uri="{BB962C8B-B14F-4D97-AF65-F5344CB8AC3E}">
        <p14:creationId xmlns:p14="http://schemas.microsoft.com/office/powerpoint/2010/main" val="320666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3907475949"/>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741146401"/>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735270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396649685"/>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678283"/>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193295004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2806883278"/>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2921541701"/>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3828060399"/>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61248-29E1-49B9-A9EF-9E855B0269D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1761790857"/>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61248-29E1-49B9-A9EF-9E855B0269D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284947215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61248-29E1-49B9-A9EF-9E855B0269DB}"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1170267354"/>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61248-29E1-49B9-A9EF-9E855B0269DB}"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201278953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61248-29E1-49B9-A9EF-9E855B0269DB}"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1211458011"/>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61248-29E1-49B9-A9EF-9E855B0269D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336525224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61248-29E1-49B9-A9EF-9E855B0269D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3E481-61AF-4968-90BE-2665FB7764CE}" type="slidenum">
              <a:rPr lang="en-US" smtClean="0"/>
              <a:t>‹#›</a:t>
            </a:fld>
            <a:endParaRPr lang="en-US"/>
          </a:p>
        </p:txBody>
      </p:sp>
    </p:spTree>
    <p:extLst>
      <p:ext uri="{BB962C8B-B14F-4D97-AF65-F5344CB8AC3E}">
        <p14:creationId xmlns:p14="http://schemas.microsoft.com/office/powerpoint/2010/main" val="322919528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861248-29E1-49B9-A9EF-9E855B0269DB}" type="datetimeFigureOut">
              <a:rPr lang="en-US" smtClean="0"/>
              <a:t>8/31/2022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83E481-61AF-4968-90BE-2665FB7764CE}" type="slidenum">
              <a:rPr lang="en-US" smtClean="0"/>
              <a:t>‹#›</a:t>
            </a:fld>
            <a:endParaRPr lang="en-US"/>
          </a:p>
        </p:txBody>
      </p:sp>
    </p:spTree>
    <p:extLst>
      <p:ext uri="{BB962C8B-B14F-4D97-AF65-F5344CB8AC3E}">
        <p14:creationId xmlns:p14="http://schemas.microsoft.com/office/powerpoint/2010/main" val="31199823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3271" y="683208"/>
            <a:ext cx="8137183" cy="110799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a:ln w="0"/>
                <a:effectLst>
                  <a:reflection blurRad="12700" stA="50000" endPos="50000" dist="5000" dir="5400000" sy="-100000" rotWithShape="0"/>
                </a:effectLst>
                <a:latin typeface="Algerian" panose="04020705040A02060702" pitchFamily="82" charset="0"/>
              </a:rPr>
              <a:t>“WEATHER </a:t>
            </a:r>
            <a:r>
              <a:rPr lang="en-US" sz="6600" b="1" cap="all" dirty="0" err="1">
                <a:ln w="0"/>
                <a:effectLst>
                  <a:reflection blurRad="12700" stA="50000" endPos="50000" dist="5000" dir="5400000" sy="-100000" rotWithShape="0"/>
                </a:effectLst>
                <a:latin typeface="Algerian" panose="04020705040A02060702" pitchFamily="82" charset="0"/>
              </a:rPr>
              <a:t>APp</a:t>
            </a:r>
            <a:r>
              <a:rPr lang="en-IN" sz="6600" b="1" cap="all" dirty="0">
                <a:ln w="0"/>
                <a:effectLst>
                  <a:reflection blurRad="12700" stA="50000" endPos="50000" dist="5000" dir="5400000" sy="-100000" rotWithShape="0"/>
                </a:effectLst>
                <a:latin typeface="Algerian" panose="04020705040A02060702" pitchFamily="82" charset="0"/>
              </a:rPr>
              <a:t>”</a:t>
            </a:r>
            <a:endParaRPr lang="en-US" sz="6600" b="1" cap="all" spc="0" dirty="0">
              <a:ln w="0"/>
              <a:effectLst>
                <a:reflection blurRad="12700" stA="50000" endPos="50000" dist="5000" dir="5400000" sy="-100000" rotWithShape="0"/>
              </a:effectLst>
              <a:latin typeface="Algerian" panose="04020705040A02060702" pitchFamily="82" charset="0"/>
            </a:endParaRPr>
          </a:p>
        </p:txBody>
      </p:sp>
      <p:sp>
        <p:nvSpPr>
          <p:cNvPr id="4" name="TextBox 3"/>
          <p:cNvSpPr txBox="1"/>
          <p:nvPr/>
        </p:nvSpPr>
        <p:spPr>
          <a:xfrm>
            <a:off x="370655" y="3744149"/>
            <a:ext cx="3853721" cy="144655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 -:</a:t>
            </a:r>
          </a:p>
          <a:p>
            <a:r>
              <a:rPr lang="en-IN" sz="2000" b="0" i="0" dirty="0" err="1">
                <a:effectLst/>
                <a:latin typeface="Times New Roman" panose="02020603050405020304" pitchFamily="18" charset="0"/>
                <a:cs typeface="Times New Roman" panose="02020603050405020304" pitchFamily="18" charset="0"/>
              </a:rPr>
              <a:t>Sanskar</a:t>
            </a:r>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Upadhayay</a:t>
            </a:r>
            <a:r>
              <a:rPr lang="en-IN" sz="2000" b="0" i="0" dirty="0">
                <a:effectLst/>
                <a:latin typeface="Times New Roman" panose="02020603050405020304" pitchFamily="18" charset="0"/>
                <a:cs typeface="Times New Roman" panose="02020603050405020304" pitchFamily="18" charset="0"/>
              </a:rPr>
              <a:t>,</a:t>
            </a:r>
          </a:p>
          <a:p>
            <a:r>
              <a:rPr lang="en-IN" sz="2000" b="0" i="0" dirty="0">
                <a:effectLst/>
                <a:latin typeface="Times New Roman" panose="02020603050405020304" pitchFamily="18" charset="0"/>
                <a:cs typeface="Times New Roman" panose="02020603050405020304" pitchFamily="18" charset="0"/>
              </a:rPr>
              <a:t>Krishna Kant Jha,</a:t>
            </a:r>
          </a:p>
          <a:p>
            <a:r>
              <a:rPr lang="en-IN" sz="2000" dirty="0">
                <a:latin typeface="Times New Roman" panose="02020603050405020304" pitchFamily="18" charset="0"/>
                <a:cs typeface="Times New Roman" panose="02020603050405020304" pitchFamily="18" charset="0"/>
              </a:rPr>
              <a:t>Syed </a:t>
            </a:r>
            <a:r>
              <a:rPr lang="en-IN" sz="2000" dirty="0" err="1">
                <a:latin typeface="Times New Roman" panose="02020603050405020304" pitchFamily="18" charset="0"/>
                <a:cs typeface="Times New Roman" panose="02020603050405020304" pitchFamily="18" charset="0"/>
              </a:rPr>
              <a:t>Tausif</a:t>
            </a:r>
            <a:r>
              <a:rPr lang="en-IN" sz="2000" dirty="0">
                <a:latin typeface="Times New Roman" panose="02020603050405020304" pitchFamily="18" charset="0"/>
                <a:cs typeface="Times New Roman" panose="02020603050405020304" pitchFamily="18" charset="0"/>
              </a:rPr>
              <a:t> Ahmed</a:t>
            </a:r>
          </a:p>
        </p:txBody>
      </p:sp>
      <p:sp>
        <p:nvSpPr>
          <p:cNvPr id="5" name="TextBox 4"/>
          <p:cNvSpPr txBox="1"/>
          <p:nvPr/>
        </p:nvSpPr>
        <p:spPr>
          <a:xfrm>
            <a:off x="7812402" y="3744149"/>
            <a:ext cx="4008943" cy="113877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Under Guidance of -:</a:t>
            </a:r>
          </a:p>
          <a:p>
            <a:r>
              <a:rPr lang="en-IN" sz="2000" dirty="0">
                <a:latin typeface="Times New Roman" panose="02020603050405020304" pitchFamily="18" charset="0"/>
                <a:cs typeface="Times New Roman" panose="02020603050405020304" pitchFamily="18" charset="0"/>
              </a:rPr>
              <a:t>MR. Dhiraj Kumar</a:t>
            </a:r>
          </a:p>
          <a:p>
            <a:r>
              <a:rPr lang="en-IN" sz="2000" dirty="0">
                <a:latin typeface="Times New Roman" panose="02020603050405020304" pitchFamily="18" charset="0"/>
                <a:cs typeface="Times New Roman" panose="02020603050405020304" pitchFamily="18" charset="0"/>
              </a:rPr>
              <a:t>(Senior Mentor of Stack Route)</a:t>
            </a:r>
          </a:p>
        </p:txBody>
      </p:sp>
      <p:sp>
        <p:nvSpPr>
          <p:cNvPr id="8" name="Rectangle 7"/>
          <p:cNvSpPr/>
          <p:nvPr/>
        </p:nvSpPr>
        <p:spPr>
          <a:xfrm>
            <a:off x="5001275" y="358200"/>
            <a:ext cx="1586268" cy="30777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1400" b="1" cap="all" spc="0" dirty="0">
                <a:ln w="0"/>
                <a:effectLst>
                  <a:reflection blurRad="12700" stA="50000" endPos="50000" dist="5000" dir="5400000" sy="-100000" rotWithShape="0"/>
                </a:effectLst>
              </a:rPr>
              <a:t>Presentation on</a:t>
            </a:r>
          </a:p>
        </p:txBody>
      </p:sp>
      <p:pic>
        <p:nvPicPr>
          <p:cNvPr id="9" name="Picture 8">
            <a:extLst>
              <a:ext uri="{FF2B5EF4-FFF2-40B4-BE49-F238E27FC236}">
                <a16:creationId xmlns:a16="http://schemas.microsoft.com/office/drawing/2014/main" id="{5C77255A-4065-EDA5-CED4-24CF30D9C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697" y="2083741"/>
            <a:ext cx="3080252" cy="3080252"/>
          </a:xfrm>
          <a:prstGeom prst="rect">
            <a:avLst/>
          </a:prstGeom>
        </p:spPr>
      </p:pic>
    </p:spTree>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3341" y="367114"/>
            <a:ext cx="3352200" cy="701731"/>
          </a:xfrm>
          <a:prstGeom prst="rect">
            <a:avLst/>
          </a:prstGeom>
        </p:spPr>
        <p:txBody>
          <a:bodyPr wrap="none">
            <a:spAutoFit/>
          </a:bodyPr>
          <a:lstStyle/>
          <a:p>
            <a:r>
              <a:rPr lang="en-US" b="1" dirty="0">
                <a:latin typeface="Algerian" panose="04020705040A02060702" pitchFamily="82" charset="0"/>
              </a:rPr>
              <a:t>2. React JS</a:t>
            </a:r>
          </a:p>
        </p:txBody>
      </p:sp>
      <p:sp>
        <p:nvSpPr>
          <p:cNvPr id="5" name="Content Placeholder 4"/>
          <p:cNvSpPr>
            <a:spLocks noGrp="1"/>
          </p:cNvSpPr>
          <p:nvPr>
            <p:ph idx="1"/>
          </p:nvPr>
        </p:nvSpPr>
        <p:spPr>
          <a:xfrm>
            <a:off x="537256" y="1538832"/>
            <a:ext cx="10820400" cy="3136243"/>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a JavaScript library used for building user interfaces. Originally created by a software engineer who worked for Facebook, React was later on open-sourced.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specific library is often used for creating views rendered in HTML. The views that you create in Reach declarative, which means that you don’t have to deploy additional time on managing the changes and effects they have on the data.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React uses a full-featured programming language (JavaScript) to construct repetitive or conditional DOM elements.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 React, the same code can run on both the server and the browser.</a:t>
            </a:r>
          </a:p>
        </p:txBody>
      </p:sp>
    </p:spTree>
    <p:extLst>
      <p:ext uri="{BB962C8B-B14F-4D97-AF65-F5344CB8AC3E}">
        <p14:creationId xmlns:p14="http://schemas.microsoft.com/office/powerpoint/2010/main" val="265338738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noGrp="1"/>
          </p:cNvSpPr>
          <p:nvPr>
            <p:ph type="title"/>
          </p:nvPr>
        </p:nvSpPr>
        <p:spPr>
          <a:xfrm>
            <a:off x="1559566" y="404152"/>
            <a:ext cx="8610600" cy="1311128"/>
          </a:xfrm>
          <a:prstGeom prst="rect">
            <a:avLst/>
          </a:prstGeom>
          <a:noFill/>
        </p:spPr>
        <p:txBody>
          <a:bodyPr wrap="square" rtlCol="0">
            <a:spAutoFit/>
          </a:bodyPr>
          <a:lstStyle/>
          <a:p>
            <a:pPr algn="ctr"/>
            <a:r>
              <a:rPr lang="en-US" b="1" dirty="0">
                <a:latin typeface="Algerian" panose="04020705040A02060702" pitchFamily="82" charset="0"/>
              </a:rPr>
              <a:t>3. Express JS</a:t>
            </a:r>
          </a:p>
          <a:p>
            <a:endParaRPr lang="en-US" dirty="0"/>
          </a:p>
        </p:txBody>
      </p:sp>
      <p:sp>
        <p:nvSpPr>
          <p:cNvPr id="9" name="Content Placeholder 8"/>
          <p:cNvSpPr>
            <a:spLocks noGrp="1"/>
          </p:cNvSpPr>
          <p:nvPr>
            <p:ph idx="1"/>
          </p:nvPr>
        </p:nvSpPr>
        <p:spPr>
          <a:xfrm>
            <a:off x="685800" y="1715280"/>
            <a:ext cx="10820400" cy="2547364"/>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also a free, open-source software, it can be classified as a web application framework for Node.js. To be more precise, Express JS is made for developing web apps and APIs.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Instead of manually writing full web server code in Node.js, developers use this MERN component to simplify the coding process. The best feature of this framework is that devs don’t repeat the same code over and over, as they would with writing Node.js code in the HTTP module.</a:t>
            </a:r>
          </a:p>
        </p:txBody>
      </p:sp>
    </p:spTree>
    <p:extLst>
      <p:ext uri="{BB962C8B-B14F-4D97-AF65-F5344CB8AC3E}">
        <p14:creationId xmlns:p14="http://schemas.microsoft.com/office/powerpoint/2010/main" val="9948538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3564903" y="568667"/>
            <a:ext cx="4070809" cy="701731"/>
          </a:xfrm>
          <a:prstGeom prst="rect">
            <a:avLst/>
          </a:prstGeom>
          <a:noFill/>
        </p:spPr>
        <p:txBody>
          <a:bodyPr wrap="square" rtlCol="0">
            <a:spAutoFit/>
          </a:bodyPr>
          <a:lstStyle/>
          <a:p>
            <a:pPr algn="l"/>
            <a:r>
              <a:rPr lang="en-US" b="1" dirty="0">
                <a:latin typeface="Algerian" panose="04020705040A02060702" pitchFamily="82" charset="0"/>
              </a:rPr>
              <a:t>4. Mongo DB</a:t>
            </a:r>
          </a:p>
        </p:txBody>
      </p:sp>
      <p:sp>
        <p:nvSpPr>
          <p:cNvPr id="4" name="Content Placeholder 3"/>
          <p:cNvSpPr>
            <a:spLocks noGrp="1"/>
          </p:cNvSpPr>
          <p:nvPr>
            <p:ph idx="1"/>
          </p:nvPr>
        </p:nvSpPr>
        <p:spPr>
          <a:xfrm>
            <a:off x="685800" y="1657232"/>
            <a:ext cx="10820400" cy="2214965"/>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a free open-source, cross-platform document-oriented database program. It is classified as a No SQL database program, which means that data is stored in flexible documents with JSON-based query language. This also means that the size of the content number of fields in the documents tends to vary. The whole data is structured in a way to be prone to change over time.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MongoDB is known as a flexible solution that is always easy to scale. </a:t>
            </a:r>
          </a:p>
        </p:txBody>
      </p:sp>
    </p:spTree>
    <p:extLst>
      <p:ext uri="{BB962C8B-B14F-4D97-AF65-F5344CB8AC3E}">
        <p14:creationId xmlns:p14="http://schemas.microsoft.com/office/powerpoint/2010/main" val="992267617"/>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33872" y="324855"/>
            <a:ext cx="9840964" cy="1293028"/>
          </a:xfrm>
        </p:spPr>
        <p:txBody>
          <a:bodyPr/>
          <a:lstStyle/>
          <a:p>
            <a:r>
              <a:rPr lang="en-US" b="1" dirty="0">
                <a:latin typeface="Algerian" panose="04020705040A02060702" pitchFamily="82" charset="0"/>
              </a:rPr>
              <a:t>Project feature and component</a:t>
            </a:r>
          </a:p>
        </p:txBody>
      </p:sp>
      <p:sp>
        <p:nvSpPr>
          <p:cNvPr id="5" name="Content Placeholder 4"/>
          <p:cNvSpPr>
            <a:spLocks noGrp="1"/>
          </p:cNvSpPr>
          <p:nvPr>
            <p:ph idx="1"/>
          </p:nvPr>
        </p:nvSpPr>
        <p:spPr>
          <a:xfrm>
            <a:off x="685800" y="1617883"/>
            <a:ext cx="10820400" cy="4268748"/>
          </a:xfrm>
        </p:spPr>
        <p:txBody>
          <a:bodyPr>
            <a:noAutofit/>
          </a:bodyPr>
          <a:lstStyle/>
          <a:p>
            <a:pPr marL="0" indent="0">
              <a:buNone/>
            </a:pPr>
            <a:r>
              <a:rPr lang="en-US" sz="4000" b="1" dirty="0"/>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Registration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User </a:t>
            </a:r>
            <a:r>
              <a:rPr lang="en-US" sz="2400" dirty="0" err="1">
                <a:latin typeface="Times New Roman" panose="02020603050405020304" pitchFamily="18" charset="0"/>
                <a:cs typeface="Times New Roman" panose="02020603050405020304" pitchFamily="18" charset="0"/>
              </a:rPr>
              <a:t>LogIn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Access of Current Weather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Add to Watchlist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Watchlist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Forgot Password</a:t>
            </a:r>
          </a:p>
        </p:txBody>
      </p:sp>
    </p:spTree>
    <p:extLst>
      <p:ext uri="{BB962C8B-B14F-4D97-AF65-F5344CB8AC3E}">
        <p14:creationId xmlns:p14="http://schemas.microsoft.com/office/powerpoint/2010/main" val="2719606045"/>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03D4-AA33-73DD-F7BF-A7DD3B58AF64}"/>
              </a:ext>
            </a:extLst>
          </p:cNvPr>
          <p:cNvSpPr>
            <a:spLocks noGrp="1"/>
          </p:cNvSpPr>
          <p:nvPr>
            <p:ph type="title"/>
          </p:nvPr>
        </p:nvSpPr>
        <p:spPr>
          <a:xfrm>
            <a:off x="677334" y="609600"/>
            <a:ext cx="8596668" cy="1236955"/>
          </a:xfrm>
        </p:spPr>
        <p:txBody>
          <a:bodyPr/>
          <a:lstStyle/>
          <a:p>
            <a:pPr algn="ctr"/>
            <a:r>
              <a:rPr lang="en-US" u="sng" dirty="0" err="1">
                <a:solidFill>
                  <a:schemeClr val="accent2"/>
                </a:solidFill>
                <a:latin typeface="Algerian" panose="04020705040A02060702" pitchFamily="82" charset="0"/>
              </a:rPr>
              <a:t>MicroServices</a:t>
            </a:r>
            <a:endParaRPr lang="en-IN" u="sng" dirty="0">
              <a:solidFill>
                <a:schemeClr val="accent2"/>
              </a:solidFill>
              <a:latin typeface="Algerian" panose="04020705040A02060702" pitchFamily="82" charset="0"/>
            </a:endParaRPr>
          </a:p>
        </p:txBody>
      </p:sp>
      <p:graphicFrame>
        <p:nvGraphicFramePr>
          <p:cNvPr id="4" name="Diagram 3">
            <a:extLst>
              <a:ext uri="{FF2B5EF4-FFF2-40B4-BE49-F238E27FC236}">
                <a16:creationId xmlns:a16="http://schemas.microsoft.com/office/drawing/2014/main" id="{6C6559E9-5392-D598-BD77-F416E643FD92}"/>
              </a:ext>
            </a:extLst>
          </p:cNvPr>
          <p:cNvGraphicFramePr/>
          <p:nvPr>
            <p:extLst>
              <p:ext uri="{D42A27DB-BD31-4B8C-83A1-F6EECF244321}">
                <p14:modId xmlns:p14="http://schemas.microsoft.com/office/powerpoint/2010/main" val="3200775632"/>
              </p:ext>
            </p:extLst>
          </p:nvPr>
        </p:nvGraphicFramePr>
        <p:xfrm>
          <a:off x="186431" y="1930400"/>
          <a:ext cx="11248008" cy="2836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07202230-E1E3-6308-C9DF-2177373E5874}"/>
              </a:ext>
            </a:extLst>
          </p:cNvPr>
          <p:cNvCxnSpPr>
            <a:cxnSpLocks/>
          </p:cNvCxnSpPr>
          <p:nvPr/>
        </p:nvCxnSpPr>
        <p:spPr>
          <a:xfrm flipH="1">
            <a:off x="3009530" y="1213774"/>
            <a:ext cx="1597981" cy="6327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C0AA7DC9-7109-0CC3-BF2D-CA14F8DD0D38}"/>
              </a:ext>
            </a:extLst>
          </p:cNvPr>
          <p:cNvCxnSpPr>
            <a:cxnSpLocks/>
          </p:cNvCxnSpPr>
          <p:nvPr/>
        </p:nvCxnSpPr>
        <p:spPr>
          <a:xfrm>
            <a:off x="6633099" y="1171852"/>
            <a:ext cx="1489969" cy="7166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F5F09A10-E09D-AF31-01D8-3CCF7B37071F}"/>
              </a:ext>
            </a:extLst>
          </p:cNvPr>
          <p:cNvCxnSpPr>
            <a:cxnSpLocks/>
          </p:cNvCxnSpPr>
          <p:nvPr/>
        </p:nvCxnSpPr>
        <p:spPr>
          <a:xfrm flipH="1">
            <a:off x="5896202" y="1234735"/>
            <a:ext cx="85767" cy="2194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12184678"/>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42656" y="271063"/>
            <a:ext cx="9404723" cy="1400530"/>
          </a:xfrm>
        </p:spPr>
        <p:txBody>
          <a:bodyPr/>
          <a:lstStyle/>
          <a:p>
            <a:pPr algn="ctr"/>
            <a:r>
              <a:rPr lang="en-US" b="1" dirty="0">
                <a:latin typeface="Algerian" panose="04020705040A02060702" pitchFamily="82" charset="0"/>
              </a:rPr>
              <a:t>Project Overview</a:t>
            </a:r>
          </a:p>
        </p:txBody>
      </p:sp>
      <p:sp>
        <p:nvSpPr>
          <p:cNvPr id="14" name="Oval 13">
            <a:extLst>
              <a:ext uri="{FF2B5EF4-FFF2-40B4-BE49-F238E27FC236}">
                <a16:creationId xmlns:a16="http://schemas.microsoft.com/office/drawing/2014/main" id="{D5094E46-2E4F-D50D-B532-C569F7D54801}"/>
              </a:ext>
            </a:extLst>
          </p:cNvPr>
          <p:cNvSpPr/>
          <p:nvPr/>
        </p:nvSpPr>
        <p:spPr>
          <a:xfrm>
            <a:off x="858415" y="2771191"/>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Home</a:t>
            </a:r>
          </a:p>
        </p:txBody>
      </p:sp>
      <p:sp>
        <p:nvSpPr>
          <p:cNvPr id="15" name="Oval 14">
            <a:extLst>
              <a:ext uri="{FF2B5EF4-FFF2-40B4-BE49-F238E27FC236}">
                <a16:creationId xmlns:a16="http://schemas.microsoft.com/office/drawing/2014/main" id="{34351834-9687-1584-5AD7-F03FBD298493}"/>
              </a:ext>
            </a:extLst>
          </p:cNvPr>
          <p:cNvSpPr/>
          <p:nvPr/>
        </p:nvSpPr>
        <p:spPr>
          <a:xfrm>
            <a:off x="6295052" y="3286761"/>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Profile</a:t>
            </a:r>
          </a:p>
        </p:txBody>
      </p:sp>
      <p:sp>
        <p:nvSpPr>
          <p:cNvPr id="16" name="Oval 15">
            <a:extLst>
              <a:ext uri="{FF2B5EF4-FFF2-40B4-BE49-F238E27FC236}">
                <a16:creationId xmlns:a16="http://schemas.microsoft.com/office/drawing/2014/main" id="{7935B380-131F-BF34-E9BF-2F3D1742765B}"/>
              </a:ext>
            </a:extLst>
          </p:cNvPr>
          <p:cNvSpPr/>
          <p:nvPr/>
        </p:nvSpPr>
        <p:spPr>
          <a:xfrm>
            <a:off x="6295052" y="1723759"/>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Add To </a:t>
            </a:r>
          </a:p>
          <a:p>
            <a:pPr algn="ctr"/>
            <a:r>
              <a:rPr lang="en-IN" dirty="0">
                <a:latin typeface="Times New Roman" panose="02020603050405020304" pitchFamily="18" charset="0"/>
                <a:cs typeface="Times New Roman" panose="02020603050405020304" pitchFamily="18" charset="0"/>
              </a:rPr>
              <a:t>Watchlist</a:t>
            </a:r>
          </a:p>
        </p:txBody>
      </p:sp>
      <p:sp>
        <p:nvSpPr>
          <p:cNvPr id="17" name="Oval 16">
            <a:extLst>
              <a:ext uri="{FF2B5EF4-FFF2-40B4-BE49-F238E27FC236}">
                <a16:creationId xmlns:a16="http://schemas.microsoft.com/office/drawing/2014/main" id="{C3A65F9E-8F96-26A1-E504-88DC8D8E27FB}"/>
              </a:ext>
            </a:extLst>
          </p:cNvPr>
          <p:cNvSpPr/>
          <p:nvPr/>
        </p:nvSpPr>
        <p:spPr>
          <a:xfrm>
            <a:off x="3514527" y="4278077"/>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Search</a:t>
            </a:r>
          </a:p>
        </p:txBody>
      </p:sp>
      <p:sp>
        <p:nvSpPr>
          <p:cNvPr id="18" name="Oval 17">
            <a:extLst>
              <a:ext uri="{FF2B5EF4-FFF2-40B4-BE49-F238E27FC236}">
                <a16:creationId xmlns:a16="http://schemas.microsoft.com/office/drawing/2014/main" id="{0F026275-EC2F-3C90-87DE-547D00C3068A}"/>
              </a:ext>
            </a:extLst>
          </p:cNvPr>
          <p:cNvSpPr/>
          <p:nvPr/>
        </p:nvSpPr>
        <p:spPr>
          <a:xfrm>
            <a:off x="3514527" y="2988044"/>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err="1">
                <a:latin typeface="Times New Roman" panose="02020603050405020304" pitchFamily="18" charset="0"/>
                <a:ea typeface="Tahoma" panose="020B0604030504040204" pitchFamily="34" charset="0"/>
                <a:cs typeface="Times New Roman" panose="02020603050405020304" pitchFamily="18" charset="0"/>
              </a:rPr>
              <a:t>LogIn</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42C1138A-8438-0478-2A42-EE8A7EB2E103}"/>
              </a:ext>
            </a:extLst>
          </p:cNvPr>
          <p:cNvSpPr/>
          <p:nvPr/>
        </p:nvSpPr>
        <p:spPr>
          <a:xfrm>
            <a:off x="3514529" y="1723759"/>
            <a:ext cx="1782147" cy="81176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Register</a:t>
            </a:r>
          </a:p>
        </p:txBody>
      </p:sp>
      <p:sp>
        <p:nvSpPr>
          <p:cNvPr id="31" name="Rectangle 30">
            <a:extLst>
              <a:ext uri="{FF2B5EF4-FFF2-40B4-BE49-F238E27FC236}">
                <a16:creationId xmlns:a16="http://schemas.microsoft.com/office/drawing/2014/main" id="{CF2129EC-87FA-97C0-408E-639A547F6879}"/>
              </a:ext>
            </a:extLst>
          </p:cNvPr>
          <p:cNvSpPr/>
          <p:nvPr/>
        </p:nvSpPr>
        <p:spPr>
          <a:xfrm>
            <a:off x="9871788" y="4641979"/>
            <a:ext cx="1287624" cy="1754155"/>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Mongo </a:t>
            </a:r>
          </a:p>
          <a:p>
            <a:pPr algn="ctr"/>
            <a:r>
              <a:rPr lang="en-IN" dirty="0">
                <a:latin typeface="Times New Roman" panose="02020603050405020304" pitchFamily="18" charset="0"/>
                <a:cs typeface="Times New Roman" panose="02020603050405020304" pitchFamily="18" charset="0"/>
              </a:rPr>
              <a:t>DB</a:t>
            </a:r>
          </a:p>
        </p:txBody>
      </p:sp>
      <p:sp>
        <p:nvSpPr>
          <p:cNvPr id="32" name="Oval 31">
            <a:extLst>
              <a:ext uri="{FF2B5EF4-FFF2-40B4-BE49-F238E27FC236}">
                <a16:creationId xmlns:a16="http://schemas.microsoft.com/office/drawing/2014/main" id="{EA2527B6-2F40-B866-2655-8EB869769382}"/>
              </a:ext>
            </a:extLst>
          </p:cNvPr>
          <p:cNvSpPr/>
          <p:nvPr/>
        </p:nvSpPr>
        <p:spPr>
          <a:xfrm>
            <a:off x="9871788" y="4441363"/>
            <a:ext cx="1287624" cy="48519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4" name="Oval 33">
            <a:extLst>
              <a:ext uri="{FF2B5EF4-FFF2-40B4-BE49-F238E27FC236}">
                <a16:creationId xmlns:a16="http://schemas.microsoft.com/office/drawing/2014/main" id="{B20C027A-5926-24D4-A1D7-92BE6453AB71}"/>
              </a:ext>
            </a:extLst>
          </p:cNvPr>
          <p:cNvSpPr/>
          <p:nvPr/>
        </p:nvSpPr>
        <p:spPr>
          <a:xfrm>
            <a:off x="9871788" y="6298159"/>
            <a:ext cx="1287624" cy="195951"/>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35" name="Rectangle 34">
            <a:extLst>
              <a:ext uri="{FF2B5EF4-FFF2-40B4-BE49-F238E27FC236}">
                <a16:creationId xmlns:a16="http://schemas.microsoft.com/office/drawing/2014/main" id="{78A0CB9D-79FE-D7CB-FC93-3580FCF73FE4}"/>
              </a:ext>
            </a:extLst>
          </p:cNvPr>
          <p:cNvSpPr/>
          <p:nvPr/>
        </p:nvSpPr>
        <p:spPr>
          <a:xfrm>
            <a:off x="3761788" y="5430420"/>
            <a:ext cx="1287624" cy="1306282"/>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Current </a:t>
            </a:r>
          </a:p>
          <a:p>
            <a:pPr algn="ctr"/>
            <a:r>
              <a:rPr lang="en-IN" dirty="0">
                <a:latin typeface="Times New Roman" panose="02020603050405020304" pitchFamily="18" charset="0"/>
                <a:cs typeface="Times New Roman" panose="02020603050405020304" pitchFamily="18" charset="0"/>
              </a:rPr>
              <a:t>Weather</a:t>
            </a:r>
          </a:p>
          <a:p>
            <a:pPr algn="ctr"/>
            <a:r>
              <a:rPr lang="en-IN" dirty="0">
                <a:latin typeface="Times New Roman" panose="02020603050405020304" pitchFamily="18" charset="0"/>
                <a:cs typeface="Times New Roman" panose="02020603050405020304" pitchFamily="18" charset="0"/>
              </a:rPr>
              <a:t>API</a:t>
            </a:r>
          </a:p>
        </p:txBody>
      </p:sp>
      <p:sp>
        <p:nvSpPr>
          <p:cNvPr id="39" name="Rectangle: Rounded Corners 38">
            <a:extLst>
              <a:ext uri="{FF2B5EF4-FFF2-40B4-BE49-F238E27FC236}">
                <a16:creationId xmlns:a16="http://schemas.microsoft.com/office/drawing/2014/main" id="{29C8E82B-02AD-34B0-4AB2-5EF96DD71D64}"/>
              </a:ext>
            </a:extLst>
          </p:cNvPr>
          <p:cNvSpPr/>
          <p:nvPr/>
        </p:nvSpPr>
        <p:spPr>
          <a:xfrm>
            <a:off x="9209314" y="1680923"/>
            <a:ext cx="2369976" cy="1606561"/>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b="0" i="0" dirty="0">
                <a:solidFill>
                  <a:srgbClr val="202124"/>
                </a:solidFill>
                <a:effectLst/>
                <a:latin typeface="Times New Roman" panose="02020603050405020304" pitchFamily="18" charset="0"/>
                <a:cs typeface="Times New Roman" panose="02020603050405020304" pitchFamily="18" charset="0"/>
              </a:rPr>
              <a:t>API </a:t>
            </a:r>
          </a:p>
          <a:p>
            <a:pPr algn="ctr"/>
            <a:r>
              <a:rPr lang="en-IN" dirty="0">
                <a:solidFill>
                  <a:srgbClr val="202124"/>
                </a:solidFill>
                <a:latin typeface="Times New Roman" panose="02020603050405020304" pitchFamily="18" charset="0"/>
                <a:cs typeface="Times New Roman" panose="02020603050405020304" pitchFamily="18" charset="0"/>
              </a:rPr>
              <a:t>A</a:t>
            </a:r>
            <a:r>
              <a:rPr lang="en-IN" b="0" i="0" dirty="0">
                <a:solidFill>
                  <a:srgbClr val="202124"/>
                </a:solidFill>
                <a:effectLst/>
                <a:latin typeface="Times New Roman" panose="02020603050405020304" pitchFamily="18" charset="0"/>
                <a:cs typeface="Times New Roman" panose="02020603050405020304" pitchFamily="18" charset="0"/>
              </a:rPr>
              <a:t>uthentication</a:t>
            </a:r>
            <a:endParaRPr lang="en-IN"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8214D3CF-4E08-FC1E-91B0-3085DBA0C4A5}"/>
              </a:ext>
            </a:extLst>
          </p:cNvPr>
          <p:cNvCxnSpPr>
            <a:stCxn id="14" idx="7"/>
            <a:endCxn id="19" idx="2"/>
          </p:cNvCxnSpPr>
          <p:nvPr/>
        </p:nvCxnSpPr>
        <p:spPr>
          <a:xfrm flipV="1">
            <a:off x="2379573" y="2129641"/>
            <a:ext cx="1134956" cy="760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A67752B-FA36-67DE-593A-482B9AA43D27}"/>
              </a:ext>
            </a:extLst>
          </p:cNvPr>
          <p:cNvCxnSpPr>
            <a:stCxn id="14" idx="6"/>
            <a:endCxn id="18" idx="2"/>
          </p:cNvCxnSpPr>
          <p:nvPr/>
        </p:nvCxnSpPr>
        <p:spPr>
          <a:xfrm>
            <a:off x="2640562" y="3177073"/>
            <a:ext cx="873965" cy="216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85F4620-2DE3-8A28-7460-23092CF7BC12}"/>
              </a:ext>
            </a:extLst>
          </p:cNvPr>
          <p:cNvCxnSpPr>
            <a:stCxn id="14" idx="5"/>
            <a:endCxn id="17" idx="2"/>
          </p:cNvCxnSpPr>
          <p:nvPr/>
        </p:nvCxnSpPr>
        <p:spPr>
          <a:xfrm>
            <a:off x="2379573" y="3464074"/>
            <a:ext cx="1134954" cy="1219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002A7C9-08F4-5007-68A5-E0472F6C1434}"/>
              </a:ext>
            </a:extLst>
          </p:cNvPr>
          <p:cNvCxnSpPr>
            <a:stCxn id="17" idx="4"/>
            <a:endCxn id="35" idx="0"/>
          </p:cNvCxnSpPr>
          <p:nvPr/>
        </p:nvCxnSpPr>
        <p:spPr>
          <a:xfrm flipH="1">
            <a:off x="4405600" y="5089840"/>
            <a:ext cx="1" cy="3405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109905D-EA3B-D41E-AAB3-4D3E05401E94}"/>
              </a:ext>
            </a:extLst>
          </p:cNvPr>
          <p:cNvCxnSpPr>
            <a:stCxn id="18" idx="7"/>
            <a:endCxn id="16" idx="2"/>
          </p:cNvCxnSpPr>
          <p:nvPr/>
        </p:nvCxnSpPr>
        <p:spPr>
          <a:xfrm flipV="1">
            <a:off x="5035685" y="2129641"/>
            <a:ext cx="1259367" cy="9772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93618A6-A3B7-86BE-20B5-9E756631AE41}"/>
              </a:ext>
            </a:extLst>
          </p:cNvPr>
          <p:cNvCxnSpPr>
            <a:stCxn id="18" idx="6"/>
            <a:endCxn id="15" idx="2"/>
          </p:cNvCxnSpPr>
          <p:nvPr/>
        </p:nvCxnSpPr>
        <p:spPr>
          <a:xfrm>
            <a:off x="5296674" y="3393926"/>
            <a:ext cx="998378" cy="2987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56ABF623-37B5-7057-E6C4-33E93D99FC9D}"/>
              </a:ext>
            </a:extLst>
          </p:cNvPr>
          <p:cNvSpPr/>
          <p:nvPr/>
        </p:nvSpPr>
        <p:spPr>
          <a:xfrm>
            <a:off x="8077199" y="2484203"/>
            <a:ext cx="833536" cy="10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C8C754DE-2ED6-20FF-6E47-02B7766DAA34}"/>
              </a:ext>
            </a:extLst>
          </p:cNvPr>
          <p:cNvSpPr/>
          <p:nvPr/>
        </p:nvSpPr>
        <p:spPr>
          <a:xfrm rot="10800000">
            <a:off x="8080303" y="2636603"/>
            <a:ext cx="833536" cy="10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highlight>
                <a:srgbClr val="FFFF00"/>
              </a:highlight>
            </a:endParaRPr>
          </a:p>
        </p:txBody>
      </p:sp>
      <p:cxnSp>
        <p:nvCxnSpPr>
          <p:cNvPr id="80" name="Straight Arrow Connector 79">
            <a:extLst>
              <a:ext uri="{FF2B5EF4-FFF2-40B4-BE49-F238E27FC236}">
                <a16:creationId xmlns:a16="http://schemas.microsoft.com/office/drawing/2014/main" id="{0F348322-2B8C-30D5-605D-98F2876CD2F7}"/>
              </a:ext>
            </a:extLst>
          </p:cNvPr>
          <p:cNvCxnSpPr>
            <a:stCxn id="39" idx="2"/>
          </p:cNvCxnSpPr>
          <p:nvPr/>
        </p:nvCxnSpPr>
        <p:spPr>
          <a:xfrm>
            <a:off x="10394302" y="3287484"/>
            <a:ext cx="53077" cy="115387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046351"/>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66C77-A536-42C3-833E-18DB125C49D7}"/>
              </a:ext>
            </a:extLst>
          </p:cNvPr>
          <p:cNvSpPr txBox="1"/>
          <p:nvPr/>
        </p:nvSpPr>
        <p:spPr>
          <a:xfrm>
            <a:off x="1489435" y="622169"/>
            <a:ext cx="6947555" cy="738664"/>
          </a:xfrm>
          <a:prstGeom prst="rect">
            <a:avLst/>
          </a:prstGeom>
          <a:noFill/>
        </p:spPr>
        <p:txBody>
          <a:bodyPr wrap="square" rtlCol="0">
            <a:spAutoFit/>
          </a:bodyPr>
          <a:lstStyle/>
          <a:p>
            <a:pPr algn="ctr"/>
            <a:r>
              <a:rPr lang="en-US" sz="4200" b="1" dirty="0">
                <a:latin typeface="Algerian" panose="04020705040A02060702" pitchFamily="82" charset="0"/>
              </a:rPr>
              <a:t>Project Snap-shot</a:t>
            </a:r>
          </a:p>
        </p:txBody>
      </p:sp>
      <p:pic>
        <p:nvPicPr>
          <p:cNvPr id="5" name="Picture 4">
            <a:extLst>
              <a:ext uri="{FF2B5EF4-FFF2-40B4-BE49-F238E27FC236}">
                <a16:creationId xmlns:a16="http://schemas.microsoft.com/office/drawing/2014/main" id="{351729FC-C40C-CC54-32F5-34A4967EF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5" y="1360833"/>
            <a:ext cx="11457992" cy="5291894"/>
          </a:xfrm>
          <a:prstGeom prst="rect">
            <a:avLst/>
          </a:prstGeom>
        </p:spPr>
      </p:pic>
    </p:spTree>
    <p:extLst>
      <p:ext uri="{BB962C8B-B14F-4D97-AF65-F5344CB8AC3E}">
        <p14:creationId xmlns:p14="http://schemas.microsoft.com/office/powerpoint/2010/main" val="126158220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6A06B9-FD08-B42B-B47D-0D75F4821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22" y="289249"/>
            <a:ext cx="11579078" cy="6242180"/>
          </a:xfrm>
          <a:prstGeom prst="rect">
            <a:avLst/>
          </a:prstGeom>
        </p:spPr>
      </p:pic>
    </p:spTree>
    <p:extLst>
      <p:ext uri="{BB962C8B-B14F-4D97-AF65-F5344CB8AC3E}">
        <p14:creationId xmlns:p14="http://schemas.microsoft.com/office/powerpoint/2010/main" val="256160262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AF261-AB83-D019-3197-3E1B15C5D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24" y="382555"/>
            <a:ext cx="11358600" cy="6204857"/>
          </a:xfrm>
          <a:prstGeom prst="rect">
            <a:avLst/>
          </a:prstGeom>
        </p:spPr>
      </p:pic>
    </p:spTree>
    <p:extLst>
      <p:ext uri="{BB962C8B-B14F-4D97-AF65-F5344CB8AC3E}">
        <p14:creationId xmlns:p14="http://schemas.microsoft.com/office/powerpoint/2010/main" val="1523024595"/>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1144-10AD-B2EC-C0A4-0440EEC8C67C}"/>
              </a:ext>
            </a:extLst>
          </p:cNvPr>
          <p:cNvSpPr>
            <a:spLocks noGrp="1"/>
          </p:cNvSpPr>
          <p:nvPr>
            <p:ph type="title"/>
          </p:nvPr>
        </p:nvSpPr>
        <p:spPr/>
        <p:txBody>
          <a:bodyPr>
            <a:normAutofit/>
          </a:bodyPr>
          <a:lstStyle/>
          <a:p>
            <a:pPr algn="ctr"/>
            <a:r>
              <a:rPr lang="en-IN" b="1" dirty="0">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0422E3A1-0543-C73B-0C58-6899AF25DFBD}"/>
              </a:ext>
            </a:extLst>
          </p:cNvPr>
          <p:cNvSpPr>
            <a:spLocks noGrp="1"/>
          </p:cNvSpPr>
          <p:nvPr>
            <p:ph idx="1"/>
          </p:nvPr>
        </p:nvSpPr>
        <p:spPr>
          <a:xfrm>
            <a:off x="838200" y="1884784"/>
            <a:ext cx="10629122" cy="384421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be able to register with the application so that he can login and use the functionalities of the application.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be able to login with his Gmail account in order to access the functionalities of the application.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be able to search resources to view their details.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be able to save resources to a watchlist so that I can access them later.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be able to access items saved and delete to his watchlist.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04037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6" y="210191"/>
            <a:ext cx="8610600" cy="1293028"/>
          </a:xfrm>
        </p:spPr>
        <p:txBody>
          <a:bodyPr/>
          <a:lstStyle/>
          <a:p>
            <a:pPr algn="ctr"/>
            <a:r>
              <a:rPr lang="en-US" dirty="0"/>
              <a:t>           </a:t>
            </a:r>
            <a:r>
              <a:rPr lang="en-US" b="1" dirty="0">
                <a:latin typeface="Algerian" panose="04020705040A02060702" pitchFamily="82" charset="0"/>
              </a:rPr>
              <a:t>CONTENT OF THE SLIDES </a:t>
            </a:r>
          </a:p>
        </p:txBody>
      </p:sp>
      <p:sp>
        <p:nvSpPr>
          <p:cNvPr id="3" name="Content Placeholder 2"/>
          <p:cNvSpPr>
            <a:spLocks noGrp="1"/>
          </p:cNvSpPr>
          <p:nvPr>
            <p:ph idx="1"/>
          </p:nvPr>
        </p:nvSpPr>
        <p:spPr>
          <a:xfrm>
            <a:off x="1025236" y="1632154"/>
            <a:ext cx="10150764" cy="4198375"/>
          </a:xfrm>
        </p:spPr>
        <p:txBody>
          <a:bodyPr>
            <a:normAutofit/>
          </a:bodyPr>
          <a:lstStyle/>
          <a:p>
            <a:endParaRPr lang="en-US" dirty="0">
              <a:latin typeface="Arial Rounded MT Bold" panose="020F0704030504030204" pitchFamily="34" charset="0"/>
            </a:endParaRPr>
          </a:p>
          <a:p>
            <a:pPr algn="just">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Introduction and application of the capstone project      </a:t>
            </a:r>
          </a:p>
          <a:p>
            <a:pPr marL="0" indent="0" algn="just">
              <a:buNone/>
            </a:pPr>
            <a:r>
              <a:rPr lang="en-US" sz="2600" dirty="0">
                <a:latin typeface="Times New Roman" panose="02020603050405020304" pitchFamily="18" charset="0"/>
                <a:cs typeface="Times New Roman" panose="02020603050405020304" pitchFamily="18" charset="0"/>
              </a:rPr>
              <a:t>      work.</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Problem statement and objective(s)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Methodology/tools to be used</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Project features and components</a:t>
            </a:r>
          </a:p>
          <a:p>
            <a:pPr marL="0" indent="0">
              <a:buNone/>
            </a:pPr>
            <a:br>
              <a:rPr lang="en-US" dirty="0"/>
            </a:br>
            <a:endParaRPr lang="en-US" dirty="0"/>
          </a:p>
        </p:txBody>
      </p:sp>
    </p:spTree>
    <p:extLst>
      <p:ext uri="{BB962C8B-B14F-4D97-AF65-F5344CB8AC3E}">
        <p14:creationId xmlns:p14="http://schemas.microsoft.com/office/powerpoint/2010/main" val="2778145048"/>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1EA-982B-4E7A-B1B5-04B6BE66AB50}"/>
              </a:ext>
            </a:extLst>
          </p:cNvPr>
          <p:cNvSpPr>
            <a:spLocks noGrp="1"/>
          </p:cNvSpPr>
          <p:nvPr>
            <p:ph type="title"/>
          </p:nvPr>
        </p:nvSpPr>
        <p:spPr>
          <a:xfrm>
            <a:off x="3766384" y="2728735"/>
            <a:ext cx="7856866" cy="1400530"/>
          </a:xfrm>
        </p:spPr>
        <p:txBody>
          <a:bodyPr/>
          <a:lstStyle/>
          <a:p>
            <a:r>
              <a:rPr lang="en-US" sz="6000" b="1" dirty="0">
                <a:latin typeface="Arial Rounded MT Bold" panose="020F0704030504030204" pitchFamily="34" charset="0"/>
              </a:rPr>
              <a:t>THANK YOU</a:t>
            </a:r>
          </a:p>
        </p:txBody>
      </p:sp>
    </p:spTree>
    <p:extLst>
      <p:ext uri="{BB962C8B-B14F-4D97-AF65-F5344CB8AC3E}">
        <p14:creationId xmlns:p14="http://schemas.microsoft.com/office/powerpoint/2010/main" val="287909017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F0BB9-B7A4-4D90-B8C6-91D1EA4657D5}"/>
              </a:ext>
            </a:extLst>
          </p:cNvPr>
          <p:cNvSpPr txBox="1"/>
          <p:nvPr/>
        </p:nvSpPr>
        <p:spPr>
          <a:xfrm>
            <a:off x="3671740" y="404543"/>
            <a:ext cx="3280527" cy="769441"/>
          </a:xfrm>
          <a:prstGeom prst="rect">
            <a:avLst/>
          </a:prstGeom>
          <a:noFill/>
        </p:spPr>
        <p:txBody>
          <a:bodyPr wrap="square" rtlCol="0">
            <a:spAutoFit/>
          </a:bodyPr>
          <a:lstStyle/>
          <a:p>
            <a:r>
              <a:rPr lang="en-US" sz="4400" b="1" u="sng" dirty="0">
                <a:solidFill>
                  <a:schemeClr val="accent1"/>
                </a:solidFill>
                <a:latin typeface="Algerian" panose="04020705040A02060702" pitchFamily="82" charset="0"/>
              </a:rPr>
              <a:t>Objective</a:t>
            </a:r>
            <a:r>
              <a:rPr lang="en-US" dirty="0"/>
              <a:t> </a:t>
            </a:r>
          </a:p>
        </p:txBody>
      </p:sp>
      <p:sp>
        <p:nvSpPr>
          <p:cNvPr id="3" name="TextBox 2">
            <a:extLst>
              <a:ext uri="{FF2B5EF4-FFF2-40B4-BE49-F238E27FC236}">
                <a16:creationId xmlns:a16="http://schemas.microsoft.com/office/drawing/2014/main" id="{14DE8174-3F77-419A-9C3E-56A462DB59EA}"/>
              </a:ext>
            </a:extLst>
          </p:cNvPr>
          <p:cNvSpPr txBox="1"/>
          <p:nvPr/>
        </p:nvSpPr>
        <p:spPr>
          <a:xfrm>
            <a:off x="961534" y="1574277"/>
            <a:ext cx="8700940" cy="2677656"/>
          </a:xfrm>
          <a:prstGeom prst="rect">
            <a:avLst/>
          </a:prstGeom>
          <a:noFill/>
        </p:spPr>
        <p:txBody>
          <a:bodyPr wrap="square" rtlCol="0">
            <a:spAutoFit/>
          </a:bodyPr>
          <a:lstStyle/>
          <a:p>
            <a:pPr marL="457200" indent="-457200">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objective of the Weather App is User can search for a city to know its weather and based on forecast he should plan his journey.</a:t>
            </a:r>
          </a:p>
          <a:p>
            <a:pPr marL="457200" indent="-457200">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purpose of the project is to build an application program to reduce the manual work for managing forecast information.</a:t>
            </a:r>
          </a:p>
          <a:p>
            <a:pPr marL="457200" indent="-457200">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can add  his favorite cities in the watchlist to see their weather information later.</a:t>
            </a:r>
          </a:p>
        </p:txBody>
      </p:sp>
    </p:spTree>
    <p:extLst>
      <p:ext uri="{BB962C8B-B14F-4D97-AF65-F5344CB8AC3E}">
        <p14:creationId xmlns:p14="http://schemas.microsoft.com/office/powerpoint/2010/main" val="1796613355"/>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4341" y="969818"/>
            <a:ext cx="10353762" cy="5671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3600" dirty="0"/>
              <a:t>                       </a:t>
            </a:r>
            <a:r>
              <a:rPr lang="en-US" sz="3600" b="1" i="1" dirty="0" err="1">
                <a:solidFill>
                  <a:schemeClr val="bg1"/>
                </a:solidFill>
              </a:rPr>
              <a:t>ement</a:t>
            </a:r>
            <a:r>
              <a:rPr lang="en-US" sz="3600" b="1" i="1" dirty="0">
                <a:solidFill>
                  <a:schemeClr val="bg1"/>
                </a:solidFill>
              </a:rPr>
              <a:t> system</a:t>
            </a:r>
          </a:p>
          <a:p>
            <a:pPr marL="0" indent="0" algn="just">
              <a:buFont typeface="Arial" panose="020B0604020202020204" pitchFamily="34" charset="0"/>
              <a:buNone/>
            </a:pPr>
            <a:r>
              <a:rPr lang="en-US" sz="3600" b="1" i="1" dirty="0">
                <a:solidFill>
                  <a:schemeClr val="bg1"/>
                </a:solidFill>
              </a:rPr>
              <a:t>                                  using MERN – stack</a:t>
            </a:r>
          </a:p>
          <a:p>
            <a:pPr marL="0" indent="0" algn="just">
              <a:buFont typeface="Arial" panose="020B0604020202020204" pitchFamily="34" charset="0"/>
              <a:buNone/>
            </a:pPr>
            <a:endParaRPr lang="en-US" sz="3600" dirty="0"/>
          </a:p>
        </p:txBody>
      </p:sp>
      <p:pic>
        <p:nvPicPr>
          <p:cNvPr id="7" name="Picture 2" descr="METHODOLOGY&#10;Iterative and Incremental Life Cycle&#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17" y="546079"/>
            <a:ext cx="7777019" cy="5838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7160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345" y="94269"/>
            <a:ext cx="9404723" cy="1868126"/>
          </a:xfrm>
        </p:spPr>
        <p:txBody>
          <a:bodyPr/>
          <a:lstStyle/>
          <a:p>
            <a:pPr algn="ctr"/>
            <a:r>
              <a:rPr lang="en-US" dirty="0"/>
              <a:t> </a:t>
            </a:r>
            <a:r>
              <a:rPr lang="en-US" b="1" dirty="0">
                <a:latin typeface="Algerian" panose="04020705040A02060702" pitchFamily="82" charset="0"/>
              </a:rPr>
              <a:t>introduction </a:t>
            </a:r>
            <a:br>
              <a:rPr lang="en-US" b="1" dirty="0">
                <a:latin typeface="Algerian" panose="04020705040A02060702" pitchFamily="82" charset="0"/>
              </a:rPr>
            </a:br>
            <a:r>
              <a:rPr lang="en-US" b="1" dirty="0">
                <a:latin typeface="Algerian" panose="04020705040A02060702" pitchFamily="82" charset="0"/>
              </a:rPr>
              <a:t> </a:t>
            </a:r>
            <a:r>
              <a:rPr lang="en-US" b="1" dirty="0">
                <a:latin typeface="Arial Rounded MT Bold" panose="020F0704030504030204" pitchFamily="34" charset="0"/>
              </a:rPr>
              <a:t>what is mern stack</a:t>
            </a:r>
          </a:p>
        </p:txBody>
      </p:sp>
      <p:sp>
        <p:nvSpPr>
          <p:cNvPr id="5" name="Content Placeholder 4"/>
          <p:cNvSpPr txBox="1">
            <a:spLocks noGrp="1"/>
          </p:cNvSpPr>
          <p:nvPr>
            <p:ph idx="1"/>
          </p:nvPr>
        </p:nvSpPr>
        <p:spPr>
          <a:xfrm>
            <a:off x="951345" y="2054777"/>
            <a:ext cx="10255598" cy="3136243"/>
          </a:xfrm>
          <a:prstGeom prst="rect">
            <a:avLst/>
          </a:prstGeom>
          <a:noFill/>
        </p:spPr>
        <p:txBody>
          <a:bodyPr wrap="square" rtlCol="0">
            <a:spAutoFit/>
          </a:bodyPr>
          <a:lstStyle/>
          <a:p>
            <a:pPr marL="0" lvl="0" indent="0">
              <a:lnSpc>
                <a:spcPct val="90000"/>
              </a:lnSpc>
              <a:spcBef>
                <a:spcPts val="1000"/>
              </a:spcBef>
              <a:buNone/>
            </a:pPr>
            <a:r>
              <a:rPr lang="en-US" sz="2400" dirty="0">
                <a:solidFill>
                  <a:schemeClr val="bg1"/>
                </a:solidFill>
                <a:latin typeface="Times New Roman" panose="02020603050405020304" pitchFamily="18" charset="0"/>
                <a:cs typeface="Times New Roman" panose="02020603050405020304" pitchFamily="18" charset="0"/>
              </a:rPr>
              <a:t>                            </a:t>
            </a:r>
          </a:p>
          <a:p>
            <a:pPr lvl="0">
              <a:lnSpc>
                <a:spcPct val="90000"/>
              </a:lnSpc>
              <a:spcBef>
                <a:spcPts val="1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stack is the mixture of technologies used to create Web applications. Any web application will be made utilizing various technologies like (frameworks, libraries, databases).</a:t>
            </a:r>
          </a:p>
          <a:p>
            <a:pPr lvl="0">
              <a:lnSpc>
                <a:spcPct val="90000"/>
              </a:lnSpc>
              <a:spcBef>
                <a:spcPts val="1000"/>
              </a:spcBef>
              <a:buFont typeface="Wingdings" panose="05000000000000000000" pitchFamily="2" charset="2"/>
              <a:buChar char="Ø"/>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MERN stands for MongoDB, Express, React, Node, after the four key technologies that make up the stack.</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nSpc>
                <a:spcPct val="90000"/>
              </a:lnSpc>
              <a:spcBef>
                <a:spcPts val="1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MERN stack is a JavaScript stack that is intended to make Application Development process smoother.</a:t>
            </a:r>
          </a:p>
        </p:txBody>
      </p:sp>
    </p:spTree>
    <p:extLst>
      <p:ext uri="{BB962C8B-B14F-4D97-AF65-F5344CB8AC3E}">
        <p14:creationId xmlns:p14="http://schemas.microsoft.com/office/powerpoint/2010/main" val="2555994281"/>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0443B4-4791-4037-8F5B-65C068FE9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9" y="0"/>
            <a:ext cx="12314549" cy="6858000"/>
          </a:xfrm>
          <a:prstGeom prst="rect">
            <a:avLst/>
          </a:prstGeom>
        </p:spPr>
      </p:pic>
    </p:spTree>
    <p:extLst>
      <p:ext uri="{BB962C8B-B14F-4D97-AF65-F5344CB8AC3E}">
        <p14:creationId xmlns:p14="http://schemas.microsoft.com/office/powerpoint/2010/main" val="2323746097"/>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568" y="176141"/>
            <a:ext cx="8610600" cy="1293028"/>
          </a:xfrm>
        </p:spPr>
        <p:txBody>
          <a:bodyPr/>
          <a:lstStyle/>
          <a:p>
            <a:pPr algn="ctr"/>
            <a:r>
              <a:rPr lang="en-US" sz="4800" b="1" dirty="0">
                <a:latin typeface="Arial Rounded MT Bold" panose="020F0704030504030204" pitchFamily="34" charset="0"/>
              </a:rPr>
              <a:t> </a:t>
            </a:r>
            <a:r>
              <a:rPr lang="en-US" b="1" dirty="0">
                <a:latin typeface="Algerian" panose="04020705040A02060702" pitchFamily="82" charset="0"/>
              </a:rPr>
              <a:t>tools to be used</a:t>
            </a:r>
            <a:endParaRPr lang="en-US" dirty="0">
              <a:latin typeface="Algerian" panose="04020705040A02060702" pitchFamily="82" charset="0"/>
            </a:endParaRPr>
          </a:p>
        </p:txBody>
      </p:sp>
      <p:sp>
        <p:nvSpPr>
          <p:cNvPr id="4" name="Text Placeholder 1"/>
          <p:cNvSpPr>
            <a:spLocks noGrp="1"/>
          </p:cNvSpPr>
          <p:nvPr>
            <p:ph idx="1"/>
          </p:nvPr>
        </p:nvSpPr>
        <p:spPr>
          <a:xfrm>
            <a:off x="554206" y="2011220"/>
            <a:ext cx="10820400" cy="4602644"/>
          </a:xfrm>
        </p:spPr>
        <p:txBody>
          <a:bodyPr/>
          <a:lstStyle/>
          <a:p>
            <a:pPr marL="5715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“stack” refers to any combination of coding languages, tools, and frameworks developers use to create software products for their clients.</a:t>
            </a:r>
            <a:endParaRPr lang="en-US" sz="2400" dirty="0">
              <a:solidFill>
                <a:schemeClr val="tx1"/>
              </a:solidFill>
              <a:latin typeface="Times New Roman" panose="02020603050405020304" pitchFamily="18" charset="0"/>
              <a:cs typeface="Times New Roman" panose="02020603050405020304" pitchFamily="18" charset="0"/>
            </a:endParaRPr>
          </a:p>
          <a:p>
            <a:pPr marL="5715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 stack contains different layers of components that play a vital role in the process of software product creation. </a:t>
            </a:r>
          </a:p>
          <a:p>
            <a:pPr marL="5715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Client-side - Front-end (JSX, CSS, JavaScript, React, Material-Ui)</a:t>
            </a:r>
          </a:p>
          <a:p>
            <a:pPr marL="5715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Server-side - Back-end </a:t>
            </a:r>
            <a:r>
              <a:rPr lang="en-US" sz="2400" dirty="0">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ExpressJs</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NodeJs</a:t>
            </a:r>
            <a:r>
              <a:rPr lang="en-US" sz="2400" dirty="0">
                <a:solidFill>
                  <a:schemeClr val="tx1"/>
                </a:solidFill>
                <a:latin typeface="Times New Roman" panose="02020603050405020304" pitchFamily="18" charset="0"/>
                <a:cs typeface="Times New Roman" panose="02020603050405020304" pitchFamily="18" charset="0"/>
              </a:rPr>
              <a:t>, MongoDB)</a:t>
            </a:r>
          </a:p>
          <a:p>
            <a:pPr marL="5715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Testing - Mocha, Chai, Jest, Enzyme</a:t>
            </a:r>
          </a:p>
          <a:p>
            <a:pPr marL="5715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Container – Docker</a:t>
            </a:r>
          </a:p>
          <a:p>
            <a:pPr marL="5715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VCS - GitLab</a:t>
            </a:r>
          </a:p>
          <a:p>
            <a:pPr marL="228600" indent="0">
              <a:buNone/>
            </a:pPr>
            <a:endParaRPr lang="en-US" sz="2000" dirty="0">
              <a:solidFill>
                <a:schemeClr val="tx1"/>
              </a:solidFill>
            </a:endParaRPr>
          </a:p>
        </p:txBody>
      </p:sp>
    </p:spTree>
    <p:extLst>
      <p:ext uri="{BB962C8B-B14F-4D97-AF65-F5344CB8AC3E}">
        <p14:creationId xmlns:p14="http://schemas.microsoft.com/office/powerpoint/2010/main" val="72409695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cons8-html-5-48">
            <a:extLst>
              <a:ext uri="{FF2B5EF4-FFF2-40B4-BE49-F238E27FC236}">
                <a16:creationId xmlns:a16="http://schemas.microsoft.com/office/drawing/2014/main" id="{8E84DB0F-E805-4AE7-5F94-B9CC0EB51C55}"/>
              </a:ext>
            </a:extLst>
          </p:cNvPr>
          <p:cNvPicPr>
            <a:picLocks noChangeAspect="1"/>
          </p:cNvPicPr>
          <p:nvPr/>
        </p:nvPicPr>
        <p:blipFill>
          <a:blip r:embed="rId2"/>
          <a:stretch>
            <a:fillRect/>
          </a:stretch>
        </p:blipFill>
        <p:spPr>
          <a:xfrm>
            <a:off x="2486031" y="2866914"/>
            <a:ext cx="457200" cy="457200"/>
          </a:xfrm>
          <a:prstGeom prst="rect">
            <a:avLst/>
          </a:prstGeom>
        </p:spPr>
      </p:pic>
      <p:pic>
        <p:nvPicPr>
          <p:cNvPr id="3" name="Picture 2" descr="icons8-javascript-48">
            <a:extLst>
              <a:ext uri="{FF2B5EF4-FFF2-40B4-BE49-F238E27FC236}">
                <a16:creationId xmlns:a16="http://schemas.microsoft.com/office/drawing/2014/main" id="{268ADFB7-2043-7C3C-EBDA-931B363BA586}"/>
              </a:ext>
            </a:extLst>
          </p:cNvPr>
          <p:cNvPicPr>
            <a:picLocks noChangeAspect="1"/>
          </p:cNvPicPr>
          <p:nvPr/>
        </p:nvPicPr>
        <p:blipFill>
          <a:blip r:embed="rId3"/>
          <a:stretch>
            <a:fillRect/>
          </a:stretch>
        </p:blipFill>
        <p:spPr>
          <a:xfrm>
            <a:off x="4377061" y="2855244"/>
            <a:ext cx="457200" cy="457200"/>
          </a:xfrm>
          <a:prstGeom prst="rect">
            <a:avLst/>
          </a:prstGeom>
        </p:spPr>
      </p:pic>
      <p:pic>
        <p:nvPicPr>
          <p:cNvPr id="6" name="Picture 5">
            <a:extLst>
              <a:ext uri="{FF2B5EF4-FFF2-40B4-BE49-F238E27FC236}">
                <a16:creationId xmlns:a16="http://schemas.microsoft.com/office/drawing/2014/main" id="{3F8DAA12-CC7D-D435-FD77-3BEE39D75927}"/>
              </a:ext>
            </a:extLst>
          </p:cNvPr>
          <p:cNvPicPr>
            <a:picLocks noChangeAspect="1"/>
          </p:cNvPicPr>
          <p:nvPr/>
        </p:nvPicPr>
        <p:blipFill>
          <a:blip r:embed="rId4"/>
          <a:srcRect/>
          <a:stretch>
            <a:fillRect/>
          </a:stretch>
        </p:blipFill>
        <p:spPr>
          <a:xfrm>
            <a:off x="2714631" y="1750060"/>
            <a:ext cx="457200" cy="457200"/>
          </a:xfrm>
          <a:prstGeom prst="rect">
            <a:avLst/>
          </a:prstGeom>
        </p:spPr>
      </p:pic>
      <p:pic>
        <p:nvPicPr>
          <p:cNvPr id="7" name="Graphic 6">
            <a:extLst>
              <a:ext uri="{FF2B5EF4-FFF2-40B4-BE49-F238E27FC236}">
                <a16:creationId xmlns:a16="http://schemas.microsoft.com/office/drawing/2014/main" id="{CAABD6D3-516A-175F-53BC-FBB675B0CAA9}"/>
              </a:ext>
            </a:extLst>
          </p:cNvPr>
          <p:cNvPicPr>
            <a:picLocks noChangeAspect="1"/>
          </p:cNvPicPr>
          <p:nvPr/>
        </p:nvPicPr>
        <p:blipFill>
          <a:blip r:embed="rId5">
            <a:extLst>
              <a:ext uri="{96DAC541-7B7A-43D3-8B79-37D633B846F1}">
                <asvg:svgBlip xmlns:asvg="http://schemas.microsoft.com/office/drawing/2016/SVG/main" r:embed="rId6"/>
              </a:ext>
            </a:extLst>
          </a:blip>
          <a:srcRect/>
          <a:stretch>
            <a:fillRect/>
          </a:stretch>
        </p:blipFill>
        <p:spPr>
          <a:xfrm>
            <a:off x="4377061" y="1864360"/>
            <a:ext cx="457200" cy="228600"/>
          </a:xfrm>
          <a:prstGeom prst="rect">
            <a:avLst/>
          </a:prstGeom>
        </p:spPr>
      </p:pic>
      <p:pic>
        <p:nvPicPr>
          <p:cNvPr id="8" name="Picture 7">
            <a:extLst>
              <a:ext uri="{FF2B5EF4-FFF2-40B4-BE49-F238E27FC236}">
                <a16:creationId xmlns:a16="http://schemas.microsoft.com/office/drawing/2014/main" id="{24E79F74-7683-2180-E00B-3471D0EB94D5}"/>
              </a:ext>
            </a:extLst>
          </p:cNvPr>
          <p:cNvPicPr>
            <a:picLocks noChangeAspect="1"/>
          </p:cNvPicPr>
          <p:nvPr/>
        </p:nvPicPr>
        <p:blipFill>
          <a:blip r:embed="rId7"/>
          <a:srcRect/>
          <a:stretch>
            <a:fillRect/>
          </a:stretch>
        </p:blipFill>
        <p:spPr>
          <a:xfrm>
            <a:off x="6039491" y="1750060"/>
            <a:ext cx="457200" cy="457200"/>
          </a:xfrm>
          <a:prstGeom prst="rect">
            <a:avLst/>
          </a:prstGeom>
        </p:spPr>
      </p:pic>
      <p:pic>
        <p:nvPicPr>
          <p:cNvPr id="9" name="Picture 8">
            <a:extLst>
              <a:ext uri="{FF2B5EF4-FFF2-40B4-BE49-F238E27FC236}">
                <a16:creationId xmlns:a16="http://schemas.microsoft.com/office/drawing/2014/main" id="{5DC9AE29-BEC0-4755-9FE2-6B4E9A6215C0}"/>
              </a:ext>
            </a:extLst>
          </p:cNvPr>
          <p:cNvPicPr>
            <a:picLocks noChangeAspect="1"/>
          </p:cNvPicPr>
          <p:nvPr/>
        </p:nvPicPr>
        <p:blipFill>
          <a:blip r:embed="rId8"/>
          <a:srcRect/>
          <a:stretch>
            <a:fillRect/>
          </a:stretch>
        </p:blipFill>
        <p:spPr>
          <a:xfrm>
            <a:off x="7992751" y="1747520"/>
            <a:ext cx="457200" cy="374449"/>
          </a:xfrm>
          <a:prstGeom prst="rect">
            <a:avLst/>
          </a:prstGeom>
        </p:spPr>
      </p:pic>
      <p:pic>
        <p:nvPicPr>
          <p:cNvPr id="10" name="Picture 9">
            <a:extLst>
              <a:ext uri="{FF2B5EF4-FFF2-40B4-BE49-F238E27FC236}">
                <a16:creationId xmlns:a16="http://schemas.microsoft.com/office/drawing/2014/main" id="{E7F0B1B9-F562-DED0-E78D-C627E033B626}"/>
              </a:ext>
            </a:extLst>
          </p:cNvPr>
          <p:cNvPicPr>
            <a:picLocks noChangeAspect="1"/>
          </p:cNvPicPr>
          <p:nvPr/>
        </p:nvPicPr>
        <p:blipFill>
          <a:blip r:embed="rId9"/>
          <a:srcRect/>
          <a:stretch>
            <a:fillRect/>
          </a:stretch>
        </p:blipFill>
        <p:spPr>
          <a:xfrm>
            <a:off x="2374035" y="4605371"/>
            <a:ext cx="457200" cy="179070"/>
          </a:xfrm>
          <a:prstGeom prst="rect">
            <a:avLst/>
          </a:prstGeom>
        </p:spPr>
      </p:pic>
      <p:pic>
        <p:nvPicPr>
          <p:cNvPr id="11" name="Picture 10" descr="icons8-npm-48">
            <a:extLst>
              <a:ext uri="{FF2B5EF4-FFF2-40B4-BE49-F238E27FC236}">
                <a16:creationId xmlns:a16="http://schemas.microsoft.com/office/drawing/2014/main" id="{8A18AE97-8800-BC2B-2FED-100A6BE91E50}"/>
              </a:ext>
            </a:extLst>
          </p:cNvPr>
          <p:cNvPicPr>
            <a:picLocks noChangeAspect="1"/>
          </p:cNvPicPr>
          <p:nvPr/>
        </p:nvPicPr>
        <p:blipFill>
          <a:blip r:embed="rId10"/>
          <a:stretch>
            <a:fillRect/>
          </a:stretch>
        </p:blipFill>
        <p:spPr>
          <a:xfrm>
            <a:off x="6039491" y="2762843"/>
            <a:ext cx="457200" cy="457200"/>
          </a:xfrm>
          <a:prstGeom prst="rect">
            <a:avLst/>
          </a:prstGeom>
        </p:spPr>
      </p:pic>
      <p:pic>
        <p:nvPicPr>
          <p:cNvPr id="1026" name="Picture 2" descr="Intro to Unit Testing with Jest. Test-Driven Development and ...">
            <a:extLst>
              <a:ext uri="{FF2B5EF4-FFF2-40B4-BE49-F238E27FC236}">
                <a16:creationId xmlns:a16="http://schemas.microsoft.com/office/drawing/2014/main" id="{262BB0C7-032E-7AEC-33A8-842F7CB6F8A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05425" y="4180353"/>
            <a:ext cx="850037" cy="850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t testing Javascript · A blog @ nonodename.com">
            <a:extLst>
              <a:ext uri="{FF2B5EF4-FFF2-40B4-BE49-F238E27FC236}">
                <a16:creationId xmlns:a16="http://schemas.microsoft.com/office/drawing/2014/main" id="{69CAAE55-1A9D-BAFF-FECA-25CA786275C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42444" y="4172974"/>
            <a:ext cx="1299114" cy="7307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ker Logos - Docker">
            <a:extLst>
              <a:ext uri="{FF2B5EF4-FFF2-40B4-BE49-F238E27FC236}">
                <a16:creationId xmlns:a16="http://schemas.microsoft.com/office/drawing/2014/main" id="{58CB9B38-BCBD-7C57-B6BF-79C9E193E47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00559" y="4056854"/>
            <a:ext cx="745724" cy="6380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mplement Material-UI in React | Engineering Education (EngEd)  Program | Section">
            <a:extLst>
              <a:ext uri="{FF2B5EF4-FFF2-40B4-BE49-F238E27FC236}">
                <a16:creationId xmlns:a16="http://schemas.microsoft.com/office/drawing/2014/main" id="{00F4F592-D672-F7DD-3126-8734D51B4E2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12114" y="2663825"/>
            <a:ext cx="864825" cy="64861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F1DEAC3-3929-0A54-3E41-ADC49F66FF37}"/>
              </a:ext>
            </a:extLst>
          </p:cNvPr>
          <p:cNvSpPr txBox="1"/>
          <p:nvPr/>
        </p:nvSpPr>
        <p:spPr>
          <a:xfrm>
            <a:off x="2455133" y="385565"/>
            <a:ext cx="6098958" cy="646331"/>
          </a:xfrm>
          <a:prstGeom prst="rect">
            <a:avLst/>
          </a:prstGeom>
          <a:noFill/>
        </p:spPr>
        <p:txBody>
          <a:bodyPr wrap="square">
            <a:spAutoFit/>
          </a:bodyPr>
          <a:lstStyle/>
          <a:p>
            <a:r>
              <a:rPr lang="en-US" sz="3600" dirty="0"/>
              <a:t> </a:t>
            </a:r>
            <a:r>
              <a:rPr lang="en-US" sz="3600" b="1" dirty="0">
                <a:solidFill>
                  <a:schemeClr val="accent2"/>
                </a:solidFill>
                <a:latin typeface="Algerian" panose="04020705040A02060702" pitchFamily="82" charset="0"/>
              </a:rPr>
              <a:t>TECK-STACK : </a:t>
            </a:r>
            <a:endParaRPr lang="en-IN" sz="3600" dirty="0">
              <a:solidFill>
                <a:schemeClr val="accent2"/>
              </a:solidFill>
            </a:endParaRPr>
          </a:p>
        </p:txBody>
      </p:sp>
    </p:spTree>
    <p:extLst>
      <p:ext uri="{BB962C8B-B14F-4D97-AF65-F5344CB8AC3E}">
        <p14:creationId xmlns:p14="http://schemas.microsoft.com/office/powerpoint/2010/main" val="244977653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250"/>
                                        <p:tgtEl>
                                          <p:spTgt spid="7"/>
                                        </p:tgtEl>
                                      </p:cBhvr>
                                    </p:animEffect>
                                  </p:childTnLst>
                                </p:cTn>
                              </p:par>
                            </p:childTnLst>
                          </p:cTn>
                        </p:par>
                        <p:par>
                          <p:cTn id="13" fill="hold">
                            <p:stCondLst>
                              <p:cond delay="750"/>
                            </p:stCondLst>
                            <p:childTnLst>
                              <p:par>
                                <p:cTn id="14" presetID="45"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par>
                          <p:cTn id="19" fill="hold">
                            <p:stCondLst>
                              <p:cond delay="2750"/>
                            </p:stCondLst>
                            <p:childTnLst>
                              <p:par>
                                <p:cTn id="20" presetID="42"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3750"/>
                            </p:stCondLst>
                            <p:childTnLst>
                              <p:par>
                                <p:cTn id="26" presetID="16" presetClass="entr" presetSubtype="2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par>
                          <p:cTn id="29" fill="hold">
                            <p:stCondLst>
                              <p:cond delay="4250"/>
                            </p:stCondLst>
                            <p:childTnLst>
                              <p:par>
                                <p:cTn id="30" presetID="6"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par>
                          <p:cTn id="33" fill="hold">
                            <p:stCondLst>
                              <p:cond delay="6250"/>
                            </p:stCondLst>
                            <p:childTnLst>
                              <p:par>
                                <p:cTn id="34" presetID="14" presetClass="entr" presetSubtype="1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par>
                          <p:cTn id="37" fill="hold">
                            <p:stCondLst>
                              <p:cond delay="6750"/>
                            </p:stCondLst>
                            <p:childTnLst>
                              <p:par>
                                <p:cTn id="38" presetID="31" presetClass="entr" presetSubtype="0" fill="hold" nodeType="afterEffect">
                                  <p:stCondLst>
                                    <p:cond delay="0"/>
                                  </p:stCondLst>
                                  <p:childTnLst>
                                    <p:set>
                                      <p:cBhvr>
                                        <p:cTn id="39" dur="1" fill="hold">
                                          <p:stCondLst>
                                            <p:cond delay="0"/>
                                          </p:stCondLst>
                                        </p:cTn>
                                        <p:tgtEl>
                                          <p:spTgt spid="1036"/>
                                        </p:tgtEl>
                                        <p:attrNameLst>
                                          <p:attrName>style.visibility</p:attrName>
                                        </p:attrNameLst>
                                      </p:cBhvr>
                                      <p:to>
                                        <p:strVal val="visible"/>
                                      </p:to>
                                    </p:set>
                                    <p:anim calcmode="lin" valueType="num">
                                      <p:cBhvr>
                                        <p:cTn id="40" dur="1000" fill="hold"/>
                                        <p:tgtEl>
                                          <p:spTgt spid="1036"/>
                                        </p:tgtEl>
                                        <p:attrNameLst>
                                          <p:attrName>ppt_w</p:attrName>
                                        </p:attrNameLst>
                                      </p:cBhvr>
                                      <p:tavLst>
                                        <p:tav tm="0">
                                          <p:val>
                                            <p:fltVal val="0"/>
                                          </p:val>
                                        </p:tav>
                                        <p:tav tm="100000">
                                          <p:val>
                                            <p:strVal val="#ppt_w"/>
                                          </p:val>
                                        </p:tav>
                                      </p:tavLst>
                                    </p:anim>
                                    <p:anim calcmode="lin" valueType="num">
                                      <p:cBhvr>
                                        <p:cTn id="41" dur="1000" fill="hold"/>
                                        <p:tgtEl>
                                          <p:spTgt spid="1036"/>
                                        </p:tgtEl>
                                        <p:attrNameLst>
                                          <p:attrName>ppt_h</p:attrName>
                                        </p:attrNameLst>
                                      </p:cBhvr>
                                      <p:tavLst>
                                        <p:tav tm="0">
                                          <p:val>
                                            <p:fltVal val="0"/>
                                          </p:val>
                                        </p:tav>
                                        <p:tav tm="100000">
                                          <p:val>
                                            <p:strVal val="#ppt_h"/>
                                          </p:val>
                                        </p:tav>
                                      </p:tavLst>
                                    </p:anim>
                                    <p:anim calcmode="lin" valueType="num">
                                      <p:cBhvr>
                                        <p:cTn id="42" dur="1000" fill="hold"/>
                                        <p:tgtEl>
                                          <p:spTgt spid="1036"/>
                                        </p:tgtEl>
                                        <p:attrNameLst>
                                          <p:attrName>style.rotation</p:attrName>
                                        </p:attrNameLst>
                                      </p:cBhvr>
                                      <p:tavLst>
                                        <p:tav tm="0">
                                          <p:val>
                                            <p:fltVal val="90"/>
                                          </p:val>
                                        </p:tav>
                                        <p:tav tm="100000">
                                          <p:val>
                                            <p:fltVal val="0"/>
                                          </p:val>
                                        </p:tav>
                                      </p:tavLst>
                                    </p:anim>
                                    <p:animEffect transition="in" filter="fade">
                                      <p:cBhvr>
                                        <p:cTn id="43" dur="1000"/>
                                        <p:tgtEl>
                                          <p:spTgt spid="1036"/>
                                        </p:tgtEl>
                                      </p:cBhvr>
                                    </p:animEffect>
                                  </p:childTnLst>
                                </p:cTn>
                              </p:par>
                            </p:childTnLst>
                          </p:cTn>
                        </p:par>
                        <p:par>
                          <p:cTn id="44" fill="hold">
                            <p:stCondLst>
                              <p:cond delay="7750"/>
                            </p:stCondLst>
                            <p:childTnLst>
                              <p:par>
                                <p:cTn id="45" presetID="45"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2000"/>
                                        <p:tgtEl>
                                          <p:spTgt spid="10"/>
                                        </p:tgtEl>
                                      </p:cBhvr>
                                    </p:animEffect>
                                    <p:anim calcmode="lin" valueType="num">
                                      <p:cBhvr>
                                        <p:cTn id="48" dur="2000" fill="hold"/>
                                        <p:tgtEl>
                                          <p:spTgt spid="10"/>
                                        </p:tgtEl>
                                        <p:attrNameLst>
                                          <p:attrName>ppt_w</p:attrName>
                                        </p:attrNameLst>
                                      </p:cBhvr>
                                      <p:tavLst>
                                        <p:tav tm="0" fmla="#ppt_w*sin(2.5*pi*$)">
                                          <p:val>
                                            <p:fltVal val="0"/>
                                          </p:val>
                                        </p:tav>
                                        <p:tav tm="100000">
                                          <p:val>
                                            <p:fltVal val="1"/>
                                          </p:val>
                                        </p:tav>
                                      </p:tavLst>
                                    </p:anim>
                                    <p:anim calcmode="lin" valueType="num">
                                      <p:cBhvr>
                                        <p:cTn id="49" dur="2000" fill="hold"/>
                                        <p:tgtEl>
                                          <p:spTgt spid="10"/>
                                        </p:tgtEl>
                                        <p:attrNameLst>
                                          <p:attrName>ppt_h</p:attrName>
                                        </p:attrNameLst>
                                      </p:cBhvr>
                                      <p:tavLst>
                                        <p:tav tm="0">
                                          <p:val>
                                            <p:strVal val="#ppt_h"/>
                                          </p:val>
                                        </p:tav>
                                        <p:tav tm="100000">
                                          <p:val>
                                            <p:strVal val="#ppt_h"/>
                                          </p:val>
                                        </p:tav>
                                      </p:tavLst>
                                    </p:anim>
                                  </p:childTnLst>
                                </p:cTn>
                              </p:par>
                            </p:childTnLst>
                          </p:cTn>
                        </p:par>
                        <p:par>
                          <p:cTn id="50" fill="hold">
                            <p:stCondLst>
                              <p:cond delay="9750"/>
                            </p:stCondLst>
                            <p:childTnLst>
                              <p:par>
                                <p:cTn id="51" presetID="14" presetClass="entr" presetSubtype="10"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randombar(horizontal)">
                                      <p:cBhvr>
                                        <p:cTn id="53" dur="500"/>
                                        <p:tgtEl>
                                          <p:spTgt spid="1026"/>
                                        </p:tgtEl>
                                      </p:cBhvr>
                                    </p:animEffect>
                                  </p:childTnLst>
                                </p:cTn>
                              </p:par>
                            </p:childTnLst>
                          </p:cTn>
                        </p:par>
                        <p:par>
                          <p:cTn id="54" fill="hold">
                            <p:stCondLst>
                              <p:cond delay="10250"/>
                            </p:stCondLst>
                            <p:childTnLst>
                              <p:par>
                                <p:cTn id="55" presetID="14" presetClass="entr" presetSubtype="10" fill="hold" nodeType="afterEffect">
                                  <p:stCondLst>
                                    <p:cond delay="0"/>
                                  </p:stCondLst>
                                  <p:childTnLst>
                                    <p:set>
                                      <p:cBhvr>
                                        <p:cTn id="56" dur="1" fill="hold">
                                          <p:stCondLst>
                                            <p:cond delay="0"/>
                                          </p:stCondLst>
                                        </p:cTn>
                                        <p:tgtEl>
                                          <p:spTgt spid="1030"/>
                                        </p:tgtEl>
                                        <p:attrNameLst>
                                          <p:attrName>style.visibility</p:attrName>
                                        </p:attrNameLst>
                                      </p:cBhvr>
                                      <p:to>
                                        <p:strVal val="visible"/>
                                      </p:to>
                                    </p:set>
                                    <p:animEffect transition="in" filter="randombar(horizontal)">
                                      <p:cBhvr>
                                        <p:cTn id="57" dur="500"/>
                                        <p:tgtEl>
                                          <p:spTgt spid="1030"/>
                                        </p:tgtEl>
                                      </p:cBhvr>
                                    </p:animEffect>
                                  </p:childTnLst>
                                </p:cTn>
                              </p:par>
                            </p:childTnLst>
                          </p:cTn>
                        </p:par>
                        <p:par>
                          <p:cTn id="58" fill="hold">
                            <p:stCondLst>
                              <p:cond delay="10750"/>
                            </p:stCondLst>
                            <p:childTnLst>
                              <p:par>
                                <p:cTn id="59" presetID="53" presetClass="entr" presetSubtype="16" fill="hold" nodeType="afterEffect">
                                  <p:stCondLst>
                                    <p:cond delay="0"/>
                                  </p:stCondLst>
                                  <p:childTnLst>
                                    <p:set>
                                      <p:cBhvr>
                                        <p:cTn id="60" dur="1" fill="hold">
                                          <p:stCondLst>
                                            <p:cond delay="0"/>
                                          </p:stCondLst>
                                        </p:cTn>
                                        <p:tgtEl>
                                          <p:spTgt spid="1032"/>
                                        </p:tgtEl>
                                        <p:attrNameLst>
                                          <p:attrName>style.visibility</p:attrName>
                                        </p:attrNameLst>
                                      </p:cBhvr>
                                      <p:to>
                                        <p:strVal val="visible"/>
                                      </p:to>
                                    </p:set>
                                    <p:anim calcmode="lin" valueType="num">
                                      <p:cBhvr>
                                        <p:cTn id="61" dur="250" fill="hold"/>
                                        <p:tgtEl>
                                          <p:spTgt spid="1032"/>
                                        </p:tgtEl>
                                        <p:attrNameLst>
                                          <p:attrName>ppt_w</p:attrName>
                                        </p:attrNameLst>
                                      </p:cBhvr>
                                      <p:tavLst>
                                        <p:tav tm="0">
                                          <p:val>
                                            <p:fltVal val="0"/>
                                          </p:val>
                                        </p:tav>
                                        <p:tav tm="100000">
                                          <p:val>
                                            <p:strVal val="#ppt_w"/>
                                          </p:val>
                                        </p:tav>
                                      </p:tavLst>
                                    </p:anim>
                                    <p:anim calcmode="lin" valueType="num">
                                      <p:cBhvr>
                                        <p:cTn id="62" dur="250" fill="hold"/>
                                        <p:tgtEl>
                                          <p:spTgt spid="1032"/>
                                        </p:tgtEl>
                                        <p:attrNameLst>
                                          <p:attrName>ppt_h</p:attrName>
                                        </p:attrNameLst>
                                      </p:cBhvr>
                                      <p:tavLst>
                                        <p:tav tm="0">
                                          <p:val>
                                            <p:fltVal val="0"/>
                                          </p:val>
                                        </p:tav>
                                        <p:tav tm="100000">
                                          <p:val>
                                            <p:strVal val="#ppt_h"/>
                                          </p:val>
                                        </p:tav>
                                      </p:tavLst>
                                    </p:anim>
                                    <p:animEffect transition="in" filter="fade">
                                      <p:cBhvr>
                                        <p:cTn id="63" dur="25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06084" y="444464"/>
            <a:ext cx="2943434" cy="701731"/>
          </a:xfrm>
          <a:prstGeom prst="rect">
            <a:avLst/>
          </a:prstGeom>
        </p:spPr>
        <p:txBody>
          <a:bodyPr wrap="none">
            <a:spAutoFit/>
          </a:bodyPr>
          <a:lstStyle/>
          <a:p>
            <a:r>
              <a:rPr lang="en-US" b="1" dirty="0">
                <a:latin typeface="Algerian" panose="04020705040A02060702" pitchFamily="82" charset="0"/>
              </a:rPr>
              <a:t>1. Node JS</a:t>
            </a:r>
          </a:p>
        </p:txBody>
      </p:sp>
      <p:sp>
        <p:nvSpPr>
          <p:cNvPr id="5" name="Content Placeholder 4"/>
          <p:cNvSpPr>
            <a:spLocks noGrp="1"/>
          </p:cNvSpPr>
          <p:nvPr>
            <p:ph idx="1"/>
          </p:nvPr>
        </p:nvSpPr>
        <p:spPr>
          <a:xfrm>
            <a:off x="574583" y="1676750"/>
            <a:ext cx="10820400" cy="2879763"/>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Originally built for Google Chrome and later on open-sourced, Node JS is a cross-platform run-time JavaScript environment used for executing JavaScript code outside of a browser. JavaScript was originally used for front-end scripting, but Node JS has enabled devs to use it to write command line tools and back-end scripts for the purpose of creating dynamic web page content before the page is sent to the user's web browser.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Node JS was designed with an idea of allowing devs to build scalable network applications.</a:t>
            </a:r>
          </a:p>
        </p:txBody>
      </p:sp>
    </p:spTree>
    <p:extLst>
      <p:ext uri="{BB962C8B-B14F-4D97-AF65-F5344CB8AC3E}">
        <p14:creationId xmlns:p14="http://schemas.microsoft.com/office/powerpoint/2010/main" val="35808781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3386</TotalTime>
  <Words>910</Words>
  <Application>Microsoft Office PowerPoint</Application>
  <PresentationFormat>Widescreen</PresentationFormat>
  <Paragraphs>91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Rounded MT Bold</vt:lpstr>
      <vt:lpstr>Calibri</vt:lpstr>
      <vt:lpstr>Times New Roman</vt:lpstr>
      <vt:lpstr>Trebuchet MS</vt:lpstr>
      <vt:lpstr>Wingdings</vt:lpstr>
      <vt:lpstr>Wingdings 3</vt:lpstr>
      <vt:lpstr>Facet</vt:lpstr>
      <vt:lpstr>PowerPoint Presentation</vt:lpstr>
      <vt:lpstr>           CONTENT OF THE SLIDES </vt:lpstr>
      <vt:lpstr>PowerPoint Presentation</vt:lpstr>
      <vt:lpstr>PowerPoint Presentation</vt:lpstr>
      <vt:lpstr> introduction   what is mern stack</vt:lpstr>
      <vt:lpstr>PowerPoint Presentation</vt:lpstr>
      <vt:lpstr> tools to be used</vt:lpstr>
      <vt:lpstr>PowerPoint Presentation</vt:lpstr>
      <vt:lpstr>1. Node JS</vt:lpstr>
      <vt:lpstr>2. React JS</vt:lpstr>
      <vt:lpstr>3. Express JS </vt:lpstr>
      <vt:lpstr>4. Mongo DB</vt:lpstr>
      <vt:lpstr>Project feature and component</vt:lpstr>
      <vt:lpstr>MicroServices</vt:lpstr>
      <vt:lpstr>Project Overview</vt:lpstr>
      <vt:lpstr>PowerPoint Presentation</vt:lpstr>
      <vt:lpstr>PowerPoint Presentation</vt:lpstr>
      <vt:lpstr>PowerPoint Presentation</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 singh</dc:creator>
  <cp:lastModifiedBy>Syed Tausif Ahmed</cp:lastModifiedBy>
  <cp:revision>28</cp:revision>
  <dcterms:created xsi:type="dcterms:W3CDTF">2021-12-08T12:45:35Z</dcterms:created>
  <dcterms:modified xsi:type="dcterms:W3CDTF">2022-08-31T07:45:11Z</dcterms:modified>
</cp:coreProperties>
</file>