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982D87-A535-4749-8E7D-61993289F252}">
  <a:tblStyle styleId="{8C982D87-A535-4749-8E7D-61993289F2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6867a1af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b6867a1a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6867a1afc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b6867a1af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867a1afc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b6867a1af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6867a1afc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b6867a1a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b6867a1afc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b6867a1af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43d6b2055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b43d6b20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325fada87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20325fada8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071efc8ca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071efc8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fb59f64a3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fb59f64a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b59f64a3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fb59f64a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6784f3c7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b6784f3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fb59f64a3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fb59f64a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b59f64a37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fb59f64a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b43d6b2055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2b43d6b20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43d6b205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b43d6b20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28A7F1">
              <a:alpha val="4063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28A7F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" name="Google Shape;16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" name="Google Shape;18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" name="Google Shape;19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20" name="Google Shape;20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5" name="Google Shape;355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56" name="Google Shape;356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360" name="Google Shape;360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1" name="Google Shape;361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" name="Google Shape;362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63" name="Google Shape;363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364" name="Google Shape;364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96" name="Google Shape;396;p1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97" name="Google Shape;397;p1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01" name="Google Shape;401;p1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" name="Google Shape;402;p1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" name="Google Shape;403;p1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04" name="Google Shape;404;p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05" name="Google Shape;405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1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35" name="Google Shape;435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28A7F1">
              <a:alpha val="40630"/>
            </a:srgbClr>
          </a:soli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>
            <a:off x="-21425" y="45862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28A7F1"/>
          </a:solidFill>
          <a:ln>
            <a:noFill/>
          </a:ln>
        </p:spPr>
      </p:sp>
      <p:sp>
        <p:nvSpPr>
          <p:cNvPr id="53" name="Google Shape;53;p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57" name="Google Shape;57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" name="Google Shape;58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" name="Google Shape;59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0" name="Google Shape;60;p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61" name="Google Shape;61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70C6"/>
              </a:buClr>
              <a:buSzPts val="2000"/>
              <a:buNone/>
              <a:defRPr>
                <a:solidFill>
                  <a:srgbClr val="5470C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1085700" y="1680850"/>
            <a:ext cx="35412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3"/>
          <p:cNvSpPr txBox="1"/>
          <p:nvPr>
            <p:ph idx="2" type="body"/>
          </p:nvPr>
        </p:nvSpPr>
        <p:spPr>
          <a:xfrm>
            <a:off x="4626888" y="16808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5470C6">
              <a:alpha val="44940"/>
            </a:srgbClr>
          </a:solidFill>
          <a:ln>
            <a:noFill/>
          </a:ln>
        </p:spPr>
      </p:sp>
      <p:sp>
        <p:nvSpPr>
          <p:cNvPr id="96" name="Google Shape;96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5470C6"/>
          </a:solidFill>
          <a:ln>
            <a:noFill/>
          </a:ln>
        </p:spPr>
      </p:sp>
      <p:sp>
        <p:nvSpPr>
          <p:cNvPr id="97" name="Google Shape;97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91C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91C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91C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01" name="Google Shape;101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4" name="Google Shape;104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05" name="Google Shape;105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91C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5470C6">
              <a:alpha val="44940"/>
            </a:srgbClr>
          </a:solidFill>
          <a:ln>
            <a:noFill/>
          </a:ln>
        </p:spPr>
      </p:sp>
      <p:sp>
        <p:nvSpPr>
          <p:cNvPr id="137" name="Google Shape;137;p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5470C6"/>
          </a:solidFill>
          <a:ln>
            <a:noFill/>
          </a:ln>
        </p:spPr>
      </p:sp>
      <p:sp>
        <p:nvSpPr>
          <p:cNvPr id="138" name="Google Shape;138;p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91C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91C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91C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42" name="Google Shape;142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3" name="Google Shape;143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4" name="Google Shape;144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45" name="Google Shape;145;p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46" name="Google Shape;146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91C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80" name="Google Shape;180;p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87" name="Google Shape;187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0" name="Google Shape;190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91" name="Google Shape;191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23" name="Google Shape;22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24" name="Google Shape;22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28" name="Google Shape;22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" name="Google Shape;22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" name="Google Shape;23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31" name="Google Shape;23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32" name="Google Shape;23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3" name="Google Shape;263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6" name="Google Shape;266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67" name="Google Shape;267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71" name="Google Shape;271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74" name="Google Shape;274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75" name="Google Shape;275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5" name="Google Shape;305;p8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6" name="Google Shape;306;p8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7" name="Google Shape;307;p8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8" name="Google Shape;308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13" name="Google Shape;313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14" name="Google Shape;314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18" name="Google Shape;318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" name="Google Shape;319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" name="Google Shape;320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21" name="Google Shape;321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22" name="Google Shape;322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2" name="Google Shape;352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A7F1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28A7F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ctrTitle"/>
          </p:nvPr>
        </p:nvSpPr>
        <p:spPr>
          <a:xfrm>
            <a:off x="2029925" y="3363425"/>
            <a:ext cx="642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Etude sur l’eau potable avec l’ONG Drink Water For All</a:t>
            </a:r>
            <a:endParaRPr sz="3200"/>
          </a:p>
        </p:txBody>
      </p:sp>
      <p:pic>
        <p:nvPicPr>
          <p:cNvPr id="441" name="Google Shape;4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68" y="179100"/>
            <a:ext cx="2065875" cy="1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22"/>
          <p:cNvSpPr txBox="1"/>
          <p:nvPr>
            <p:ph type="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8A7F1"/>
                </a:solidFill>
              </a:rPr>
              <a:t>4</a:t>
            </a:r>
            <a:r>
              <a:rPr lang="en" sz="4800">
                <a:solidFill>
                  <a:srgbClr val="28A7F1"/>
                </a:solidFill>
              </a:rPr>
              <a:t>.  Construction de l’outil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506" name="Google Shape;5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22" y="150275"/>
            <a:ext cx="1193201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3"/>
          <p:cNvSpPr txBox="1"/>
          <p:nvPr>
            <p:ph type="title"/>
          </p:nvPr>
        </p:nvSpPr>
        <p:spPr>
          <a:xfrm>
            <a:off x="334173" y="8277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Réalisation du blueprint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512" name="Google Shape;512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23"/>
          <p:cNvSpPr txBox="1"/>
          <p:nvPr/>
        </p:nvSpPr>
        <p:spPr>
          <a:xfrm>
            <a:off x="351475" y="871600"/>
            <a:ext cx="84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blueprint a été réalisé afin de faciliter la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construction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l’outil :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514" name="Google Shape;514;p23"/>
          <p:cNvGraphicFramePr/>
          <p:nvPr/>
        </p:nvGraphicFramePr>
        <p:xfrm>
          <a:off x="500875" y="14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{8C982D87-A535-4749-8E7D-61993289F252}</a:tableStyleId>
              </a:tblPr>
              <a:tblGrid>
                <a:gridCol w="2076450"/>
                <a:gridCol w="1609725"/>
                <a:gridCol w="1209675"/>
                <a:gridCol w="1136125"/>
              </a:tblGrid>
              <a:tr h="44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Besoin utilisateurs</a:t>
                      </a:r>
                      <a:endParaRPr b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Mesures spécifiques à utiliser</a:t>
                      </a:r>
                      <a:endParaRPr b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Visualisation</a:t>
                      </a:r>
                      <a:endParaRPr b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Page</a:t>
                      </a:r>
                      <a:endParaRPr b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Voir 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l'évolution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des accès basiques et sécurisés à l’eau potable avec la granularité Urbain et Rural 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Graphiques en aires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Vue Mondiale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Avoir un état des lieux des taux d’accès basiques et sécurisés à l'eau potable par continent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Histogramme groupé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Vue Continentale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Matérialiser en un seul indicateur l’efficacité de la politique d’accès à l'eau potable d’un pays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Classement du pays sur les 4 indicateurs suivants : </a:t>
                      </a:r>
                      <a:endParaRPr sz="7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3050" lvl="0" marL="457200" marR="15240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700"/>
                        <a:buFont typeface="Montserrat"/>
                        <a:buChar char="●"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Accès basique </a:t>
                      </a:r>
                      <a:endParaRPr sz="7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3050" lvl="0" marL="4572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700"/>
                        <a:buFont typeface="Montserrat"/>
                        <a:buChar char="●"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Taux de mortalité </a:t>
                      </a:r>
                      <a:endParaRPr sz="7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3050" lvl="0" marL="4572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700"/>
                        <a:buFont typeface="Montserrat"/>
                        <a:buChar char="●"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Stabilité politique </a:t>
                      </a:r>
                      <a:endParaRPr sz="7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3050" lvl="0" marL="4572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700"/>
                        <a:buFont typeface="Montserrat"/>
                        <a:buChar char="●"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Taux d’urbanisation de la population</a:t>
                      </a:r>
                      <a:endParaRPr sz="700">
                        <a:solidFill>
                          <a:srgbClr val="09865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Divisé par 4 pour afficher la moyenne de classement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Carte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Vue Nationale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23"/>
          <p:cNvSpPr txBox="1"/>
          <p:nvPr/>
        </p:nvSpPr>
        <p:spPr>
          <a:xfrm>
            <a:off x="6733625" y="1475325"/>
            <a:ext cx="2237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 résume en quelques pages </a:t>
            </a:r>
            <a:r>
              <a:rPr lang="en" sz="1200">
                <a:solidFill>
                  <a:srgbClr val="28A7F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l’ensemble des informations indispensables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que devra embarquer l’outil créé via PowerBI avec le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détail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la forme attendue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/>
          <p:nvPr>
            <p:ph type="title"/>
          </p:nvPr>
        </p:nvSpPr>
        <p:spPr>
          <a:xfrm>
            <a:off x="334173" y="8277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Réalisation du mockup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521" name="Google Shape;521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24"/>
          <p:cNvSpPr txBox="1"/>
          <p:nvPr/>
        </p:nvSpPr>
        <p:spPr>
          <a:xfrm>
            <a:off x="331500" y="756275"/>
            <a:ext cx="84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l’aide des informations contenues dans le blueprint j’ai pu concevoir un premier mockup de l’outil :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24"/>
          <p:cNvSpPr txBox="1"/>
          <p:nvPr/>
        </p:nvSpPr>
        <p:spPr>
          <a:xfrm>
            <a:off x="5805275" y="1287100"/>
            <a:ext cx="318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mockup permet de définir </a:t>
            </a:r>
            <a:r>
              <a:rPr lang="en" sz="1200">
                <a:solidFill>
                  <a:srgbClr val="28A7F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l’organisation de l’information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dans l’outil afin obtenir la meilleur expérience utilisateur possible.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4" name="Google Shape;5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99" y="1287100"/>
            <a:ext cx="4385725" cy="31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25"/>
          <p:cNvSpPr txBox="1"/>
          <p:nvPr>
            <p:ph type="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8A7F1"/>
                </a:solidFill>
              </a:rPr>
              <a:t>5</a:t>
            </a:r>
            <a:r>
              <a:rPr lang="en" sz="4800">
                <a:solidFill>
                  <a:srgbClr val="28A7F1"/>
                </a:solidFill>
              </a:rPr>
              <a:t>.  Cas d’usage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531" name="Google Shape;5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22" y="150275"/>
            <a:ext cx="1193201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>
            <p:ph type="title"/>
          </p:nvPr>
        </p:nvSpPr>
        <p:spPr>
          <a:xfrm>
            <a:off x="334173" y="8277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Cas d’usage 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537" name="Google Shape;537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360325" y="756275"/>
            <a:ext cx="848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Afin de tester l’outil nous allons réaliser un cas d’usage sur le 1er domaine d’expertise de DWFA :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création de services d’accès à l’eau potable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494550" y="1944475"/>
            <a:ext cx="80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L’idée est donc d’établir une liste de quelques pays dont le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taux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d’accès à l’eau potable est très faible et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nécessite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une intervention pour la création de nouvelles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infrastructures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0" name="Google Shape;5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03" y="2917400"/>
            <a:ext cx="3801400" cy="1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27"/>
          <p:cNvSpPr txBox="1"/>
          <p:nvPr>
            <p:ph type="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8A7F1"/>
                </a:solidFill>
              </a:rPr>
              <a:t>4</a:t>
            </a:r>
            <a:r>
              <a:rPr lang="en" sz="4800">
                <a:solidFill>
                  <a:srgbClr val="28A7F1"/>
                </a:solidFill>
              </a:rPr>
              <a:t>.  Bilan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547" name="Google Shape;5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22" y="150275"/>
            <a:ext cx="1193201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/>
          <p:nvPr>
            <p:ph type="title"/>
          </p:nvPr>
        </p:nvSpPr>
        <p:spPr>
          <a:xfrm>
            <a:off x="482750" y="134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CONCLUSION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553" name="Google Shape;553;p28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28"/>
          <p:cNvSpPr txBox="1"/>
          <p:nvPr>
            <p:ph idx="2" type="body"/>
          </p:nvPr>
        </p:nvSpPr>
        <p:spPr>
          <a:xfrm>
            <a:off x="542100" y="787350"/>
            <a:ext cx="81804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A7F1"/>
                </a:solidFill>
              </a:rPr>
              <a:t>L’utilisation de cet outil power Bi combiné à l’expertise des employés de l’association DWFA</a:t>
            </a:r>
            <a:r>
              <a:rPr lang="en" sz="1600"/>
              <a:t> sur la thématique de l’accès à l’eau potable devrait permettre de déterminer dans quel domaine d’action et également vers quel pays les financements potentiellement accordés par le bailleur de fonds devraient être investis. 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29"/>
          <p:cNvSpPr txBox="1"/>
          <p:nvPr>
            <p:ph type="title"/>
          </p:nvPr>
        </p:nvSpPr>
        <p:spPr>
          <a:xfrm>
            <a:off x="608100" y="25642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8A7F1"/>
                </a:solidFill>
              </a:rPr>
              <a:t>Merci pour votre attention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561" name="Google Shape;5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55" y="576975"/>
            <a:ext cx="2065875" cy="1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>
            <p:ph idx="1" type="body"/>
          </p:nvPr>
        </p:nvSpPr>
        <p:spPr>
          <a:xfrm>
            <a:off x="1108400" y="1137775"/>
            <a:ext cx="53889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Contexte &amp; données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Choix de l’outil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Préparation des données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Construction</a:t>
            </a:r>
            <a:r>
              <a:rPr lang="en"/>
              <a:t> du dashboard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Cas d’usage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7" name="Google Shape;447;p14"/>
          <p:cNvSpPr txBox="1"/>
          <p:nvPr>
            <p:ph type="title"/>
          </p:nvPr>
        </p:nvSpPr>
        <p:spPr>
          <a:xfrm>
            <a:off x="507600" y="3197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SOMMAIRE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448" name="Google Shape;448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15"/>
          <p:cNvSpPr txBox="1"/>
          <p:nvPr>
            <p:ph type="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A7F1"/>
              </a:buClr>
              <a:buSzPts val="4800"/>
              <a:buAutoNum type="arabicPeriod"/>
            </a:pPr>
            <a:r>
              <a:rPr lang="en" sz="4800">
                <a:solidFill>
                  <a:srgbClr val="28A7F1"/>
                </a:solidFill>
              </a:rPr>
              <a:t>Le contexte et les </a:t>
            </a:r>
            <a:r>
              <a:rPr lang="en" sz="4800">
                <a:solidFill>
                  <a:srgbClr val="28A7F1"/>
                </a:solidFill>
              </a:rPr>
              <a:t>données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455" name="Google Shape;4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22" y="150275"/>
            <a:ext cx="1193201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"/>
          <p:cNvSpPr txBox="1"/>
          <p:nvPr>
            <p:ph type="title"/>
          </p:nvPr>
        </p:nvSpPr>
        <p:spPr>
          <a:xfrm>
            <a:off x="507600" y="3197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LE CONTEXTE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461" name="Google Shape;461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16"/>
          <p:cNvSpPr txBox="1"/>
          <p:nvPr>
            <p:ph idx="1" type="body"/>
          </p:nvPr>
        </p:nvSpPr>
        <p:spPr>
          <a:xfrm>
            <a:off x="1042200" y="1156075"/>
            <a:ext cx="7059600" cy="2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C’est </a:t>
            </a:r>
            <a:r>
              <a:rPr lang="en"/>
              <a:t>dans le cadre d’une </a:t>
            </a:r>
            <a:r>
              <a:rPr lang="en">
                <a:solidFill>
                  <a:srgbClr val="28A7F1"/>
                </a:solidFill>
              </a:rPr>
              <a:t>demande de financement</a:t>
            </a:r>
            <a:r>
              <a:rPr lang="en"/>
              <a:t> auprès d’un bailleur de fonds par l’ONG Drink Water For All que le besoin de créer un outil permettant de </a:t>
            </a:r>
            <a:r>
              <a:rPr lang="en">
                <a:solidFill>
                  <a:srgbClr val="28A7F1"/>
                </a:solidFill>
              </a:rPr>
              <a:t>p</a:t>
            </a:r>
            <a:r>
              <a:rPr lang="en">
                <a:solidFill>
                  <a:srgbClr val="28A7F1"/>
                </a:solidFill>
              </a:rPr>
              <a:t>résenter une vue globale </a:t>
            </a:r>
            <a:r>
              <a:rPr lang="en">
                <a:solidFill>
                  <a:srgbClr val="28A7F1"/>
                </a:solidFill>
                <a:highlight>
                  <a:srgbClr val="FFFFFF"/>
                </a:highlight>
              </a:rPr>
              <a:t>de l’accès à l’eau potable dans le monde</a:t>
            </a:r>
            <a:r>
              <a:rPr lang="en">
                <a:solidFill>
                  <a:srgbClr val="271A38"/>
                </a:solidFill>
                <a:highlight>
                  <a:srgbClr val="FFFFFF"/>
                </a:highlight>
              </a:rPr>
              <a:t> a vu le jour. Au deal d’une vision globale, ce travail de visualisation a également pour objectif de </a:t>
            </a:r>
            <a:r>
              <a:rPr lang="en">
                <a:solidFill>
                  <a:srgbClr val="28A7F1"/>
                </a:solidFill>
                <a:highlight>
                  <a:srgbClr val="FFFFFF"/>
                </a:highlight>
              </a:rPr>
              <a:t>permettre le choix du pays sur lequel ces fonds seront investis</a:t>
            </a:r>
            <a:r>
              <a:rPr lang="en">
                <a:solidFill>
                  <a:srgbClr val="271A38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/>
          <p:nvPr>
            <p:ph type="title"/>
          </p:nvPr>
        </p:nvSpPr>
        <p:spPr>
          <a:xfrm>
            <a:off x="507600" y="1063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LES DONNEES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468" name="Google Shape;468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17"/>
          <p:cNvSpPr txBox="1"/>
          <p:nvPr/>
        </p:nvSpPr>
        <p:spPr>
          <a:xfrm>
            <a:off x="461050" y="779375"/>
            <a:ext cx="81549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Nous avons à notre disposition 5 fichiers de données issus de différentes sources :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Deux fichiers issus de la FAO : 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fichier ‘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Population’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 présente des informations concernant l’évolution de la population mondiale par pays et par années de 2010 à 2018.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 fichier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‘PoliticalStability’ 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qui retrace la stabilité politique par pays dans le monde de 2000 a 2018.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Deux fichiers issus de la World Health Organization : 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fichier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BasicAndSafeManagedDrinkingWaterServices’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état des lieux de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l’accès à l’eau potable dans le monde de 2000 à 2017.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○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fichier ‘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MortalityRateAttributedToWater’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qui détaille l’impact de l’accès à l’eau potable sur la mortalité dans le monde sur l’année 2016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 fichier qui recense l’ensemble des pays et régions du monde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18"/>
          <p:cNvSpPr txBox="1"/>
          <p:nvPr>
            <p:ph type="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8A7F1"/>
                </a:solidFill>
              </a:rPr>
              <a:t>3.  Choix de l’outil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476" name="Google Shape;4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22" y="150275"/>
            <a:ext cx="1193201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type="title"/>
          </p:nvPr>
        </p:nvSpPr>
        <p:spPr>
          <a:xfrm>
            <a:off x="515650" y="71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Choix de l’outil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482" name="Google Shape;482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19"/>
          <p:cNvSpPr txBox="1"/>
          <p:nvPr/>
        </p:nvSpPr>
        <p:spPr>
          <a:xfrm>
            <a:off x="515650" y="871600"/>
            <a:ext cx="80172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décision de partir sur l’outil PowerBi dans le cadre de ce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travail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visualisation s’appuie sur plusieurs points :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L’outil, dans sa version “desktop” est totalement gratuit ce qui permet à n’importe qui de pouvoir utiliser la visualisation créée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 est simple d’utilisation, bénéficie d’une documentation très détaillée et fait état d’une large communauté d’utilisateurs ce qui permet de trouver aisément des information complémentaires en ligne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 intègre Power Query, un outil de transformation de donnée performant et qui s’adapte parfaitement au format de nos fichiers sources (Csv)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20"/>
          <p:cNvSpPr txBox="1"/>
          <p:nvPr>
            <p:ph type="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8A7F1"/>
                </a:solidFill>
              </a:rPr>
              <a:t>3.  Préparation des données</a:t>
            </a:r>
            <a:endParaRPr sz="4800">
              <a:solidFill>
                <a:srgbClr val="28A7F1"/>
              </a:solidFill>
            </a:endParaRPr>
          </a:p>
        </p:txBody>
      </p:sp>
      <p:pic>
        <p:nvPicPr>
          <p:cNvPr id="490" name="Google Shape;4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22" y="150275"/>
            <a:ext cx="1193201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type="title"/>
          </p:nvPr>
        </p:nvSpPr>
        <p:spPr>
          <a:xfrm>
            <a:off x="334173" y="8277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28A7F1"/>
                </a:solidFill>
              </a:rPr>
              <a:t>Chargement, nettoyage et création du modèle</a:t>
            </a:r>
            <a:endParaRPr>
              <a:solidFill>
                <a:srgbClr val="28A7F1"/>
              </a:solidFill>
            </a:endParaRPr>
          </a:p>
        </p:txBody>
      </p:sp>
      <p:sp>
        <p:nvSpPr>
          <p:cNvPr id="496" name="Google Shape;496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351475" y="871600"/>
            <a:ext cx="43929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Chargement et nettoyage :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L’outil Power Query m’a permis de charger nos différents fichiers dans l’environnement PowerBi et d’y effectuer une </a:t>
            </a:r>
            <a:r>
              <a:rPr lang="en" sz="1200">
                <a:solidFill>
                  <a:srgbClr val="28A7F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série de traitements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pour pouvoir mieux les exploiter :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Supprimer les virgules au profit de points sur les données numériques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Modifier certains types de données (de valeurs numériques vers des valeurs de dates par exemple)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Créer des colonnes calculées pour modifier l’unité de certains indicateurs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Gestion des cas de doublons dans le dataset “RegionCountry”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Google Shape;498;p21"/>
          <p:cNvSpPr txBox="1"/>
          <p:nvPr/>
        </p:nvSpPr>
        <p:spPr>
          <a:xfrm>
            <a:off x="5330450" y="871600"/>
            <a:ext cx="34791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Modèle de données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 la suite j’ai pu lier les différentes tables sur la clé commune </a:t>
            </a:r>
            <a:r>
              <a:rPr lang="en" sz="1200">
                <a:solidFill>
                  <a:srgbClr val="28A7F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‘Pays’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afin d’assurer le fonctionnement de l’ensemble des visuels entre eux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9" name="Google Shape;4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100" y="2301400"/>
            <a:ext cx="2922703" cy="2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980000"/>
      </a:accent1>
      <a:accent2>
        <a:srgbClr val="000000"/>
      </a:accent2>
      <a:accent3>
        <a:srgbClr val="FF0000"/>
      </a:accent3>
      <a:accent4>
        <a:srgbClr val="980000"/>
      </a:accent4>
      <a:accent5>
        <a:srgbClr val="FF0000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