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slide" Target="slides/slide21.xml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eab476ff2b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2eab476ff2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eab476ff2b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g2eab476ff2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fb59f64a37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g1fb59f64a3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0325fada87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g20325fada8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eb0359dd80_1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g2eb0359dd8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eb0359dd80_1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2eb0359dd8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eb0359dd80_1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g2eb0359dd80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eb0359dd80_1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g2eb0359dd80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eb0359dd80_1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g2eb0359dd8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eb0359dd80_1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g2eb0359dd80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fb59f64a37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1fb59f64a3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eb0359dd80_1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2eb0359dd80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071efc8ca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g2071efc8c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fb59f64a37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1fb59f64a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fb59f64a37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1fb59f64a3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fb59f64a37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1fb59f64a3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eab476ff2b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2eab476ff2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eab476ff2b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g2eab476ff2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eab476ff2b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g2eab476ff2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2C2ECB">
              <a:alpha val="4063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2C2ECB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2C2E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2C2E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2C2E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16" name="Google Shape;16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" name="Google Shape;17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" name="Google Shape;18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9" name="Google Shape;19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20" name="Google Shape;20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2C2E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5" name="Google Shape;355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56" name="Google Shape;356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" name="Google Shape;359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360" name="Google Shape;360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1" name="Google Shape;361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2" name="Google Shape;362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363" name="Google Shape;363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364" name="Google Shape;364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Google Shape;389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2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96" name="Google Shape;396;p12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97" name="Google Shape;397;p1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0" name="Google Shape;400;p1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401" name="Google Shape;401;p1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2" name="Google Shape;402;p1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3" name="Google Shape;403;p1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04" name="Google Shape;404;p1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405" name="Google Shape;405;p1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1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2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2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2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435" name="Google Shape;435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2C2ECB">
              <a:alpha val="40630"/>
            </a:srgbClr>
          </a:solidFill>
          <a:ln>
            <a:noFill/>
          </a:ln>
        </p:spPr>
      </p:sp>
      <p:sp>
        <p:nvSpPr>
          <p:cNvPr id="52" name="Google Shape;52;p3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2C2ECB"/>
          </a:solidFill>
          <a:ln>
            <a:noFill/>
          </a:ln>
        </p:spPr>
      </p:sp>
      <p:sp>
        <p:nvSpPr>
          <p:cNvPr id="53" name="Google Shape;53;p3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2C2E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2C2E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2C2E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57" name="Google Shape;57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" name="Google Shape;58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9" name="Google Shape;59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60" name="Google Shape;60;p3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61" name="Google Shape;61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2C2E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ECB"/>
              </a:buClr>
              <a:buSzPts val="2000"/>
              <a:buNone/>
              <a:defRPr>
                <a:solidFill>
                  <a:srgbClr val="2C2ECB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1" name="Google Shape;91;p3"/>
          <p:cNvSpPr txBox="1"/>
          <p:nvPr>
            <p:ph idx="1" type="body"/>
          </p:nvPr>
        </p:nvSpPr>
        <p:spPr>
          <a:xfrm>
            <a:off x="1085700" y="1552300"/>
            <a:ext cx="3339900" cy="24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3"/>
          <p:cNvSpPr txBox="1"/>
          <p:nvPr>
            <p:ph idx="2" type="body"/>
          </p:nvPr>
        </p:nvSpPr>
        <p:spPr>
          <a:xfrm>
            <a:off x="4778263" y="1600075"/>
            <a:ext cx="33399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3" name="Google Shape;93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96" name="Google Shape;96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97" name="Google Shape;97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01" name="Google Shape;101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2" name="Google Shape;102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3" name="Google Shape;103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04" name="Google Shape;104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05" name="Google Shape;105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37" name="Google Shape;137;p5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38" name="Google Shape;138;p5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5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142" name="Google Shape;142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3" name="Google Shape;143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4" name="Google Shape;144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45" name="Google Shape;145;p5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146" name="Google Shape;146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5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7" name="Google Shape;177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80" name="Google Shape;180;p6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9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82" name="Google Shape;182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83" name="Google Shape;183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87" name="Google Shape;187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8" name="Google Shape;188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9" name="Google Shape;189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90" name="Google Shape;190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91" name="Google Shape;191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23" name="Google Shape;223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224" name="Google Shape;22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28" name="Google Shape;228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9" name="Google Shape;229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0" name="Google Shape;230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31" name="Google Shape;231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32" name="Google Shape;23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62" name="Google Shape;262;p7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3" name="Google Shape;263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66" name="Google Shape;266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267" name="Google Shape;267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71" name="Google Shape;271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2" name="Google Shape;272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3" name="Google Shape;273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74" name="Google Shape;274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75" name="Google Shape;275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05" name="Google Shape;305;p8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6" name="Google Shape;306;p8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7" name="Google Shape;307;p8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8" name="Google Shape;308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13" name="Google Shape;313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14" name="Google Shape;314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18" name="Google Shape;318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9" name="Google Shape;319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0" name="Google Shape;320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321" name="Google Shape;321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22" name="Google Shape;322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Google Shape;347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2" name="Google Shape;352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/>
          <p:nvPr>
            <p:ph type="ctrTitle"/>
          </p:nvPr>
        </p:nvSpPr>
        <p:spPr>
          <a:xfrm>
            <a:off x="2047725" y="3363425"/>
            <a:ext cx="6410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Détection de faux billets</a:t>
            </a:r>
            <a:endParaRPr/>
          </a:p>
        </p:txBody>
      </p:sp>
      <p:pic>
        <p:nvPicPr>
          <p:cNvPr id="441" name="Google Shape;44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325" y="410950"/>
            <a:ext cx="31813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2"/>
          <p:cNvSpPr txBox="1"/>
          <p:nvPr>
            <p:ph idx="1" type="body"/>
          </p:nvPr>
        </p:nvSpPr>
        <p:spPr>
          <a:xfrm>
            <a:off x="362150" y="731800"/>
            <a:ext cx="33543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On peut visuellement constater que la moyenne, la déviation, la médiane ainsi que les max, min et Q1, Q3 n’ont </a:t>
            </a:r>
            <a:r>
              <a:rPr b="1" lang="en" sz="1300">
                <a:solidFill>
                  <a:srgbClr val="2C2ECB"/>
                </a:solidFill>
              </a:rPr>
              <a:t>quasiment pas été impacté</a:t>
            </a:r>
            <a:r>
              <a:rPr lang="en" sz="1300"/>
              <a:t> par le remplacement des valeurs nulles.</a:t>
            </a:r>
            <a:endParaRPr sz="1300"/>
          </a:p>
        </p:txBody>
      </p:sp>
      <p:sp>
        <p:nvSpPr>
          <p:cNvPr id="514" name="Google Shape;514;p22"/>
          <p:cNvSpPr txBox="1"/>
          <p:nvPr>
            <p:ph type="title"/>
          </p:nvPr>
        </p:nvSpPr>
        <p:spPr>
          <a:xfrm>
            <a:off x="515650" y="7127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Analyse du résultat de la régression linéaire multiple</a:t>
            </a:r>
            <a:endParaRPr/>
          </a:p>
        </p:txBody>
      </p:sp>
      <p:sp>
        <p:nvSpPr>
          <p:cNvPr id="515" name="Google Shape;515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6" name="Google Shape;5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50" y="115875"/>
            <a:ext cx="1185700" cy="3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22"/>
          <p:cNvPicPr preferRelativeResize="0"/>
          <p:nvPr/>
        </p:nvPicPr>
        <p:blipFill rotWithShape="1">
          <a:blip r:embed="rId4">
            <a:alphaModFix/>
          </a:blip>
          <a:srcRect b="0" l="0" r="7646" t="0"/>
          <a:stretch/>
        </p:blipFill>
        <p:spPr>
          <a:xfrm>
            <a:off x="362149" y="2375075"/>
            <a:ext cx="160972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6625" y="2375075"/>
            <a:ext cx="164192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1175" y="2160700"/>
            <a:ext cx="4599925" cy="1913381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2"/>
          <p:cNvSpPr txBox="1"/>
          <p:nvPr>
            <p:ph idx="1" type="body"/>
          </p:nvPr>
        </p:nvSpPr>
        <p:spPr>
          <a:xfrm>
            <a:off x="4331188" y="731800"/>
            <a:ext cx="4599900" cy="1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De la même manière on constate que notre matrice des corrélations n’a </a:t>
            </a:r>
            <a:r>
              <a:rPr b="1" lang="en" sz="1300">
                <a:solidFill>
                  <a:srgbClr val="2C2ECB"/>
                </a:solidFill>
              </a:rPr>
              <a:t>pas évoluée</a:t>
            </a:r>
            <a:r>
              <a:rPr lang="en" sz="1300"/>
              <a:t> suite au remplacement des valeurs nulles</a:t>
            </a:r>
            <a:endParaRPr sz="1300"/>
          </a:p>
        </p:txBody>
      </p:sp>
      <p:cxnSp>
        <p:nvCxnSpPr>
          <p:cNvPr id="521" name="Google Shape;521;p22"/>
          <p:cNvCxnSpPr/>
          <p:nvPr/>
        </p:nvCxnSpPr>
        <p:spPr>
          <a:xfrm>
            <a:off x="4091450" y="831802"/>
            <a:ext cx="0" cy="34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22"/>
          <p:cNvSpPr txBox="1"/>
          <p:nvPr>
            <p:ph idx="1" type="body"/>
          </p:nvPr>
        </p:nvSpPr>
        <p:spPr>
          <a:xfrm>
            <a:off x="362113" y="2160700"/>
            <a:ext cx="16098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Données originales</a:t>
            </a:r>
            <a:endParaRPr sz="900"/>
          </a:p>
        </p:txBody>
      </p:sp>
      <p:sp>
        <p:nvSpPr>
          <p:cNvPr id="523" name="Google Shape;523;p22"/>
          <p:cNvSpPr txBox="1"/>
          <p:nvPr>
            <p:ph idx="1" type="body"/>
          </p:nvPr>
        </p:nvSpPr>
        <p:spPr>
          <a:xfrm>
            <a:off x="2122688" y="2160700"/>
            <a:ext cx="16098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Données nettoyées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3"/>
          <p:cNvSpPr txBox="1"/>
          <p:nvPr>
            <p:ph idx="1" type="body"/>
          </p:nvPr>
        </p:nvSpPr>
        <p:spPr>
          <a:xfrm>
            <a:off x="163200" y="731800"/>
            <a:ext cx="43092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On constate également que la distribution ne semble </a:t>
            </a:r>
            <a:r>
              <a:rPr b="1" lang="en" sz="1300">
                <a:solidFill>
                  <a:srgbClr val="2C2ECB"/>
                </a:solidFill>
              </a:rPr>
              <a:t>pas avoir été impactée significativement</a:t>
            </a:r>
            <a:r>
              <a:rPr lang="en" sz="1300"/>
              <a:t> entre les faux et les vrais billets</a:t>
            </a:r>
            <a:endParaRPr sz="1300"/>
          </a:p>
        </p:txBody>
      </p:sp>
      <p:sp>
        <p:nvSpPr>
          <p:cNvPr id="529" name="Google Shape;529;p23"/>
          <p:cNvSpPr txBox="1"/>
          <p:nvPr>
            <p:ph type="title"/>
          </p:nvPr>
        </p:nvSpPr>
        <p:spPr>
          <a:xfrm>
            <a:off x="515650" y="7127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Analyse du résultat de la régression linéaire multiple</a:t>
            </a:r>
            <a:endParaRPr/>
          </a:p>
        </p:txBody>
      </p:sp>
      <p:sp>
        <p:nvSpPr>
          <p:cNvPr id="530" name="Google Shape;530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1" name="Google Shape;5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50" y="115875"/>
            <a:ext cx="1185700" cy="3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23"/>
          <p:cNvSpPr txBox="1"/>
          <p:nvPr>
            <p:ph idx="1" type="body"/>
          </p:nvPr>
        </p:nvSpPr>
        <p:spPr>
          <a:xfrm>
            <a:off x="4472450" y="731800"/>
            <a:ext cx="4458600" cy="1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Et que la dispersion est </a:t>
            </a:r>
            <a:r>
              <a:rPr b="1" lang="en" sz="1300">
                <a:solidFill>
                  <a:srgbClr val="2C2ECB"/>
                </a:solidFill>
              </a:rPr>
              <a:t>restée sensiblement la même</a:t>
            </a:r>
            <a:r>
              <a:rPr lang="en" sz="1300"/>
              <a:t> avec deux boites similaires et le même nombre de valeurs extrêmes pour les faux et les vrais billets</a:t>
            </a:r>
            <a:endParaRPr sz="1300"/>
          </a:p>
        </p:txBody>
      </p:sp>
      <p:cxnSp>
        <p:nvCxnSpPr>
          <p:cNvPr id="533" name="Google Shape;533;p23"/>
          <p:cNvCxnSpPr/>
          <p:nvPr/>
        </p:nvCxnSpPr>
        <p:spPr>
          <a:xfrm>
            <a:off x="4472450" y="831802"/>
            <a:ext cx="0" cy="34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4" name="Google Shape;5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000" y="1919214"/>
            <a:ext cx="4161649" cy="1732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199" y="1936715"/>
            <a:ext cx="4161649" cy="1715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1" name="Google Shape;541;p24"/>
          <p:cNvSpPr txBox="1"/>
          <p:nvPr>
            <p:ph idx="4294967295" type="ctrTitle"/>
          </p:nvPr>
        </p:nvSpPr>
        <p:spPr>
          <a:xfrm>
            <a:off x="628850" y="2871650"/>
            <a:ext cx="792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C2ECB"/>
                </a:solidFill>
              </a:rPr>
              <a:t>3.  Detection de faux billets</a:t>
            </a:r>
            <a:endParaRPr sz="4800">
              <a:solidFill>
                <a:srgbClr val="2C2ECB"/>
              </a:solidFill>
            </a:endParaRPr>
          </a:p>
        </p:txBody>
      </p:sp>
      <p:pic>
        <p:nvPicPr>
          <p:cNvPr id="542" name="Google Shape;5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50" y="115875"/>
            <a:ext cx="1185700" cy="3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"/>
          <p:cNvSpPr txBox="1"/>
          <p:nvPr>
            <p:ph idx="1" type="body"/>
          </p:nvPr>
        </p:nvSpPr>
        <p:spPr>
          <a:xfrm>
            <a:off x="711200" y="875650"/>
            <a:ext cx="76353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</p:txBody>
      </p:sp>
      <p:sp>
        <p:nvSpPr>
          <p:cNvPr id="548" name="Google Shape;548;p25"/>
          <p:cNvSpPr txBox="1"/>
          <p:nvPr>
            <p:ph type="title"/>
          </p:nvPr>
        </p:nvSpPr>
        <p:spPr>
          <a:xfrm>
            <a:off x="457450" y="63600"/>
            <a:ext cx="7391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Detection de faux billets : paramétrage des données</a:t>
            </a:r>
            <a:endParaRPr/>
          </a:p>
        </p:txBody>
      </p:sp>
      <p:sp>
        <p:nvSpPr>
          <p:cNvPr id="549" name="Google Shape;549;p25"/>
          <p:cNvSpPr txBox="1"/>
          <p:nvPr>
            <p:ph idx="12" type="sldNum"/>
          </p:nvPr>
        </p:nvSpPr>
        <p:spPr>
          <a:xfrm>
            <a:off x="8532600" y="48261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0" name="Google Shape;550;p25"/>
          <p:cNvSpPr txBox="1"/>
          <p:nvPr/>
        </p:nvSpPr>
        <p:spPr>
          <a:xfrm>
            <a:off x="705525" y="763425"/>
            <a:ext cx="7391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Afin de pouvoir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entraîner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et tester nos modèles nous allons devoir diviser nos données en deux nouveaux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data frames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et ce selon plusieurs paramètres :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La </a:t>
            </a:r>
            <a:r>
              <a:rPr b="1" lang="en">
                <a:solidFill>
                  <a:srgbClr val="2C2EC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proportion de vrais et de faux billets doit être équivalente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entre les deux jeux de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données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data frame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d'entraînement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doit comporter la </a:t>
            </a:r>
            <a:r>
              <a:rPr b="1" lang="en">
                <a:solidFill>
                  <a:srgbClr val="2C2EC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majeure partie de nos billet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 afin d’optimiser la performance du modèle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La division doit être réalisée de manière arbitraire tout en étant reproductible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51" name="Google Shape;5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50" y="115875"/>
            <a:ext cx="1185700" cy="3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5"/>
          <p:cNvSpPr txBox="1"/>
          <p:nvPr/>
        </p:nvSpPr>
        <p:spPr>
          <a:xfrm>
            <a:off x="829550" y="3278475"/>
            <a:ext cx="726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Afin de réaliser ce travail nous allons utiliser la fonction “train_test_split” qui nous permet de créer une division de notre fichier de billet qui respecte tous les critères cités.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6"/>
          <p:cNvSpPr txBox="1"/>
          <p:nvPr>
            <p:ph idx="1" type="body"/>
          </p:nvPr>
        </p:nvSpPr>
        <p:spPr>
          <a:xfrm>
            <a:off x="674600" y="855200"/>
            <a:ext cx="76353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</p:txBody>
      </p:sp>
      <p:sp>
        <p:nvSpPr>
          <p:cNvPr id="558" name="Google Shape;558;p26"/>
          <p:cNvSpPr txBox="1"/>
          <p:nvPr>
            <p:ph type="title"/>
          </p:nvPr>
        </p:nvSpPr>
        <p:spPr>
          <a:xfrm>
            <a:off x="476025" y="-126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Detection de faux billets : modèle Kmeans</a:t>
            </a:r>
            <a:endParaRPr/>
          </a:p>
        </p:txBody>
      </p:sp>
      <p:sp>
        <p:nvSpPr>
          <p:cNvPr id="559" name="Google Shape;559;p26"/>
          <p:cNvSpPr txBox="1"/>
          <p:nvPr>
            <p:ph idx="12" type="sldNum"/>
          </p:nvPr>
        </p:nvSpPr>
        <p:spPr>
          <a:xfrm>
            <a:off x="8532600" y="48261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0" name="Google Shape;560;p26"/>
          <p:cNvSpPr txBox="1"/>
          <p:nvPr/>
        </p:nvSpPr>
        <p:spPr>
          <a:xfrm>
            <a:off x="759650" y="691900"/>
            <a:ext cx="746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Dans un premier temps nous allons définir le nombre de clusters optimal a l’aide de la méthode du coude :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61" name="Google Shape;5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50" y="115875"/>
            <a:ext cx="1185700" cy="3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26"/>
          <p:cNvSpPr txBox="1"/>
          <p:nvPr/>
        </p:nvSpPr>
        <p:spPr>
          <a:xfrm>
            <a:off x="4145075" y="1723000"/>
            <a:ext cx="407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 graphique nous indique que le nombre optimal de clusters est de deux en témoigne la cassure dans notre courbe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63" name="Google Shape;563;p26"/>
          <p:cNvGrpSpPr/>
          <p:nvPr/>
        </p:nvGrpSpPr>
        <p:grpSpPr>
          <a:xfrm>
            <a:off x="810100" y="1307500"/>
            <a:ext cx="3274454" cy="1725600"/>
            <a:chOff x="810100" y="1307500"/>
            <a:chExt cx="3274454" cy="1725600"/>
          </a:xfrm>
        </p:grpSpPr>
        <p:pic>
          <p:nvPicPr>
            <p:cNvPr id="564" name="Google Shape;564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0100" y="1307500"/>
              <a:ext cx="3274454" cy="172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5" name="Google Shape;565;p26"/>
            <p:cNvSpPr/>
            <p:nvPr/>
          </p:nvSpPr>
          <p:spPr>
            <a:xfrm>
              <a:off x="1476804" y="2279200"/>
              <a:ext cx="275100" cy="275100"/>
            </a:xfrm>
            <a:prstGeom prst="ellipse">
              <a:avLst/>
            </a:prstGeom>
            <a:noFill/>
            <a:ln cap="flat" cmpd="sng" w="9525">
              <a:solidFill>
                <a:srgbClr val="E83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66" name="Google Shape;566;p26"/>
          <p:cNvSpPr txBox="1"/>
          <p:nvPr/>
        </p:nvSpPr>
        <p:spPr>
          <a:xfrm>
            <a:off x="837575" y="2992400"/>
            <a:ext cx="738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On va ensuite créer une </a:t>
            </a:r>
            <a:r>
              <a:rPr b="1" lang="en">
                <a:solidFill>
                  <a:srgbClr val="2C2EC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matrice de normalisation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à l’aide de la fonction “fit” et l’appliquer à nos données d'entraînement afin de nourrir le modèle à l’aide de la fonctions “transform”. Avec ces données on </a:t>
            </a:r>
            <a:r>
              <a:rPr b="1" lang="en">
                <a:solidFill>
                  <a:srgbClr val="2C2EC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entraîne notre modèle puis on l’enregistre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afin de le vérifier ensuite son efficacité sur nos données de test.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7"/>
          <p:cNvSpPr txBox="1"/>
          <p:nvPr>
            <p:ph idx="1" type="body"/>
          </p:nvPr>
        </p:nvSpPr>
        <p:spPr>
          <a:xfrm>
            <a:off x="674600" y="855200"/>
            <a:ext cx="76353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</p:txBody>
      </p:sp>
      <p:sp>
        <p:nvSpPr>
          <p:cNvPr id="572" name="Google Shape;572;p27"/>
          <p:cNvSpPr txBox="1"/>
          <p:nvPr>
            <p:ph type="title"/>
          </p:nvPr>
        </p:nvSpPr>
        <p:spPr>
          <a:xfrm>
            <a:off x="476025" y="-126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Detection de faux billets : Kmeans</a:t>
            </a:r>
            <a:endParaRPr/>
          </a:p>
        </p:txBody>
      </p:sp>
      <p:sp>
        <p:nvSpPr>
          <p:cNvPr id="573" name="Google Shape;573;p27"/>
          <p:cNvSpPr txBox="1"/>
          <p:nvPr>
            <p:ph idx="12" type="sldNum"/>
          </p:nvPr>
        </p:nvSpPr>
        <p:spPr>
          <a:xfrm>
            <a:off x="8532600" y="48261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4" name="Google Shape;574;p27"/>
          <p:cNvSpPr txBox="1"/>
          <p:nvPr/>
        </p:nvSpPr>
        <p:spPr>
          <a:xfrm>
            <a:off x="512100" y="636900"/>
            <a:ext cx="74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On va ensuite appliquer notre modèle sur les données de test avec les résultats suivants :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75" name="Google Shape;5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50" y="115875"/>
            <a:ext cx="1185700" cy="3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075" y="1244775"/>
            <a:ext cx="2878874" cy="2430226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27"/>
          <p:cNvSpPr txBox="1"/>
          <p:nvPr/>
        </p:nvSpPr>
        <p:spPr>
          <a:xfrm>
            <a:off x="3244475" y="1345450"/>
            <a:ext cx="51654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méthode du Kmeans permet de classifier correctement les billets dans 98 % des cas avec comme résultat sur nos données de test :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- 296 vrais positifs (vrais billets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décelés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comme vrais par l'algorithme)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- 4 vrais négatifs (vrais billets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décelés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comme faux par l'algorithme)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- 145 faux positifs (faux billets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décelés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comme faux par l'algorithme)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- 5 faux négatifs (faux billets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décelés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comme vrais par l'algorithme)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Soit un total de 9 erreurs de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détection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et 441 succès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8"/>
          <p:cNvSpPr txBox="1"/>
          <p:nvPr>
            <p:ph idx="1" type="body"/>
          </p:nvPr>
        </p:nvSpPr>
        <p:spPr>
          <a:xfrm>
            <a:off x="674600" y="855200"/>
            <a:ext cx="76353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</p:txBody>
      </p:sp>
      <p:sp>
        <p:nvSpPr>
          <p:cNvPr id="583" name="Google Shape;583;p28"/>
          <p:cNvSpPr txBox="1"/>
          <p:nvPr>
            <p:ph type="title"/>
          </p:nvPr>
        </p:nvSpPr>
        <p:spPr>
          <a:xfrm>
            <a:off x="476025" y="-126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Detection de faux billets : Kmeans</a:t>
            </a:r>
            <a:endParaRPr/>
          </a:p>
        </p:txBody>
      </p:sp>
      <p:sp>
        <p:nvSpPr>
          <p:cNvPr id="584" name="Google Shape;584;p28"/>
          <p:cNvSpPr txBox="1"/>
          <p:nvPr>
            <p:ph idx="12" type="sldNum"/>
          </p:nvPr>
        </p:nvSpPr>
        <p:spPr>
          <a:xfrm>
            <a:off x="8532600" y="48261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5" name="Google Shape;585;p28"/>
          <p:cNvSpPr txBox="1"/>
          <p:nvPr/>
        </p:nvSpPr>
        <p:spPr>
          <a:xfrm>
            <a:off x="512100" y="636900"/>
            <a:ext cx="746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La réalisation d’une ACP sur nos données nous indique des insights supplémentaires :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86" name="Google Shape;5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50" y="115875"/>
            <a:ext cx="1185700" cy="3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950" y="1117188"/>
            <a:ext cx="2939675" cy="2333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2125" y="1117200"/>
            <a:ext cx="2939676" cy="2261603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28"/>
          <p:cNvSpPr txBox="1"/>
          <p:nvPr/>
        </p:nvSpPr>
        <p:spPr>
          <a:xfrm>
            <a:off x="438975" y="3458900"/>
            <a:ext cx="746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Notre cluster de vrais billets (1) est </a:t>
            </a:r>
            <a:r>
              <a:rPr b="1" lang="en" sz="1200">
                <a:solidFill>
                  <a:srgbClr val="2C2EC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très fortement corrélé positivement à notre composante principale F1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elle même fortement corrélé positivement à la longueur des billets, alors que notre </a:t>
            </a:r>
            <a:r>
              <a:rPr b="1" lang="en" sz="1200">
                <a:solidFill>
                  <a:srgbClr val="2C2EC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cluster de faux billets est lui exclusivement corrélé négativement à F1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, soit aux variables de marge et de hauteur.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"/>
          <p:cNvSpPr txBox="1"/>
          <p:nvPr>
            <p:ph type="title"/>
          </p:nvPr>
        </p:nvSpPr>
        <p:spPr>
          <a:xfrm>
            <a:off x="476025" y="-126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Detection de faux billets : Regression logistique</a:t>
            </a:r>
            <a:endParaRPr/>
          </a:p>
        </p:txBody>
      </p:sp>
      <p:sp>
        <p:nvSpPr>
          <p:cNvPr id="595" name="Google Shape;595;p29"/>
          <p:cNvSpPr txBox="1"/>
          <p:nvPr>
            <p:ph idx="12" type="sldNum"/>
          </p:nvPr>
        </p:nvSpPr>
        <p:spPr>
          <a:xfrm>
            <a:off x="8532600" y="48261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6" name="Google Shape;596;p29"/>
          <p:cNvSpPr txBox="1"/>
          <p:nvPr/>
        </p:nvSpPr>
        <p:spPr>
          <a:xfrm>
            <a:off x="512100" y="636900"/>
            <a:ext cx="746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Nous allons désormais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tenter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détecter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les faux billets à l’aide de la régression logistique multiple.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Pour ce faire nous allons dans un premier temps vérifier la significativité statistique de l’ensemble de nos variables vis à vis de la notion de vrai ou faux billet :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Deux variables présentent une p-value supérieur à 5%  : la diagonale et la hauteur gauche. On va donc les retirer de notre modèle pour ne conserver que des variables significatives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97" name="Google Shape;5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50" y="115875"/>
            <a:ext cx="1185700" cy="3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7675" y="2338300"/>
            <a:ext cx="5319825" cy="1185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29"/>
          <p:cNvSpPr/>
          <p:nvPr/>
        </p:nvSpPr>
        <p:spPr>
          <a:xfrm>
            <a:off x="4938600" y="2338450"/>
            <a:ext cx="506100" cy="1185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0"/>
          <p:cNvSpPr txBox="1"/>
          <p:nvPr>
            <p:ph type="title"/>
          </p:nvPr>
        </p:nvSpPr>
        <p:spPr>
          <a:xfrm>
            <a:off x="476025" y="-126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Detection de faux billets : Regression logistique</a:t>
            </a:r>
            <a:endParaRPr/>
          </a:p>
        </p:txBody>
      </p:sp>
      <p:sp>
        <p:nvSpPr>
          <p:cNvPr id="605" name="Google Shape;605;p30"/>
          <p:cNvSpPr txBox="1"/>
          <p:nvPr>
            <p:ph idx="12" type="sldNum"/>
          </p:nvPr>
        </p:nvSpPr>
        <p:spPr>
          <a:xfrm>
            <a:off x="8532600" y="48261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6" name="Google Shape;606;p30"/>
          <p:cNvSpPr txBox="1"/>
          <p:nvPr/>
        </p:nvSpPr>
        <p:spPr>
          <a:xfrm>
            <a:off x="512100" y="636900"/>
            <a:ext cx="746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 va ensuite appliquer notre modèle sur les données de test avec les résultats suivants :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07" name="Google Shape;6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50" y="115875"/>
            <a:ext cx="1185700" cy="3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650" y="1199550"/>
            <a:ext cx="2886900" cy="24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30"/>
          <p:cNvSpPr txBox="1"/>
          <p:nvPr/>
        </p:nvSpPr>
        <p:spPr>
          <a:xfrm>
            <a:off x="3338700" y="1246175"/>
            <a:ext cx="58053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Notre modèle de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régression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logistique a permis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 classifier correctement les billets dans environ 98.6 % des cas avec comme résultat sur nos données de test :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- 298 vrais positifs (vrais billets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décelés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comme vrais par l'algorithme)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- 2 vrais négatifs (vrais billets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décelés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comme faux par l'algorithme)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- 146 faux positifs (faux billets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décelés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comme faux par l'algorithme)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- 4 faux négatifs (faux billets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décelés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comme vrais par l'algorithme)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Soit un total de 6 erreurs de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détection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et 444 succès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1"/>
          <p:cNvSpPr txBox="1"/>
          <p:nvPr>
            <p:ph type="title"/>
          </p:nvPr>
        </p:nvSpPr>
        <p:spPr>
          <a:xfrm>
            <a:off x="476025" y="-126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Detection de faux billets : Choix du modèle</a:t>
            </a:r>
            <a:endParaRPr/>
          </a:p>
        </p:txBody>
      </p:sp>
      <p:sp>
        <p:nvSpPr>
          <p:cNvPr id="615" name="Google Shape;615;p31"/>
          <p:cNvSpPr txBox="1"/>
          <p:nvPr>
            <p:ph idx="12" type="sldNum"/>
          </p:nvPr>
        </p:nvSpPr>
        <p:spPr>
          <a:xfrm>
            <a:off x="8532600" y="48261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6" name="Google Shape;616;p31"/>
          <p:cNvSpPr txBox="1"/>
          <p:nvPr/>
        </p:nvSpPr>
        <p:spPr>
          <a:xfrm>
            <a:off x="512100" y="636900"/>
            <a:ext cx="746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Afin de mieux comparer l’efficacité de notre modèle, nous allons les tester sur différents découpages aléatoires de notre jeu de données :</a:t>
            </a: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7" name="Google Shape;6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50" y="115875"/>
            <a:ext cx="1185700" cy="3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31"/>
          <p:cNvSpPr txBox="1"/>
          <p:nvPr/>
        </p:nvSpPr>
        <p:spPr>
          <a:xfrm>
            <a:off x="604650" y="1213175"/>
            <a:ext cx="28926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Itération 1 avec le seed </a:t>
            </a: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7271</a:t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Précision du KMeans : </a:t>
            </a:r>
            <a:r>
              <a:rPr lang="en" sz="1000">
                <a:solidFill>
                  <a:srgbClr val="D837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98.444%</a:t>
            </a:r>
            <a:endParaRPr sz="1000">
              <a:solidFill>
                <a:srgbClr val="D8372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Précision de la régression logistique : </a:t>
            </a:r>
            <a:r>
              <a:rPr lang="en" sz="1000">
                <a:solidFill>
                  <a:srgbClr val="38761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99.333%</a:t>
            </a:r>
            <a:endParaRPr sz="1000">
              <a:solidFill>
                <a:srgbClr val="38761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Itération 2 avec le seed 6236</a:t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Précision du KMeans : </a:t>
            </a:r>
            <a:r>
              <a:rPr lang="en" sz="1000">
                <a:solidFill>
                  <a:srgbClr val="D837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98.444%</a:t>
            </a:r>
            <a:endParaRPr sz="1000">
              <a:solidFill>
                <a:srgbClr val="D8372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Précision de la régression logistique : </a:t>
            </a:r>
            <a:r>
              <a:rPr lang="en" sz="1000">
                <a:solidFill>
                  <a:srgbClr val="38761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99.333%</a:t>
            </a:r>
            <a:endParaRPr sz="1000">
              <a:solidFill>
                <a:srgbClr val="38761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Itération 3 avec le seed 9975</a:t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Précision du KMeans : </a:t>
            </a:r>
            <a:r>
              <a:rPr lang="en" sz="1000">
                <a:solidFill>
                  <a:srgbClr val="D837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98.667%</a:t>
            </a:r>
            <a:endParaRPr sz="1000">
              <a:solidFill>
                <a:srgbClr val="D8372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Précision de la régression logistique : </a:t>
            </a:r>
            <a:r>
              <a:rPr lang="en" sz="1000">
                <a:solidFill>
                  <a:srgbClr val="38761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99.556%</a:t>
            </a:r>
            <a:endParaRPr sz="1000">
              <a:solidFill>
                <a:srgbClr val="38761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Itération 4 avec le seed 269</a:t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Précision du KMeans : </a:t>
            </a:r>
            <a:r>
              <a:rPr lang="en" sz="1000">
                <a:solidFill>
                  <a:srgbClr val="D837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98.0%</a:t>
            </a:r>
            <a:endParaRPr sz="1000">
              <a:solidFill>
                <a:srgbClr val="D8372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Précision de la régression logistique :</a:t>
            </a:r>
            <a:r>
              <a:rPr lang="en" sz="1000">
                <a:solidFill>
                  <a:srgbClr val="38761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98.889%</a:t>
            </a:r>
            <a:endParaRPr sz="1000">
              <a:solidFill>
                <a:srgbClr val="38761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Itération 5 avec le seed 3232</a:t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Précision du KMeans : </a:t>
            </a:r>
            <a:r>
              <a:rPr lang="en" sz="1000">
                <a:solidFill>
                  <a:srgbClr val="D837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98.222%</a:t>
            </a:r>
            <a:endParaRPr sz="1000">
              <a:solidFill>
                <a:srgbClr val="D8372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Précision de la régression logistique : </a:t>
            </a:r>
            <a:r>
              <a:rPr lang="en" sz="1000">
                <a:solidFill>
                  <a:srgbClr val="38761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98.889%</a:t>
            </a:r>
            <a:endParaRPr sz="1000">
              <a:solidFill>
                <a:srgbClr val="38761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Google Shape;619;p31"/>
          <p:cNvSpPr txBox="1"/>
          <p:nvPr/>
        </p:nvSpPr>
        <p:spPr>
          <a:xfrm>
            <a:off x="3647100" y="1375800"/>
            <a:ext cx="4330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Moyenne des résultats : 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Moyenne de la précision du KMeans:  </a:t>
            </a:r>
            <a:r>
              <a:rPr b="1" lang="en" sz="1200">
                <a:solidFill>
                  <a:srgbClr val="D837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98.356 %</a:t>
            </a:r>
            <a:endParaRPr b="1" sz="1200">
              <a:solidFill>
                <a:srgbClr val="D8372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Moyenne de la précision de la régression logistique : </a:t>
            </a:r>
            <a:r>
              <a:rPr b="1" lang="en" sz="1200">
                <a:solidFill>
                  <a:srgbClr val="38761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99.2 %</a:t>
            </a:r>
            <a:endParaRPr b="1" sz="1200">
              <a:solidFill>
                <a:srgbClr val="38761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0" name="Google Shape;620;p31"/>
          <p:cNvSpPr txBox="1"/>
          <p:nvPr/>
        </p:nvSpPr>
        <p:spPr>
          <a:xfrm>
            <a:off x="3647100" y="2324100"/>
            <a:ext cx="42456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moyenne de la précision de notre modèle de </a:t>
            </a:r>
            <a:r>
              <a:rPr b="1"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régression</a:t>
            </a:r>
            <a:r>
              <a:rPr b="1"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logistique étant plus importante que celle du </a:t>
            </a:r>
            <a:r>
              <a:rPr b="1"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 Means</a:t>
            </a:r>
            <a:r>
              <a:rPr b="1"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nous allons donc privilégier ce modèle a nos fins de détection de faux billets.</a:t>
            </a:r>
            <a:endParaRPr b="1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"/>
          <p:cNvSpPr txBox="1"/>
          <p:nvPr>
            <p:ph idx="1" type="body"/>
          </p:nvPr>
        </p:nvSpPr>
        <p:spPr>
          <a:xfrm>
            <a:off x="832104" y="1182100"/>
            <a:ext cx="76353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Contexte &amp; données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préparation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Détection des faux billets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47" name="Google Shape;447;p14"/>
          <p:cNvSpPr txBox="1"/>
          <p:nvPr>
            <p:ph type="title"/>
          </p:nvPr>
        </p:nvSpPr>
        <p:spPr>
          <a:xfrm>
            <a:off x="507600" y="3197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448" name="Google Shape;448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2"/>
          <p:cNvSpPr txBox="1"/>
          <p:nvPr>
            <p:ph type="title"/>
          </p:nvPr>
        </p:nvSpPr>
        <p:spPr>
          <a:xfrm>
            <a:off x="476025" y="-126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Detection du batch de billets de production</a:t>
            </a:r>
            <a:endParaRPr/>
          </a:p>
        </p:txBody>
      </p:sp>
      <p:sp>
        <p:nvSpPr>
          <p:cNvPr id="626" name="Google Shape;626;p32"/>
          <p:cNvSpPr txBox="1"/>
          <p:nvPr>
            <p:ph idx="12" type="sldNum"/>
          </p:nvPr>
        </p:nvSpPr>
        <p:spPr>
          <a:xfrm>
            <a:off x="8532600" y="48261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7" name="Google Shape;627;p32"/>
          <p:cNvSpPr txBox="1"/>
          <p:nvPr/>
        </p:nvSpPr>
        <p:spPr>
          <a:xfrm>
            <a:off x="512100" y="636900"/>
            <a:ext cx="746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Afin de pouvoir détecter plus facilement les faux billets nous avons mis en place une petite application encapsulant notre </a:t>
            </a:r>
            <a:r>
              <a:rPr b="1" lang="en" sz="1200">
                <a:solidFill>
                  <a:srgbClr val="2C2EC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modèle de régression logistique pré entrainé</a:t>
            </a: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et dont l’utilisation est la portée de tous a l’aide d’un simple bouton : </a:t>
            </a: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28" name="Google Shape;6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50" y="115875"/>
            <a:ext cx="1185700" cy="3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875" y="1730863"/>
            <a:ext cx="2194250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33"/>
          <p:cNvSpPr txBox="1"/>
          <p:nvPr>
            <p:ph idx="4294967295" type="ctrTitle"/>
          </p:nvPr>
        </p:nvSpPr>
        <p:spPr>
          <a:xfrm>
            <a:off x="608100" y="2564250"/>
            <a:ext cx="792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C2ECB"/>
                </a:solidFill>
              </a:rPr>
              <a:t>Merci pour votre attention</a:t>
            </a:r>
            <a:endParaRPr sz="4800">
              <a:solidFill>
                <a:srgbClr val="2C2ECB"/>
              </a:solidFill>
            </a:endParaRPr>
          </a:p>
        </p:txBody>
      </p:sp>
      <p:pic>
        <p:nvPicPr>
          <p:cNvPr id="636" name="Google Shape;6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325" y="1060075"/>
            <a:ext cx="31813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15"/>
          <p:cNvSpPr txBox="1"/>
          <p:nvPr>
            <p:ph idx="4294967295" type="ctrTitle"/>
          </p:nvPr>
        </p:nvSpPr>
        <p:spPr>
          <a:xfrm>
            <a:off x="628850" y="2871650"/>
            <a:ext cx="7927800" cy="1159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ECB"/>
              </a:buClr>
              <a:buSzPts val="4800"/>
              <a:buAutoNum type="arabicPeriod"/>
            </a:pPr>
            <a:r>
              <a:rPr lang="en" sz="4800">
                <a:solidFill>
                  <a:srgbClr val="2C2ECB"/>
                </a:solidFill>
              </a:rPr>
              <a:t>Le contexte et les </a:t>
            </a:r>
            <a:r>
              <a:rPr lang="en" sz="4800">
                <a:solidFill>
                  <a:srgbClr val="2C2ECB"/>
                </a:solidFill>
              </a:rPr>
              <a:t>données</a:t>
            </a:r>
            <a:endParaRPr sz="4800">
              <a:solidFill>
                <a:srgbClr val="2C2ECB"/>
              </a:solidFill>
            </a:endParaRPr>
          </a:p>
        </p:txBody>
      </p:sp>
      <p:pic>
        <p:nvPicPr>
          <p:cNvPr id="455" name="Google Shape;4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50" y="115875"/>
            <a:ext cx="1185700" cy="3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6"/>
          <p:cNvSpPr txBox="1"/>
          <p:nvPr>
            <p:ph type="title"/>
          </p:nvPr>
        </p:nvSpPr>
        <p:spPr>
          <a:xfrm>
            <a:off x="442675" y="2459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Le contexte</a:t>
            </a:r>
            <a:endParaRPr/>
          </a:p>
        </p:txBody>
      </p:sp>
      <p:sp>
        <p:nvSpPr>
          <p:cNvPr id="461" name="Google Shape;461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16"/>
          <p:cNvSpPr txBox="1"/>
          <p:nvPr>
            <p:ph type="title"/>
          </p:nvPr>
        </p:nvSpPr>
        <p:spPr>
          <a:xfrm>
            <a:off x="458975" y="192917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Les données</a:t>
            </a:r>
            <a:endParaRPr/>
          </a:p>
        </p:txBody>
      </p:sp>
      <p:sp>
        <p:nvSpPr>
          <p:cNvPr id="463" name="Google Shape;463;p16"/>
          <p:cNvSpPr txBox="1"/>
          <p:nvPr/>
        </p:nvSpPr>
        <p:spPr>
          <a:xfrm>
            <a:off x="458975" y="2534219"/>
            <a:ext cx="8154900" cy="1046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Nous avons à notre disposition </a:t>
            </a:r>
            <a:r>
              <a:rPr b="1" lang="en">
                <a:solidFill>
                  <a:srgbClr val="2C2EC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</a:t>
            </a:r>
            <a:r>
              <a:rPr b="1" lang="en">
                <a:solidFill>
                  <a:srgbClr val="2C2EC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fichier de données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issu de l’ONCFM et qui compile une liste des 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caractéristiques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physiques de 1500 billets (hauteur, largeur, marge, diagonale etc…) avec en complément la mention vrai ou faux pour chaque billet de la liste. 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64" name="Google Shape;4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50" y="115875"/>
            <a:ext cx="1185700" cy="3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16"/>
          <p:cNvSpPr txBox="1"/>
          <p:nvPr>
            <p:ph idx="1" type="body"/>
          </p:nvPr>
        </p:nvSpPr>
        <p:spPr>
          <a:xfrm>
            <a:off x="469050" y="819175"/>
            <a:ext cx="8358300" cy="13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271A38"/>
                </a:solidFill>
                <a:highlight>
                  <a:srgbClr val="FFFFFF"/>
                </a:highlight>
              </a:rPr>
              <a:t>Dans le cadre de la lutte contre la contrefaçon de billets en euros, l’organisation de lutte contre le faux monnayage (ONCFM) nous a missionné afin de mettre en place des méthodes d’identification permettant de </a:t>
            </a:r>
            <a:r>
              <a:rPr lang="en" sz="1400">
                <a:solidFill>
                  <a:srgbClr val="271A38"/>
                </a:solidFill>
                <a:highlight>
                  <a:srgbClr val="FFFFFF"/>
                </a:highlight>
              </a:rPr>
              <a:t>détecter</a:t>
            </a:r>
            <a:r>
              <a:rPr lang="en" sz="1400">
                <a:solidFill>
                  <a:srgbClr val="271A38"/>
                </a:solidFill>
                <a:highlight>
                  <a:srgbClr val="FFFFFF"/>
                </a:highlight>
              </a:rPr>
              <a:t> efficacement des faux billets.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17"/>
          <p:cNvSpPr txBox="1"/>
          <p:nvPr>
            <p:ph idx="4294967295" type="ctrTitle"/>
          </p:nvPr>
        </p:nvSpPr>
        <p:spPr>
          <a:xfrm>
            <a:off x="628850" y="2871650"/>
            <a:ext cx="792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C2ECB"/>
                </a:solidFill>
              </a:rPr>
              <a:t>2.  Data préparation</a:t>
            </a:r>
            <a:endParaRPr sz="4800">
              <a:solidFill>
                <a:srgbClr val="2C2ECB"/>
              </a:solidFill>
            </a:endParaRPr>
          </a:p>
        </p:txBody>
      </p:sp>
      <p:pic>
        <p:nvPicPr>
          <p:cNvPr id="472" name="Google Shape;4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50" y="115875"/>
            <a:ext cx="1185700" cy="3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8"/>
          <p:cNvSpPr txBox="1"/>
          <p:nvPr>
            <p:ph idx="1" type="body"/>
          </p:nvPr>
        </p:nvSpPr>
        <p:spPr>
          <a:xfrm>
            <a:off x="406550" y="658075"/>
            <a:ext cx="46608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Dans un premier temps on va réaliser un certain nombre d’affichages sur nos données afin d’en comprendre la nature (distribution, corrélations)</a:t>
            </a:r>
            <a:endParaRPr sz="1400"/>
          </a:p>
        </p:txBody>
      </p:sp>
      <p:sp>
        <p:nvSpPr>
          <p:cNvPr id="478" name="Google Shape;478;p18"/>
          <p:cNvSpPr txBox="1"/>
          <p:nvPr>
            <p:ph type="title"/>
          </p:nvPr>
        </p:nvSpPr>
        <p:spPr>
          <a:xfrm>
            <a:off x="406550" y="11587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Analyse du jeu de données</a:t>
            </a:r>
            <a:endParaRPr/>
          </a:p>
        </p:txBody>
      </p:sp>
      <p:sp>
        <p:nvSpPr>
          <p:cNvPr id="479" name="Google Shape;479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0" name="Google Shape;4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50" y="115875"/>
            <a:ext cx="1185700" cy="3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5825" y="747725"/>
            <a:ext cx="2880954" cy="268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050" y="1771125"/>
            <a:ext cx="4736375" cy="28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9"/>
          <p:cNvSpPr txBox="1"/>
          <p:nvPr>
            <p:ph idx="1" type="body"/>
          </p:nvPr>
        </p:nvSpPr>
        <p:spPr>
          <a:xfrm>
            <a:off x="544075" y="658075"/>
            <a:ext cx="7733700" cy="23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L’analyse des valeurs nulles de notre dataframe nous permet de constater que 37 valeurs de la dimension ‘margin_low’ ne sont pas renseignées.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Une analyse complémentaire démontre que les billets concernées sont aussi bien de vrais que de faux billets</a:t>
            </a:r>
            <a:endParaRPr sz="1400"/>
          </a:p>
        </p:txBody>
      </p:sp>
      <p:sp>
        <p:nvSpPr>
          <p:cNvPr id="488" name="Google Shape;488;p19"/>
          <p:cNvSpPr txBox="1"/>
          <p:nvPr>
            <p:ph type="title"/>
          </p:nvPr>
        </p:nvSpPr>
        <p:spPr>
          <a:xfrm>
            <a:off x="515650" y="7127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Qualité des données</a:t>
            </a:r>
            <a:endParaRPr/>
          </a:p>
        </p:txBody>
      </p:sp>
      <p:sp>
        <p:nvSpPr>
          <p:cNvPr id="489" name="Google Shape;489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0" name="Google Shape;4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50" y="115875"/>
            <a:ext cx="1185700" cy="3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175" y="2333400"/>
            <a:ext cx="1686713" cy="15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19"/>
          <p:cNvPicPr preferRelativeResize="0"/>
          <p:nvPr/>
        </p:nvPicPr>
        <p:blipFill rotWithShape="1">
          <a:blip r:embed="rId5">
            <a:alphaModFix/>
          </a:blip>
          <a:srcRect b="0" l="0" r="14405" t="0"/>
          <a:stretch/>
        </p:blipFill>
        <p:spPr>
          <a:xfrm>
            <a:off x="3840875" y="2333400"/>
            <a:ext cx="3837275" cy="1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0"/>
          <p:cNvSpPr txBox="1"/>
          <p:nvPr>
            <p:ph idx="1" type="body"/>
          </p:nvPr>
        </p:nvSpPr>
        <p:spPr>
          <a:xfrm>
            <a:off x="544075" y="658075"/>
            <a:ext cx="77337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Pour combler cette lacune dans notre </a:t>
            </a:r>
            <a:r>
              <a:rPr lang="en" sz="1400"/>
              <a:t>data frame</a:t>
            </a:r>
            <a:r>
              <a:rPr lang="en" sz="1400"/>
              <a:t> tout en </a:t>
            </a:r>
            <a:r>
              <a:rPr b="1" lang="en" sz="1400">
                <a:solidFill>
                  <a:srgbClr val="2C2ECB"/>
                </a:solidFill>
              </a:rPr>
              <a:t>maintenant la cohérence statistique de notre ensemble de données</a:t>
            </a:r>
            <a:r>
              <a:rPr lang="en" sz="1400"/>
              <a:t>, nous allons recourir à la technique de la régression linéaire multiple :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Toutes nos variables présentent une </a:t>
            </a:r>
            <a:r>
              <a:rPr b="1" lang="en" sz="1400">
                <a:solidFill>
                  <a:srgbClr val="2C2ECB"/>
                </a:solidFill>
              </a:rPr>
              <a:t>p-value inférieur à 5%</a:t>
            </a:r>
            <a:r>
              <a:rPr lang="en" sz="1400"/>
              <a:t> ce qui indique qu’elles ont toutes une </a:t>
            </a:r>
            <a:r>
              <a:rPr b="1" lang="en" sz="1400">
                <a:solidFill>
                  <a:srgbClr val="2C2ECB"/>
                </a:solidFill>
              </a:rPr>
              <a:t>significativité statistique </a:t>
            </a:r>
            <a:r>
              <a:rPr lang="en" sz="1400"/>
              <a:t>dans la prévision des valeurs de notre dimension ‘margin_low’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Notre régression linéaire multiple fait état d’un </a:t>
            </a:r>
            <a:r>
              <a:rPr b="1" lang="en" sz="1400">
                <a:solidFill>
                  <a:srgbClr val="2C2ECB"/>
                </a:solidFill>
              </a:rPr>
              <a:t>R</a:t>
            </a:r>
            <a:r>
              <a:rPr b="1" lang="en" sz="1050">
                <a:solidFill>
                  <a:srgbClr val="2C2EC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²</a:t>
            </a:r>
            <a:r>
              <a:rPr b="1" lang="en" sz="1400">
                <a:solidFill>
                  <a:srgbClr val="2C2ECB"/>
                </a:solidFill>
                <a:highlight>
                  <a:srgbClr val="FFFFFF"/>
                </a:highlight>
              </a:rPr>
              <a:t> de 0,477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 ce qui signifie qu’une partie la variation de ‘margin_low’ est </a:t>
            </a:r>
            <a:r>
              <a:rPr b="1" lang="en" sz="1400">
                <a:solidFill>
                  <a:srgbClr val="2C2ECB"/>
                </a:solidFill>
                <a:highlight>
                  <a:srgbClr val="FFFFFF"/>
                </a:highlight>
              </a:rPr>
              <a:t>expliquée par le modèle</a:t>
            </a:r>
            <a:endParaRPr b="1" sz="1400">
              <a:solidFill>
                <a:srgbClr val="2C2ECB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400"/>
              <a:buChar char="○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Enfin </a:t>
            </a:r>
            <a:r>
              <a:rPr b="1" lang="en" sz="1400">
                <a:solidFill>
                  <a:srgbClr val="2C2ECB"/>
                </a:solidFill>
                <a:highlight>
                  <a:srgbClr val="FFFFFF"/>
                </a:highlight>
              </a:rPr>
              <a:t>nos différents tests statistiques </a:t>
            </a:r>
            <a:r>
              <a:rPr lang="en" sz="1400">
                <a:highlight>
                  <a:srgbClr val="FFFFFF"/>
                </a:highlight>
              </a:rPr>
              <a:t>(hypothèses de colinéarité de nos variables, de normalité et d</a:t>
            </a:r>
            <a:r>
              <a:rPr lang="en" sz="1400">
                <a:highlight>
                  <a:srgbClr val="FFFFFF"/>
                </a:highlight>
              </a:rPr>
              <a:t>'homoscédasticité</a:t>
            </a:r>
            <a:r>
              <a:rPr lang="en" sz="1400">
                <a:highlight>
                  <a:srgbClr val="FFFFFF"/>
                </a:highlight>
              </a:rPr>
              <a:t> </a:t>
            </a:r>
            <a:r>
              <a:rPr lang="en" sz="1400">
                <a:highlight>
                  <a:srgbClr val="FFFFFF"/>
                </a:highlight>
              </a:rPr>
              <a:t>des résidus</a:t>
            </a:r>
            <a:r>
              <a:rPr lang="en" sz="1400">
                <a:highlight>
                  <a:srgbClr val="FFFFFF"/>
                </a:highlight>
              </a:rPr>
              <a:t>) nous indiquent d’exploiter les notre modèle avec prudence en prenant le temps de bien vérifier les </a:t>
            </a:r>
            <a:r>
              <a:rPr lang="en" sz="1400">
                <a:highlight>
                  <a:srgbClr val="FFFFFF"/>
                </a:highlight>
              </a:rPr>
              <a:t>résultats</a:t>
            </a:r>
            <a:r>
              <a:rPr lang="en" sz="1400">
                <a:highlight>
                  <a:srgbClr val="FFFFFF"/>
                </a:highlight>
              </a:rPr>
              <a:t> produits. </a:t>
            </a:r>
            <a:endParaRPr sz="14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Nous avons donc exécuté notre modèle puis remplacé nos données vides par celles générées par la 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régression linéaire multiple.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498" name="Google Shape;498;p20"/>
          <p:cNvSpPr txBox="1"/>
          <p:nvPr>
            <p:ph type="title"/>
          </p:nvPr>
        </p:nvSpPr>
        <p:spPr>
          <a:xfrm>
            <a:off x="515650" y="7127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Traitement des erreurs</a:t>
            </a:r>
            <a:endParaRPr/>
          </a:p>
        </p:txBody>
      </p:sp>
      <p:sp>
        <p:nvSpPr>
          <p:cNvPr id="499" name="Google Shape;499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0" name="Google Shape;5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50" y="115875"/>
            <a:ext cx="1185700" cy="3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1"/>
          <p:cNvSpPr txBox="1"/>
          <p:nvPr>
            <p:ph idx="1" type="body"/>
          </p:nvPr>
        </p:nvSpPr>
        <p:spPr>
          <a:xfrm>
            <a:off x="544075" y="658075"/>
            <a:ext cx="77337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Afin de nous assurer de ne pas avoir </a:t>
            </a:r>
            <a:r>
              <a:rPr b="1" lang="en" sz="1400">
                <a:solidFill>
                  <a:srgbClr val="2C2ECB"/>
                </a:solidFill>
              </a:rPr>
              <a:t>compromis la cohérence statistique</a:t>
            </a:r>
            <a:r>
              <a:rPr lang="en" sz="1400"/>
              <a:t> de notre ensemble de données nous allons réaliser une série de tests : 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Comparaison des statistiques descriptives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Analyse de la corrélation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Analyse de la dispersion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Analyse de la distribution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06" name="Google Shape;506;p21"/>
          <p:cNvSpPr txBox="1"/>
          <p:nvPr>
            <p:ph type="title"/>
          </p:nvPr>
        </p:nvSpPr>
        <p:spPr>
          <a:xfrm>
            <a:off x="515650" y="7127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Analyse du résultat de la régression linéaire multiple</a:t>
            </a:r>
            <a:endParaRPr/>
          </a:p>
        </p:txBody>
      </p:sp>
      <p:sp>
        <p:nvSpPr>
          <p:cNvPr id="507" name="Google Shape;507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8" name="Google Shape;5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550" y="115875"/>
            <a:ext cx="1185700" cy="3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980000"/>
      </a:accent1>
      <a:accent2>
        <a:srgbClr val="000000"/>
      </a:accent2>
      <a:accent3>
        <a:srgbClr val="FF0000"/>
      </a:accent3>
      <a:accent4>
        <a:srgbClr val="980000"/>
      </a:accent4>
      <a:accent5>
        <a:srgbClr val="FF0000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