
<file path=[Content_Types].xml><?xml version="1.0" encoding="utf-8"?>
<Types xmlns="http://schemas.openxmlformats.org/package/2006/content-types">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Helvetica Neue"/>
      <p:bold r:id="rId21"/>
      <p:boldItalic r:id="rId22"/>
    </p:embeddedFont>
    <p:embeddedFont>
      <p:font typeface="Oswald"/>
      <p:regular r:id="rId23"/>
      <p:bold r:id="rId24"/>
    </p:embeddedFont>
    <p:embeddedFont>
      <p:font typeface="Source Sans Pr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gOA4yfEIciu9+tP+6BeuucihVP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HelveticaNeue-boldItalic.fntdata"/><Relationship Id="rId21" Type="http://schemas.openxmlformats.org/officeDocument/2006/relationships/font" Target="fonts/HelveticaNeue-bold.fntdata"/><Relationship Id="rId24" Type="http://schemas.openxmlformats.org/officeDocument/2006/relationships/font" Target="fonts/Oswald-bold.fntdata"/><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ourceSansPro-bold.fntdata"/><Relationship Id="rId25" Type="http://schemas.openxmlformats.org/officeDocument/2006/relationships/font" Target="fonts/SourceSansPro-regular.fntdata"/><Relationship Id="rId28" Type="http://schemas.openxmlformats.org/officeDocument/2006/relationships/font" Target="fonts/SourceSansPro-boldItalic.fntdata"/><Relationship Id="rId27" Type="http://schemas.openxmlformats.org/officeDocument/2006/relationships/font" Target="fonts/SourceSansPro-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600" b="0" i="0" u="none" strike="noStrike" kern="1200" spc="0" baseline="0">
                <a:solidFill>
                  <a:schemeClr val="tx1"/>
                </a:solidFill>
                <a:latin typeface="+mn-lt"/>
                <a:ea typeface="+mn-ea"/>
                <a:cs typeface="+mn-cs"/>
              </a:defRPr>
            </a:pPr>
            <a:r>
              <a:rPr lang="en-US" sz="1600" dirty="0" err="1">
                <a:solidFill>
                  <a:schemeClr val="tx1"/>
                </a:solidFill>
              </a:rPr>
              <a:t>Origine</a:t>
            </a:r>
            <a:r>
              <a:rPr lang="en-US" sz="1600" baseline="0" dirty="0">
                <a:solidFill>
                  <a:schemeClr val="tx1"/>
                </a:solidFill>
              </a:rPr>
              <a:t> de la </a:t>
            </a:r>
            <a:r>
              <a:rPr lang="en-US" sz="1600" baseline="0" dirty="0" err="1">
                <a:solidFill>
                  <a:schemeClr val="tx1"/>
                </a:solidFill>
              </a:rPr>
              <a:t>nourriture</a:t>
            </a:r>
            <a:r>
              <a:rPr lang="en-US" sz="1600" baseline="0" dirty="0">
                <a:solidFill>
                  <a:schemeClr val="tx1"/>
                </a:solidFill>
              </a:rPr>
              <a:t> disponible</a:t>
            </a:r>
            <a:endParaRPr lang="en-US" sz="1600" dirty="0">
              <a:solidFill>
                <a:schemeClr val="tx1"/>
              </a:solidFill>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solidFill>
              <a:latin typeface="+mn-lt"/>
              <a:ea typeface="+mn-ea"/>
              <a:cs typeface="+mn-cs"/>
            </a:defRPr>
          </a:pPr>
          <a:endParaRPr lang="fr-FR"/>
        </a:p>
      </c:txPr>
    </c:title>
    <c:autoTitleDeleted val="0"/>
    <c:plotArea>
      <c:layout/>
      <c:pieChart>
        <c:varyColors val="1"/>
        <c:ser>
          <c:idx val="0"/>
          <c:order val="0"/>
          <c:tx>
            <c:strRef>
              <c:f>Feuil1!$B$1</c:f>
              <c:strCache>
                <c:ptCount val="1"/>
                <c:pt idx="0">
                  <c:v>Ventes</c:v>
                </c:pt>
              </c:strCache>
            </c:strRef>
          </c:tx>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2-CBF3-4261-A944-3785CE2A46D4}"/>
              </c:ext>
            </c:extLst>
          </c:dPt>
          <c:dPt>
            <c:idx val="1"/>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03-CBF3-4261-A944-3785CE2A46D4}"/>
              </c:ext>
            </c:extLst>
          </c:dPt>
          <c:dLbls>
            <c:dLbl>
              <c:idx val="0"/>
              <c:layout>
                <c:manualLayout>
                  <c:x val="-0.14778770862883012"/>
                  <c:y val="-0.14012144352685907"/>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CBF3-4261-A944-3785CE2A46D4}"/>
                </c:ext>
              </c:extLst>
            </c:dLbl>
            <c:dLbl>
              <c:idx val="1"/>
              <c:layout>
                <c:manualLayout>
                  <c:x val="0.14099384071346688"/>
                  <c:y val="0.1159658046312565"/>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CBF3-4261-A944-3785CE2A46D4}"/>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Feuil1!$A$2:$A$3</c:f>
              <c:strCache>
                <c:ptCount val="2"/>
                <c:pt idx="0">
                  <c:v>Vegetale</c:v>
                </c:pt>
                <c:pt idx="1">
                  <c:v>Animale</c:v>
                </c:pt>
              </c:strCache>
            </c:strRef>
          </c:cat>
          <c:val>
            <c:numRef>
              <c:f>Feuil1!$B$2:$B$3</c:f>
              <c:numCache>
                <c:formatCode>General</c:formatCode>
                <c:ptCount val="2"/>
                <c:pt idx="0">
                  <c:v>6300178937197860</c:v>
                </c:pt>
                <c:pt idx="1">
                  <c:v>1335250451777950</c:v>
                </c:pt>
              </c:numCache>
            </c:numRef>
          </c:val>
          <c:extLst>
            <c:ext xmlns:c16="http://schemas.microsoft.com/office/drawing/2014/chart" uri="{C3380CC4-5D6E-409C-BE32-E72D297353CC}">
              <c16:uniqueId val="{00000000-CBF3-4261-A944-3785CE2A46D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23437600023846905"/>
          <c:y val="0.21613515521939244"/>
          <c:w val="0.54676314890585209"/>
          <c:h val="0.64454730317466713"/>
        </c:manualLayout>
      </c:layout>
      <c:pieChart>
        <c:varyColors val="1"/>
        <c:ser>
          <c:idx val="0"/>
          <c:order val="0"/>
          <c:tx>
            <c:strRef>
              <c:f>Feuil1!$B$1</c:f>
              <c:strCache>
                <c:ptCount val="1"/>
                <c:pt idx="0">
                  <c:v>Ventes</c:v>
                </c:pt>
              </c:strCache>
            </c:strRef>
          </c:tx>
          <c:dPt>
            <c:idx val="0"/>
            <c:bubble3D val="0"/>
            <c:spPr>
              <a:solidFill>
                <a:schemeClr val="accent1">
                  <a:shade val="50000"/>
                </a:schemeClr>
              </a:solidFill>
              <a:ln w="19050">
                <a:solidFill>
                  <a:schemeClr val="lt1"/>
                </a:solidFill>
              </a:ln>
              <a:effectLst/>
            </c:spPr>
            <c:extLst>
              <c:ext xmlns:c16="http://schemas.microsoft.com/office/drawing/2014/chart" uri="{C3380CC4-5D6E-409C-BE32-E72D297353CC}">
                <c16:uniqueId val="{00000003-868F-414A-8264-681FEBF5297A}"/>
              </c:ext>
            </c:extLst>
          </c:dPt>
          <c:dPt>
            <c:idx val="1"/>
            <c:bubble3D val="0"/>
            <c:spPr>
              <a:solidFill>
                <a:schemeClr val="accent1">
                  <a:shade val="70000"/>
                </a:schemeClr>
              </a:solidFill>
              <a:ln w="19050">
                <a:solidFill>
                  <a:schemeClr val="lt1"/>
                </a:solidFill>
              </a:ln>
              <a:effectLst/>
            </c:spPr>
            <c:extLst>
              <c:ext xmlns:c16="http://schemas.microsoft.com/office/drawing/2014/chart" uri="{C3380CC4-5D6E-409C-BE32-E72D297353CC}">
                <c16:uniqueId val="{00000002-868F-414A-8264-681FEBF5297A}"/>
              </c:ext>
            </c:extLst>
          </c:dPt>
          <c:dPt>
            <c:idx val="2"/>
            <c:bubble3D val="0"/>
            <c:spPr>
              <a:solidFill>
                <a:schemeClr val="accent1">
                  <a:shade val="90000"/>
                </a:schemeClr>
              </a:solidFill>
              <a:ln w="19050">
                <a:solidFill>
                  <a:schemeClr val="lt1"/>
                </a:solidFill>
              </a:ln>
              <a:effectLst/>
            </c:spPr>
            <c:extLst>
              <c:ext xmlns:c16="http://schemas.microsoft.com/office/drawing/2014/chart" uri="{C3380CC4-5D6E-409C-BE32-E72D297353CC}">
                <c16:uniqueId val="{00000004-868F-414A-8264-681FEBF5297A}"/>
              </c:ext>
            </c:extLst>
          </c:dPt>
          <c:dPt>
            <c:idx val="3"/>
            <c:bubble3D val="0"/>
            <c:spPr>
              <a:solidFill>
                <a:schemeClr val="accent1">
                  <a:tint val="90000"/>
                </a:schemeClr>
              </a:solidFill>
              <a:ln w="19050">
                <a:solidFill>
                  <a:schemeClr val="lt1"/>
                </a:solidFill>
              </a:ln>
              <a:effectLst/>
            </c:spPr>
            <c:extLst>
              <c:ext xmlns:c16="http://schemas.microsoft.com/office/drawing/2014/chart" uri="{C3380CC4-5D6E-409C-BE32-E72D297353CC}">
                <c16:uniqueId val="{00000006-868F-414A-8264-681FEBF5297A}"/>
              </c:ext>
            </c:extLst>
          </c:dPt>
          <c:dPt>
            <c:idx val="4"/>
            <c:bubble3D val="0"/>
            <c:spPr>
              <a:solidFill>
                <a:schemeClr val="accent1">
                  <a:tint val="70000"/>
                </a:schemeClr>
              </a:solidFill>
              <a:ln w="19050">
                <a:solidFill>
                  <a:schemeClr val="lt1"/>
                </a:solidFill>
              </a:ln>
              <a:effectLst/>
            </c:spPr>
            <c:extLst>
              <c:ext xmlns:c16="http://schemas.microsoft.com/office/drawing/2014/chart" uri="{C3380CC4-5D6E-409C-BE32-E72D297353CC}">
                <c16:uniqueId val="{00000007-868F-414A-8264-681FEBF5297A}"/>
              </c:ext>
            </c:extLst>
          </c:dPt>
          <c:dPt>
            <c:idx val="5"/>
            <c:bubble3D val="0"/>
            <c:spPr>
              <a:solidFill>
                <a:schemeClr val="accent1">
                  <a:tint val="50000"/>
                </a:schemeClr>
              </a:solidFill>
              <a:ln w="19050">
                <a:solidFill>
                  <a:schemeClr val="lt1"/>
                </a:solidFill>
              </a:ln>
              <a:effectLst/>
            </c:spPr>
            <c:extLst>
              <c:ext xmlns:c16="http://schemas.microsoft.com/office/drawing/2014/chart" uri="{C3380CC4-5D6E-409C-BE32-E72D297353CC}">
                <c16:uniqueId val="{00000005-868F-414A-8264-681FEBF5297A}"/>
              </c:ext>
            </c:extLst>
          </c:dPt>
          <c:dLbls>
            <c:dLbl>
              <c:idx val="0"/>
              <c:layout>
                <c:manualLayout>
                  <c:x val="-8.7283418952171562E-3"/>
                  <c:y val="-5.6412632703794374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68F-414A-8264-681FEBF5297A}"/>
                </c:ext>
              </c:extLst>
            </c:dLbl>
            <c:dLbl>
              <c:idx val="1"/>
              <c:layout>
                <c:manualLayout>
                  <c:x val="-4.2699034933275093E-2"/>
                  <c:y val="-3.5451890341200394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0.25128553298285755"/>
                      <c:h val="0.14920863604722989"/>
                    </c:manualLayout>
                  </c15:layout>
                </c:ext>
                <c:ext xmlns:c16="http://schemas.microsoft.com/office/drawing/2014/chart" uri="{C3380CC4-5D6E-409C-BE32-E72D297353CC}">
                  <c16:uniqueId val="{00000002-868F-414A-8264-681FEBF5297A}"/>
                </c:ext>
              </c:extLst>
            </c:dLbl>
            <c:dLbl>
              <c:idx val="2"/>
              <c:layout>
                <c:manualLayout>
                  <c:x val="-9.4742587790090527E-3"/>
                  <c:y val="4.5238575288174064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68F-414A-8264-681FEBF5297A}"/>
                </c:ext>
              </c:extLst>
            </c:dLbl>
            <c:dLbl>
              <c:idx val="3"/>
              <c:layout>
                <c:manualLayout>
                  <c:x val="-2.1080567849580747E-2"/>
                  <c:y val="2.5127453295927832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6-868F-414A-8264-681FEBF5297A}"/>
                </c:ext>
              </c:extLst>
            </c:dLbl>
            <c:dLbl>
              <c:idx val="4"/>
              <c:layout>
                <c:manualLayout>
                  <c:x val="-2.2713690030282653E-2"/>
                  <c:y val="-5.5018635544059953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68F-414A-8264-681FEBF5297A}"/>
                </c:ext>
              </c:extLst>
            </c:dLbl>
            <c:dLbl>
              <c:idx val="5"/>
              <c:layout>
                <c:manualLayout>
                  <c:x val="0.12125358009017845"/>
                  <c:y val="-3.2628907847666672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68F-414A-8264-681FEBF5297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bestFit"/>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rect">
                    <a:avLst/>
                  </a:prstGeom>
                </c15:spPr>
              </c:ext>
            </c:extLst>
          </c:dLbls>
          <c:cat>
            <c:strRef>
              <c:f>Feuil1!$A$2:$A$7</c:f>
              <c:strCache>
                <c:ptCount val="6"/>
                <c:pt idx="0">
                  <c:v>Nourriture</c:v>
                </c:pt>
                <c:pt idx="1">
                  <c:v>Traitements</c:v>
                </c:pt>
                <c:pt idx="2">
                  <c:v>Aliments pour animaux</c:v>
                </c:pt>
                <c:pt idx="3">
                  <c:v>Pertes</c:v>
                </c:pt>
                <c:pt idx="4">
                  <c:v>Semences</c:v>
                </c:pt>
                <c:pt idx="5">
                  <c:v>Autres utilisations</c:v>
                </c:pt>
              </c:strCache>
            </c:strRef>
          </c:cat>
          <c:val>
            <c:numRef>
              <c:f>Feuil1!$B$2:$B$7</c:f>
              <c:numCache>
                <c:formatCode>0%</c:formatCode>
                <c:ptCount val="6"/>
                <c:pt idx="0">
                  <c:v>0.49</c:v>
                </c:pt>
                <c:pt idx="1">
                  <c:v>0.22</c:v>
                </c:pt>
                <c:pt idx="2">
                  <c:v>0.13</c:v>
                </c:pt>
                <c:pt idx="3">
                  <c:v>0.05</c:v>
                </c:pt>
                <c:pt idx="4">
                  <c:v>0.02</c:v>
                </c:pt>
                <c:pt idx="5">
                  <c:v>0.09</c:v>
                </c:pt>
              </c:numCache>
            </c:numRef>
          </c:val>
          <c:extLst>
            <c:ext xmlns:c16="http://schemas.microsoft.com/office/drawing/2014/chart" uri="{C3380CC4-5D6E-409C-BE32-E72D297353CC}">
              <c16:uniqueId val="{00000000-868F-414A-8264-681FEBF5297A}"/>
            </c:ext>
          </c:extLst>
        </c:ser>
        <c:dLbls>
          <c:dLblPos val="bestFit"/>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type="title">
  <p:cSld name="TITLE">
    <p:spTree>
      <p:nvGrpSpPr>
        <p:cNvPr id="34" name="Shape 34"/>
        <p:cNvGrpSpPr/>
        <p:nvPr/>
      </p:nvGrpSpPr>
      <p:grpSpPr>
        <a:xfrm>
          <a:off x="0" y="0"/>
          <a:ext cx="0" cy="0"/>
          <a:chOff x="0" y="0"/>
          <a:chExt cx="0" cy="0"/>
        </a:xfrm>
      </p:grpSpPr>
      <p:sp>
        <p:nvSpPr>
          <p:cNvPr id="35" name="Google Shape;35;p18"/>
          <p:cNvSpPr/>
          <p:nvPr/>
        </p:nvSpPr>
        <p:spPr>
          <a:xfrm>
            <a:off x="-26775" y="2557016"/>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B3C6E7"/>
          </a:solidFill>
          <a:ln>
            <a:noFill/>
          </a:ln>
        </p:spPr>
      </p:sp>
      <p:sp>
        <p:nvSpPr>
          <p:cNvPr id="36" name="Google Shape;36;p18"/>
          <p:cNvSpPr/>
          <p:nvPr/>
        </p:nvSpPr>
        <p:spPr>
          <a:xfrm>
            <a:off x="-26775" y="2667239"/>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5E90C8">
              <a:alpha val="72941"/>
            </a:srgbClr>
          </a:solidFill>
          <a:ln>
            <a:noFill/>
          </a:ln>
        </p:spPr>
      </p:sp>
      <p:sp>
        <p:nvSpPr>
          <p:cNvPr id="37" name="Google Shape;37;p18"/>
          <p:cNvSpPr/>
          <p:nvPr/>
        </p:nvSpPr>
        <p:spPr>
          <a:xfrm rot="8100000">
            <a:off x="1847981" y="2363210"/>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8"/>
          <p:cNvSpPr/>
          <p:nvPr/>
        </p:nvSpPr>
        <p:spPr>
          <a:xfrm rot="8100000">
            <a:off x="6038981" y="2647060"/>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8"/>
          <p:cNvSpPr/>
          <p:nvPr/>
        </p:nvSpPr>
        <p:spPr>
          <a:xfrm rot="8100000">
            <a:off x="7181981" y="2680410"/>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 name="Google Shape;40;p18"/>
          <p:cNvGrpSpPr/>
          <p:nvPr/>
        </p:nvGrpSpPr>
        <p:grpSpPr>
          <a:xfrm>
            <a:off x="-9525" y="2572716"/>
            <a:ext cx="9167825" cy="595300"/>
            <a:chOff x="-9525" y="4462475"/>
            <a:chExt cx="9167825" cy="595300"/>
          </a:xfrm>
        </p:grpSpPr>
        <p:sp>
          <p:nvSpPr>
            <p:cNvPr id="41" name="Google Shape;41;p1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42" name="Google Shape;42;p1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43" name="Google Shape;43;p1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44" name="Google Shape;44;p18"/>
          <p:cNvGrpSpPr/>
          <p:nvPr/>
        </p:nvGrpSpPr>
        <p:grpSpPr>
          <a:xfrm>
            <a:off x="-42837" y="2553729"/>
            <a:ext cx="9229575" cy="642787"/>
            <a:chOff x="-42837" y="4443488"/>
            <a:chExt cx="9229575" cy="642787"/>
          </a:xfrm>
        </p:grpSpPr>
        <p:sp>
          <p:nvSpPr>
            <p:cNvPr id="45" name="Google Shape;45;p18"/>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8"/>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8"/>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8"/>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8"/>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8"/>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8"/>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8"/>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8"/>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8"/>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8"/>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8"/>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8"/>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8"/>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8"/>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8"/>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8"/>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8"/>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8"/>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8"/>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8"/>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8"/>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8"/>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8"/>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8"/>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 name="Google Shape;70;p18"/>
          <p:cNvSpPr/>
          <p:nvPr/>
        </p:nvSpPr>
        <p:spPr>
          <a:xfrm>
            <a:off x="2990700" y="2696441"/>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8"/>
          <p:cNvSpPr/>
          <p:nvPr/>
        </p:nvSpPr>
        <p:spPr>
          <a:xfrm>
            <a:off x="1085700" y="2982191"/>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8"/>
          <p:cNvSpPr/>
          <p:nvPr/>
        </p:nvSpPr>
        <p:spPr>
          <a:xfrm>
            <a:off x="4895700" y="2626273"/>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8"/>
          <p:cNvSpPr/>
          <p:nvPr/>
        </p:nvSpPr>
        <p:spPr>
          <a:xfrm rot="8100000">
            <a:off x="8699949" y="2439410"/>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8"/>
          <p:cNvSpPr txBox="1"/>
          <p:nvPr>
            <p:ph type="ctrTitle"/>
          </p:nvPr>
        </p:nvSpPr>
        <p:spPr>
          <a:xfrm>
            <a:off x="2987902" y="3583069"/>
            <a:ext cx="5610300" cy="1159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FFFFF"/>
              </a:buClr>
              <a:buSzPts val="4800"/>
              <a:buNone/>
              <a:defRPr sz="4800">
                <a:solidFill>
                  <a:srgbClr val="FFFFFF"/>
                </a:solidFill>
              </a:defRPr>
            </a:lvl1pPr>
            <a:lvl2pPr lvl="1" algn="r">
              <a:lnSpc>
                <a:spcPct val="100000"/>
              </a:lnSpc>
              <a:spcBef>
                <a:spcPts val="0"/>
              </a:spcBef>
              <a:spcAft>
                <a:spcPts val="0"/>
              </a:spcAft>
              <a:buClr>
                <a:srgbClr val="FFFFFF"/>
              </a:buClr>
              <a:buSzPts val="4800"/>
              <a:buNone/>
              <a:defRPr sz="4800">
                <a:solidFill>
                  <a:srgbClr val="FFFFFF"/>
                </a:solidFill>
              </a:defRPr>
            </a:lvl2pPr>
            <a:lvl3pPr lvl="2" algn="r">
              <a:lnSpc>
                <a:spcPct val="100000"/>
              </a:lnSpc>
              <a:spcBef>
                <a:spcPts val="0"/>
              </a:spcBef>
              <a:spcAft>
                <a:spcPts val="0"/>
              </a:spcAft>
              <a:buClr>
                <a:srgbClr val="FFFFFF"/>
              </a:buClr>
              <a:buSzPts val="4800"/>
              <a:buNone/>
              <a:defRPr sz="4800">
                <a:solidFill>
                  <a:srgbClr val="FFFFFF"/>
                </a:solidFill>
              </a:defRPr>
            </a:lvl3pPr>
            <a:lvl4pPr lvl="3" algn="r">
              <a:lnSpc>
                <a:spcPct val="100000"/>
              </a:lnSpc>
              <a:spcBef>
                <a:spcPts val="0"/>
              </a:spcBef>
              <a:spcAft>
                <a:spcPts val="0"/>
              </a:spcAft>
              <a:buClr>
                <a:srgbClr val="FFFFFF"/>
              </a:buClr>
              <a:buSzPts val="4800"/>
              <a:buNone/>
              <a:defRPr sz="4800">
                <a:solidFill>
                  <a:srgbClr val="FFFFFF"/>
                </a:solidFill>
              </a:defRPr>
            </a:lvl4pPr>
            <a:lvl5pPr lvl="4" algn="r">
              <a:lnSpc>
                <a:spcPct val="100000"/>
              </a:lnSpc>
              <a:spcBef>
                <a:spcPts val="0"/>
              </a:spcBef>
              <a:spcAft>
                <a:spcPts val="0"/>
              </a:spcAft>
              <a:buClr>
                <a:srgbClr val="FFFFFF"/>
              </a:buClr>
              <a:buSzPts val="4800"/>
              <a:buNone/>
              <a:defRPr sz="4800">
                <a:solidFill>
                  <a:srgbClr val="FFFFFF"/>
                </a:solidFill>
              </a:defRPr>
            </a:lvl5pPr>
            <a:lvl6pPr lvl="5" algn="r">
              <a:lnSpc>
                <a:spcPct val="100000"/>
              </a:lnSpc>
              <a:spcBef>
                <a:spcPts val="0"/>
              </a:spcBef>
              <a:spcAft>
                <a:spcPts val="0"/>
              </a:spcAft>
              <a:buClr>
                <a:srgbClr val="FFFFFF"/>
              </a:buClr>
              <a:buSzPts val="4800"/>
              <a:buNone/>
              <a:defRPr sz="4800">
                <a:solidFill>
                  <a:srgbClr val="FFFFFF"/>
                </a:solidFill>
              </a:defRPr>
            </a:lvl6pPr>
            <a:lvl7pPr lvl="6" algn="r">
              <a:lnSpc>
                <a:spcPct val="100000"/>
              </a:lnSpc>
              <a:spcBef>
                <a:spcPts val="0"/>
              </a:spcBef>
              <a:spcAft>
                <a:spcPts val="0"/>
              </a:spcAft>
              <a:buClr>
                <a:srgbClr val="FFFFFF"/>
              </a:buClr>
              <a:buSzPts val="4800"/>
              <a:buNone/>
              <a:defRPr sz="4800">
                <a:solidFill>
                  <a:srgbClr val="FFFFFF"/>
                </a:solidFill>
              </a:defRPr>
            </a:lvl7pPr>
            <a:lvl8pPr lvl="7" algn="r">
              <a:lnSpc>
                <a:spcPct val="100000"/>
              </a:lnSpc>
              <a:spcBef>
                <a:spcPts val="0"/>
              </a:spcBef>
              <a:spcAft>
                <a:spcPts val="0"/>
              </a:spcAft>
              <a:buClr>
                <a:srgbClr val="FFFFFF"/>
              </a:buClr>
              <a:buSzPts val="4800"/>
              <a:buNone/>
              <a:defRPr sz="4800">
                <a:solidFill>
                  <a:srgbClr val="FFFFFF"/>
                </a:solidFill>
              </a:defRPr>
            </a:lvl8pPr>
            <a:lvl9pPr lvl="8" algn="r">
              <a:lnSpc>
                <a:spcPct val="100000"/>
              </a:lnSpc>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showMasterSp="0" type="twoColTx">
  <p:cSld name="TITLE_AND_TWO_COLUMNS">
    <p:spTree>
      <p:nvGrpSpPr>
        <p:cNvPr id="75" name="Shape 75"/>
        <p:cNvGrpSpPr/>
        <p:nvPr/>
      </p:nvGrpSpPr>
      <p:grpSpPr>
        <a:xfrm>
          <a:off x="0" y="0"/>
          <a:ext cx="0" cy="0"/>
          <a:chOff x="0" y="0"/>
          <a:chExt cx="0" cy="0"/>
        </a:xfrm>
      </p:grpSpPr>
      <p:sp>
        <p:nvSpPr>
          <p:cNvPr id="76" name="Google Shape;76;p19"/>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B3C6E7"/>
          </a:solidFill>
          <a:ln>
            <a:noFill/>
          </a:ln>
        </p:spPr>
      </p:sp>
      <p:sp>
        <p:nvSpPr>
          <p:cNvPr id="77" name="Google Shape;77;p19"/>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5E90C8">
              <a:alpha val="73333"/>
            </a:srgbClr>
          </a:solidFill>
          <a:ln>
            <a:noFill/>
          </a:ln>
        </p:spPr>
      </p:sp>
      <p:sp>
        <p:nvSpPr>
          <p:cNvPr id="78" name="Google Shape;78;p19"/>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9"/>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9"/>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 name="Google Shape;81;p19"/>
          <p:cNvGrpSpPr/>
          <p:nvPr/>
        </p:nvGrpSpPr>
        <p:grpSpPr>
          <a:xfrm>
            <a:off x="-9525" y="4462475"/>
            <a:ext cx="9167825" cy="595300"/>
            <a:chOff x="-9525" y="4462475"/>
            <a:chExt cx="9167825" cy="595300"/>
          </a:xfrm>
        </p:grpSpPr>
        <p:sp>
          <p:nvSpPr>
            <p:cNvPr id="82" name="Google Shape;82;p19"/>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83" name="Google Shape;83;p19"/>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84" name="Google Shape;84;p19"/>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85" name="Google Shape;85;p19"/>
          <p:cNvGrpSpPr/>
          <p:nvPr/>
        </p:nvGrpSpPr>
        <p:grpSpPr>
          <a:xfrm>
            <a:off x="-42837" y="4443488"/>
            <a:ext cx="9229575" cy="642787"/>
            <a:chOff x="-42837" y="4443488"/>
            <a:chExt cx="9229575" cy="642787"/>
          </a:xfrm>
        </p:grpSpPr>
        <p:sp>
          <p:nvSpPr>
            <p:cNvPr id="86" name="Google Shape;86;p19"/>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9"/>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9"/>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9"/>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9"/>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9"/>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9"/>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9"/>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9"/>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9"/>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9"/>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9"/>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9"/>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9"/>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9"/>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9"/>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9"/>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9"/>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9"/>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9"/>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9"/>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9"/>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9"/>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9"/>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9"/>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 name="Google Shape;111;p19"/>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9"/>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9"/>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9"/>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9"/>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a:solidFill>
                  <a:srgbClr val="5E90C8"/>
                </a:solidFill>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p:txBody>
      </p:sp>
      <p:sp>
        <p:nvSpPr>
          <p:cNvPr id="116" name="Google Shape;116;p19"/>
          <p:cNvSpPr txBox="1"/>
          <p:nvPr>
            <p:ph idx="1" type="body"/>
          </p:nvPr>
        </p:nvSpPr>
        <p:spPr>
          <a:xfrm>
            <a:off x="1131500" y="1552950"/>
            <a:ext cx="3339900" cy="26658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atin typeface="Arial"/>
                <a:ea typeface="Arial"/>
                <a:cs typeface="Arial"/>
                <a:sym typeface="Arial"/>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17" name="Google Shape;117;p19"/>
          <p:cNvSpPr txBox="1"/>
          <p:nvPr>
            <p:ph idx="2" type="body"/>
          </p:nvPr>
        </p:nvSpPr>
        <p:spPr>
          <a:xfrm>
            <a:off x="4672563" y="1552950"/>
            <a:ext cx="3339900" cy="26658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atin typeface="Arial"/>
                <a:ea typeface="Arial"/>
                <a:cs typeface="Arial"/>
                <a:sym typeface="Arial"/>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18" name="Google Shape;118;p19"/>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showMasterSp="0">
  <p:cSld name="1_Title + 2 columns">
    <p:spTree>
      <p:nvGrpSpPr>
        <p:cNvPr id="119" name="Shape 119"/>
        <p:cNvGrpSpPr/>
        <p:nvPr/>
      </p:nvGrpSpPr>
      <p:grpSpPr>
        <a:xfrm>
          <a:off x="0" y="0"/>
          <a:ext cx="0" cy="0"/>
          <a:chOff x="0" y="0"/>
          <a:chExt cx="0" cy="0"/>
        </a:xfrm>
      </p:grpSpPr>
      <p:sp>
        <p:nvSpPr>
          <p:cNvPr id="120" name="Google Shape;120;p20"/>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B3C6E7"/>
          </a:solidFill>
          <a:ln>
            <a:noFill/>
          </a:ln>
        </p:spPr>
      </p:sp>
      <p:sp>
        <p:nvSpPr>
          <p:cNvPr id="121" name="Google Shape;121;p20"/>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5E90C8">
              <a:alpha val="73333"/>
            </a:srgbClr>
          </a:solidFill>
          <a:ln>
            <a:noFill/>
          </a:ln>
        </p:spPr>
      </p:sp>
      <p:sp>
        <p:nvSpPr>
          <p:cNvPr id="122" name="Google Shape;122;p20"/>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0"/>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0"/>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5" name="Google Shape;125;p20"/>
          <p:cNvGrpSpPr/>
          <p:nvPr/>
        </p:nvGrpSpPr>
        <p:grpSpPr>
          <a:xfrm>
            <a:off x="-9525" y="4462475"/>
            <a:ext cx="9167825" cy="595300"/>
            <a:chOff x="-9525" y="4462475"/>
            <a:chExt cx="9167825" cy="595300"/>
          </a:xfrm>
        </p:grpSpPr>
        <p:sp>
          <p:nvSpPr>
            <p:cNvPr id="126" name="Google Shape;126;p2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127" name="Google Shape;127;p2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128" name="Google Shape;128;p2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129" name="Google Shape;129;p20"/>
          <p:cNvGrpSpPr/>
          <p:nvPr/>
        </p:nvGrpSpPr>
        <p:grpSpPr>
          <a:xfrm>
            <a:off x="-42837" y="4443488"/>
            <a:ext cx="9229575" cy="642787"/>
            <a:chOff x="-42837" y="4443488"/>
            <a:chExt cx="9229575" cy="642787"/>
          </a:xfrm>
        </p:grpSpPr>
        <p:sp>
          <p:nvSpPr>
            <p:cNvPr id="130" name="Google Shape;130;p20"/>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0"/>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0"/>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0"/>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0"/>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0"/>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0"/>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0"/>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0"/>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0"/>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0"/>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0"/>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0"/>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0"/>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0"/>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0"/>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0"/>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0"/>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0"/>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0"/>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0"/>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0"/>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0"/>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0"/>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0"/>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5" name="Google Shape;155;p20"/>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0"/>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0"/>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0"/>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0"/>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fr-FR"/>
              <a:t>‹#›</a:t>
            </a:fld>
            <a:endParaRPr/>
          </a:p>
        </p:txBody>
      </p:sp>
      <p:sp>
        <p:nvSpPr>
          <p:cNvPr id="160" name="Google Shape;160;p20"/>
          <p:cNvSpPr txBox="1"/>
          <p:nvPr>
            <p:ph type="ctrTitle"/>
          </p:nvPr>
        </p:nvSpPr>
        <p:spPr>
          <a:xfrm>
            <a:off x="840030" y="2619974"/>
            <a:ext cx="7929878" cy="115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4800"/>
              <a:buNone/>
              <a:defRPr sz="4800">
                <a:solidFill>
                  <a:srgbClr val="5E90C8"/>
                </a:solidFill>
              </a:defRPr>
            </a:lvl1pPr>
            <a:lvl2pPr lvl="1" algn="r">
              <a:lnSpc>
                <a:spcPct val="100000"/>
              </a:lnSpc>
              <a:spcBef>
                <a:spcPts val="0"/>
              </a:spcBef>
              <a:spcAft>
                <a:spcPts val="0"/>
              </a:spcAft>
              <a:buClr>
                <a:srgbClr val="FFFFFF"/>
              </a:buClr>
              <a:buSzPts val="4800"/>
              <a:buNone/>
              <a:defRPr sz="4800">
                <a:solidFill>
                  <a:srgbClr val="FFFFFF"/>
                </a:solidFill>
              </a:defRPr>
            </a:lvl2pPr>
            <a:lvl3pPr lvl="2" algn="r">
              <a:lnSpc>
                <a:spcPct val="100000"/>
              </a:lnSpc>
              <a:spcBef>
                <a:spcPts val="0"/>
              </a:spcBef>
              <a:spcAft>
                <a:spcPts val="0"/>
              </a:spcAft>
              <a:buClr>
                <a:srgbClr val="FFFFFF"/>
              </a:buClr>
              <a:buSzPts val="4800"/>
              <a:buNone/>
              <a:defRPr sz="4800">
                <a:solidFill>
                  <a:srgbClr val="FFFFFF"/>
                </a:solidFill>
              </a:defRPr>
            </a:lvl3pPr>
            <a:lvl4pPr lvl="3" algn="r">
              <a:lnSpc>
                <a:spcPct val="100000"/>
              </a:lnSpc>
              <a:spcBef>
                <a:spcPts val="0"/>
              </a:spcBef>
              <a:spcAft>
                <a:spcPts val="0"/>
              </a:spcAft>
              <a:buClr>
                <a:srgbClr val="FFFFFF"/>
              </a:buClr>
              <a:buSzPts val="4800"/>
              <a:buNone/>
              <a:defRPr sz="4800">
                <a:solidFill>
                  <a:srgbClr val="FFFFFF"/>
                </a:solidFill>
              </a:defRPr>
            </a:lvl4pPr>
            <a:lvl5pPr lvl="4" algn="r">
              <a:lnSpc>
                <a:spcPct val="100000"/>
              </a:lnSpc>
              <a:spcBef>
                <a:spcPts val="0"/>
              </a:spcBef>
              <a:spcAft>
                <a:spcPts val="0"/>
              </a:spcAft>
              <a:buClr>
                <a:srgbClr val="FFFFFF"/>
              </a:buClr>
              <a:buSzPts val="4800"/>
              <a:buNone/>
              <a:defRPr sz="4800">
                <a:solidFill>
                  <a:srgbClr val="FFFFFF"/>
                </a:solidFill>
              </a:defRPr>
            </a:lvl5pPr>
            <a:lvl6pPr lvl="5" algn="r">
              <a:lnSpc>
                <a:spcPct val="100000"/>
              </a:lnSpc>
              <a:spcBef>
                <a:spcPts val="0"/>
              </a:spcBef>
              <a:spcAft>
                <a:spcPts val="0"/>
              </a:spcAft>
              <a:buClr>
                <a:srgbClr val="FFFFFF"/>
              </a:buClr>
              <a:buSzPts val="4800"/>
              <a:buNone/>
              <a:defRPr sz="4800">
                <a:solidFill>
                  <a:srgbClr val="FFFFFF"/>
                </a:solidFill>
              </a:defRPr>
            </a:lvl6pPr>
            <a:lvl7pPr lvl="6" algn="r">
              <a:lnSpc>
                <a:spcPct val="100000"/>
              </a:lnSpc>
              <a:spcBef>
                <a:spcPts val="0"/>
              </a:spcBef>
              <a:spcAft>
                <a:spcPts val="0"/>
              </a:spcAft>
              <a:buClr>
                <a:srgbClr val="FFFFFF"/>
              </a:buClr>
              <a:buSzPts val="4800"/>
              <a:buNone/>
              <a:defRPr sz="4800">
                <a:solidFill>
                  <a:srgbClr val="FFFFFF"/>
                </a:solidFill>
              </a:defRPr>
            </a:lvl7pPr>
            <a:lvl8pPr lvl="7" algn="r">
              <a:lnSpc>
                <a:spcPct val="100000"/>
              </a:lnSpc>
              <a:spcBef>
                <a:spcPts val="0"/>
              </a:spcBef>
              <a:spcAft>
                <a:spcPts val="0"/>
              </a:spcAft>
              <a:buClr>
                <a:srgbClr val="FFFFFF"/>
              </a:buClr>
              <a:buSzPts val="4800"/>
              <a:buNone/>
              <a:defRPr sz="4800">
                <a:solidFill>
                  <a:srgbClr val="FFFFFF"/>
                </a:solidFill>
              </a:defRPr>
            </a:lvl8pPr>
            <a:lvl9pPr lvl="8" algn="r">
              <a:lnSpc>
                <a:spcPct val="100000"/>
              </a:lnSpc>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grpSp>
        <p:nvGrpSpPr>
          <p:cNvPr id="6" name="Google Shape;6;p17"/>
          <p:cNvGrpSpPr/>
          <p:nvPr/>
        </p:nvGrpSpPr>
        <p:grpSpPr>
          <a:xfrm>
            <a:off x="381000" y="7"/>
            <a:ext cx="8382000" cy="5162348"/>
            <a:chOff x="381000" y="-18750"/>
            <a:chExt cx="8382000" cy="5181000"/>
          </a:xfrm>
        </p:grpSpPr>
        <p:cxnSp>
          <p:nvCxnSpPr>
            <p:cNvPr id="7" name="Google Shape;7;p17"/>
            <p:cNvCxnSpPr/>
            <p:nvPr/>
          </p:nvCxnSpPr>
          <p:spPr>
            <a:xfrm>
              <a:off x="762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8" name="Google Shape;8;p17"/>
            <p:cNvCxnSpPr/>
            <p:nvPr/>
          </p:nvCxnSpPr>
          <p:spPr>
            <a:xfrm>
              <a:off x="1524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9" name="Google Shape;9;p17"/>
            <p:cNvCxnSpPr/>
            <p:nvPr/>
          </p:nvCxnSpPr>
          <p:spPr>
            <a:xfrm>
              <a:off x="2286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0" name="Google Shape;10;p17"/>
            <p:cNvCxnSpPr/>
            <p:nvPr/>
          </p:nvCxnSpPr>
          <p:spPr>
            <a:xfrm>
              <a:off x="3048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1" name="Google Shape;11;p17"/>
            <p:cNvCxnSpPr/>
            <p:nvPr/>
          </p:nvCxnSpPr>
          <p:spPr>
            <a:xfrm>
              <a:off x="3810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2" name="Google Shape;12;p17"/>
            <p:cNvCxnSpPr/>
            <p:nvPr/>
          </p:nvCxnSpPr>
          <p:spPr>
            <a:xfrm>
              <a:off x="4572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3" name="Google Shape;13;p17"/>
            <p:cNvCxnSpPr/>
            <p:nvPr/>
          </p:nvCxnSpPr>
          <p:spPr>
            <a:xfrm>
              <a:off x="5334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4" name="Google Shape;14;p17"/>
            <p:cNvCxnSpPr/>
            <p:nvPr/>
          </p:nvCxnSpPr>
          <p:spPr>
            <a:xfrm>
              <a:off x="6096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5" name="Google Shape;15;p17"/>
            <p:cNvCxnSpPr/>
            <p:nvPr/>
          </p:nvCxnSpPr>
          <p:spPr>
            <a:xfrm>
              <a:off x="6858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6" name="Google Shape;16;p17"/>
            <p:cNvCxnSpPr/>
            <p:nvPr/>
          </p:nvCxnSpPr>
          <p:spPr>
            <a:xfrm>
              <a:off x="7620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7" name="Google Shape;17;p17"/>
            <p:cNvCxnSpPr/>
            <p:nvPr/>
          </p:nvCxnSpPr>
          <p:spPr>
            <a:xfrm>
              <a:off x="8382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8" name="Google Shape;18;p17"/>
            <p:cNvCxnSpPr/>
            <p:nvPr/>
          </p:nvCxnSpPr>
          <p:spPr>
            <a:xfrm>
              <a:off x="381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19" name="Google Shape;19;p17"/>
            <p:cNvCxnSpPr/>
            <p:nvPr/>
          </p:nvCxnSpPr>
          <p:spPr>
            <a:xfrm>
              <a:off x="1143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0" name="Google Shape;20;p17"/>
            <p:cNvCxnSpPr/>
            <p:nvPr/>
          </p:nvCxnSpPr>
          <p:spPr>
            <a:xfrm>
              <a:off x="1905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1" name="Google Shape;21;p17"/>
            <p:cNvCxnSpPr/>
            <p:nvPr/>
          </p:nvCxnSpPr>
          <p:spPr>
            <a:xfrm>
              <a:off x="2667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2" name="Google Shape;22;p17"/>
            <p:cNvCxnSpPr/>
            <p:nvPr/>
          </p:nvCxnSpPr>
          <p:spPr>
            <a:xfrm>
              <a:off x="3429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3" name="Google Shape;23;p17"/>
            <p:cNvCxnSpPr/>
            <p:nvPr/>
          </p:nvCxnSpPr>
          <p:spPr>
            <a:xfrm>
              <a:off x="4191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4" name="Google Shape;24;p17"/>
            <p:cNvCxnSpPr/>
            <p:nvPr/>
          </p:nvCxnSpPr>
          <p:spPr>
            <a:xfrm>
              <a:off x="4953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5" name="Google Shape;25;p17"/>
            <p:cNvCxnSpPr/>
            <p:nvPr/>
          </p:nvCxnSpPr>
          <p:spPr>
            <a:xfrm>
              <a:off x="5715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6" name="Google Shape;26;p17"/>
            <p:cNvCxnSpPr/>
            <p:nvPr/>
          </p:nvCxnSpPr>
          <p:spPr>
            <a:xfrm>
              <a:off x="6477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7" name="Google Shape;27;p17"/>
            <p:cNvCxnSpPr/>
            <p:nvPr/>
          </p:nvCxnSpPr>
          <p:spPr>
            <a:xfrm>
              <a:off x="7239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8" name="Google Shape;28;p17"/>
            <p:cNvCxnSpPr/>
            <p:nvPr/>
          </p:nvCxnSpPr>
          <p:spPr>
            <a:xfrm>
              <a:off x="8001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9" name="Google Shape;29;p17"/>
            <p:cNvCxnSpPr/>
            <p:nvPr/>
          </p:nvCxnSpPr>
          <p:spPr>
            <a:xfrm>
              <a:off x="8763000" y="-18750"/>
              <a:ext cx="0" cy="5181000"/>
            </a:xfrm>
            <a:prstGeom prst="straightConnector1">
              <a:avLst/>
            </a:prstGeom>
            <a:noFill/>
            <a:ln cap="flat" cmpd="sng" w="9525">
              <a:solidFill>
                <a:srgbClr val="F3F3F3"/>
              </a:solidFill>
              <a:prstDash val="dash"/>
              <a:round/>
              <a:headEnd len="sm" w="sm" type="none"/>
              <a:tailEnd len="sm" w="sm" type="none"/>
            </a:ln>
          </p:spPr>
        </p:cxnSp>
      </p:grpSp>
      <p:sp>
        <p:nvSpPr>
          <p:cNvPr id="30" name="Google Shape;30;p17"/>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1pPr>
            <a:lvl2pPr lvl="1"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2pPr>
            <a:lvl3pPr lvl="2"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3pPr>
            <a:lvl4pPr lvl="3"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4pPr>
            <a:lvl5pPr lvl="4"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5pPr>
            <a:lvl6pPr lvl="5"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6pPr>
            <a:lvl7pPr lvl="6"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7pPr>
            <a:lvl8pPr lvl="7"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8pPr>
            <a:lvl9pPr lvl="8"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9pPr>
          </a:lstStyle>
          <a:p/>
        </p:txBody>
      </p:sp>
      <p:sp>
        <p:nvSpPr>
          <p:cNvPr id="31" name="Google Shape;31;p17"/>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00000"/>
              </a:lnSpc>
              <a:spcBef>
                <a:spcPts val="600"/>
              </a:spcBef>
              <a:spcAft>
                <a:spcPts val="0"/>
              </a:spcAft>
              <a:buClr>
                <a:schemeClr val="dk1"/>
              </a:buClr>
              <a:buSzPts val="2000"/>
              <a:buFont typeface="Source Sans Pro"/>
              <a:buChar char="◉"/>
              <a:defRPr b="0" i="0" sz="2000" u="none" cap="none" strike="noStrike">
                <a:solidFill>
                  <a:schemeClr val="dk1"/>
                </a:solidFill>
                <a:latin typeface="Source Sans Pro"/>
                <a:ea typeface="Source Sans Pro"/>
                <a:cs typeface="Source Sans Pro"/>
                <a:sym typeface="Source Sans Pro"/>
              </a:defRPr>
            </a:lvl1pPr>
            <a:lvl2pPr indent="-342900" lvl="1" marL="9144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2pPr>
            <a:lvl3pPr indent="-342900" lvl="2" marL="13716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3pPr>
            <a:lvl4pPr indent="-342900" lvl="3" marL="1828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4pPr>
            <a:lvl5pPr indent="-342900" lvl="4" marL="22860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5pPr>
            <a:lvl6pPr indent="-342900" lvl="5" marL="27432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6pPr>
            <a:lvl7pPr indent="-342900" lvl="6" marL="32004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7pPr>
            <a:lvl8pPr indent="-342900" lvl="7" marL="36576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8pPr>
            <a:lvl9pPr indent="-342900" lvl="8" marL="4114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9pPr>
          </a:lstStyle>
          <a:p/>
        </p:txBody>
      </p:sp>
      <p:sp>
        <p:nvSpPr>
          <p:cNvPr id="32" name="Google Shape;32;p17"/>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fr-FR"/>
              <a:t>‹#›</a:t>
            </a:fld>
            <a:endParaRPr/>
          </a:p>
        </p:txBody>
      </p:sp>
      <p:sp>
        <p:nvSpPr>
          <p:cNvPr descr="{&quot;HashCode&quot;:-309203560,&quot;Placement&quot;:&quot;Footer&quot;,&quot;Top&quot;:388.8,&quot;Left&quot;:315.058655,&quot;SlideWidth&quot;:720,&quot;SlideHeight&quot;:405}" id="33" name="Google Shape;33;p17"/>
          <p:cNvSpPr txBox="1"/>
          <p:nvPr/>
        </p:nvSpPr>
        <p:spPr>
          <a:xfrm>
            <a:off x="4001245" y="4937760"/>
            <a:ext cx="1141510" cy="205740"/>
          </a:xfrm>
          <a:prstGeom prst="rect">
            <a:avLst/>
          </a:prstGeom>
          <a:noFill/>
          <a:ln>
            <a:noFill/>
          </a:ln>
        </p:spPr>
        <p:txBody>
          <a:bodyPr anchorCtr="1" anchor="ctr" bIns="0" lIns="0" spcFirstLastPara="1" rIns="0" wrap="square" tIns="0">
            <a:spAutoFit/>
          </a:bodyPr>
          <a:lstStyle/>
          <a:p>
            <a:pPr indent="0" lvl="0" marL="0" marR="0" rtl="0" algn="ctr">
              <a:lnSpc>
                <a:spcPct val="100000"/>
              </a:lnSpc>
              <a:spcBef>
                <a:spcPts val="0"/>
              </a:spcBef>
              <a:spcAft>
                <a:spcPts val="0"/>
              </a:spcAft>
              <a:buNone/>
            </a:pPr>
            <a:r>
              <a:rPr b="1" i="0" lang="fr-FR" sz="800" u="none" cap="none" strike="noStrike">
                <a:solidFill>
                  <a:srgbClr val="ED7D31"/>
                </a:solidFill>
                <a:latin typeface="Helvetica Neue"/>
                <a:ea typeface="Helvetica Neue"/>
                <a:cs typeface="Helvetica Neue"/>
                <a:sym typeface="Helvetica Neue"/>
              </a:rPr>
              <a:t>Orange Restricted</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hart" Target="../charts/char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1"/>
          <p:cNvSpPr txBox="1"/>
          <p:nvPr>
            <p:ph type="ctrTitle"/>
          </p:nvPr>
        </p:nvSpPr>
        <p:spPr>
          <a:xfrm>
            <a:off x="2987902" y="3583069"/>
            <a:ext cx="5610300" cy="1159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FFFFFF"/>
              </a:buClr>
              <a:buSzPts val="4800"/>
              <a:buNone/>
            </a:pPr>
            <a:r>
              <a:rPr lang="fr-FR"/>
              <a:t>ÉTUDE DE SANTÉ PUBLIQUE</a:t>
            </a:r>
            <a:endParaRPr/>
          </a:p>
        </p:txBody>
      </p:sp>
      <p:pic>
        <p:nvPicPr>
          <p:cNvPr id="166" name="Google Shape;166;p1"/>
          <p:cNvPicPr preferRelativeResize="0"/>
          <p:nvPr/>
        </p:nvPicPr>
        <p:blipFill rotWithShape="1">
          <a:blip r:embed="rId3">
            <a:alphaModFix/>
          </a:blip>
          <a:srcRect b="0" l="0" r="0" t="0"/>
          <a:stretch/>
        </p:blipFill>
        <p:spPr>
          <a:xfrm>
            <a:off x="2428875" y="658623"/>
            <a:ext cx="4286250" cy="1428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0"/>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fr-FR"/>
              <a:t>‹#›</a:t>
            </a:fld>
            <a:endParaRPr/>
          </a:p>
        </p:txBody>
      </p:sp>
      <p:sp>
        <p:nvSpPr>
          <p:cNvPr id="250" name="Google Shape;250;p10"/>
          <p:cNvSpPr txBox="1"/>
          <p:nvPr>
            <p:ph type="ctrTitle"/>
          </p:nvPr>
        </p:nvSpPr>
        <p:spPr>
          <a:xfrm>
            <a:off x="607061" y="2649954"/>
            <a:ext cx="7929878" cy="115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FFFFFF"/>
              </a:buClr>
              <a:buSzPts val="4800"/>
              <a:buNone/>
            </a:pPr>
            <a:r>
              <a:rPr lang="fr-FR"/>
              <a:t>2. Les difficultés alimentaires dans le monde</a:t>
            </a:r>
            <a:endParaRPr/>
          </a:p>
        </p:txBody>
      </p:sp>
      <p:pic>
        <p:nvPicPr>
          <p:cNvPr id="251" name="Google Shape;251;p10"/>
          <p:cNvPicPr preferRelativeResize="0"/>
          <p:nvPr/>
        </p:nvPicPr>
        <p:blipFill rotWithShape="1">
          <a:blip r:embed="rId3">
            <a:alphaModFix/>
          </a:blip>
          <a:srcRect b="0" l="0" r="0" t="0"/>
          <a:stretch/>
        </p:blipFill>
        <p:spPr>
          <a:xfrm>
            <a:off x="6419090" y="179882"/>
            <a:ext cx="2574540" cy="8581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1"/>
          <p:cNvSpPr txBox="1"/>
          <p:nvPr>
            <p:ph type="title"/>
          </p:nvPr>
        </p:nvSpPr>
        <p:spPr>
          <a:xfrm>
            <a:off x="244305" y="322670"/>
            <a:ext cx="8571561" cy="553998"/>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br>
              <a:rPr lang="fr-FR"/>
            </a:br>
            <a:r>
              <a:rPr lang="fr-FR"/>
              <a:t>1. Pays pour lesquels la proportion de personnes sous-alimentées est la plus forte en 2017</a:t>
            </a:r>
            <a:endParaRPr/>
          </a:p>
        </p:txBody>
      </p:sp>
      <p:sp>
        <p:nvSpPr>
          <p:cNvPr id="257" name="Google Shape;257;p11"/>
          <p:cNvSpPr txBox="1"/>
          <p:nvPr>
            <p:ph idx="2" type="body"/>
          </p:nvPr>
        </p:nvSpPr>
        <p:spPr>
          <a:xfrm>
            <a:off x="325178" y="1070375"/>
            <a:ext cx="8493644" cy="499208"/>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600"/>
              </a:spcBef>
              <a:spcAft>
                <a:spcPts val="0"/>
              </a:spcAft>
              <a:buSzPts val="960"/>
              <a:buChar char="◉"/>
            </a:pPr>
            <a:r>
              <a:rPr lang="fr-FR" sz="1200"/>
              <a:t>La liste des 10 pays ayant la plus grande proportion de population sous-alimentée en 2017: </a:t>
            </a:r>
            <a:endParaRPr/>
          </a:p>
          <a:p>
            <a:pPr indent="-229869" lvl="1" marL="742950" rtl="0" algn="l">
              <a:lnSpc>
                <a:spcPct val="100000"/>
              </a:lnSpc>
              <a:spcBef>
                <a:spcPts val="0"/>
              </a:spcBef>
              <a:spcAft>
                <a:spcPts val="0"/>
              </a:spcAft>
              <a:buSzPts val="880"/>
              <a:buNone/>
            </a:pPr>
            <a:r>
              <a:t/>
            </a:r>
            <a:endParaRPr sz="1100"/>
          </a:p>
          <a:p>
            <a:pPr indent="-229869" lvl="1" marL="742950" rtl="0" algn="l">
              <a:lnSpc>
                <a:spcPct val="100000"/>
              </a:lnSpc>
              <a:spcBef>
                <a:spcPts val="0"/>
              </a:spcBef>
              <a:spcAft>
                <a:spcPts val="0"/>
              </a:spcAft>
              <a:buSzPts val="880"/>
              <a:buNone/>
            </a:pPr>
            <a:r>
              <a:t/>
            </a:r>
            <a:endParaRPr sz="1100"/>
          </a:p>
        </p:txBody>
      </p:sp>
      <p:sp>
        <p:nvSpPr>
          <p:cNvPr id="258" name="Google Shape;258;p1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fr-FR"/>
              <a:t>‹#›</a:t>
            </a:fld>
            <a:endParaRPr/>
          </a:p>
        </p:txBody>
      </p:sp>
      <p:sp>
        <p:nvSpPr>
          <p:cNvPr id="259" name="Google Shape;259;p11"/>
          <p:cNvSpPr/>
          <p:nvPr/>
        </p:nvSpPr>
        <p:spPr>
          <a:xfrm>
            <a:off x="0" y="-48400"/>
            <a:ext cx="65" cy="553998"/>
          </a:xfrm>
          <a:prstGeom prst="rect">
            <a:avLst/>
          </a:prstGeom>
          <a:solidFill>
            <a:srgbClr val="F5F5F5"/>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fr-FR"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id="260" name="Google Shape;260;p11"/>
          <p:cNvPicPr preferRelativeResize="0"/>
          <p:nvPr/>
        </p:nvPicPr>
        <p:blipFill rotWithShape="1">
          <a:blip r:embed="rId3">
            <a:alphaModFix/>
          </a:blip>
          <a:srcRect b="0" l="0" r="0" t="0"/>
          <a:stretch/>
        </p:blipFill>
        <p:spPr>
          <a:xfrm>
            <a:off x="823658" y="1665568"/>
            <a:ext cx="6463621" cy="24647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2"/>
          <p:cNvSpPr txBox="1"/>
          <p:nvPr>
            <p:ph type="title"/>
          </p:nvPr>
        </p:nvSpPr>
        <p:spPr>
          <a:xfrm>
            <a:off x="244305" y="322670"/>
            <a:ext cx="8571561" cy="553998"/>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fr-FR"/>
              <a:t>2. Pays ayant le plus bénéficié d'aides depuis 2013</a:t>
            </a:r>
            <a:endParaRPr/>
          </a:p>
        </p:txBody>
      </p:sp>
      <p:sp>
        <p:nvSpPr>
          <p:cNvPr id="266" name="Google Shape;266;p12"/>
          <p:cNvSpPr txBox="1"/>
          <p:nvPr>
            <p:ph idx="2" type="body"/>
          </p:nvPr>
        </p:nvSpPr>
        <p:spPr>
          <a:xfrm>
            <a:off x="308328" y="1025177"/>
            <a:ext cx="8507538" cy="454615"/>
          </a:xfrm>
          <a:prstGeom prst="rect">
            <a:avLst/>
          </a:prstGeom>
          <a:noFill/>
          <a:ln>
            <a:noFill/>
          </a:ln>
        </p:spPr>
        <p:txBody>
          <a:bodyPr anchorCtr="0" anchor="t" bIns="91425" lIns="91425" spcFirstLastPara="1" rIns="91425" wrap="square" tIns="91425">
            <a:noAutofit/>
          </a:bodyPr>
          <a:lstStyle/>
          <a:p>
            <a:pPr indent="-285750" lvl="1" marL="742950" rtl="0" algn="l">
              <a:lnSpc>
                <a:spcPct val="100000"/>
              </a:lnSpc>
              <a:spcBef>
                <a:spcPts val="0"/>
              </a:spcBef>
              <a:spcAft>
                <a:spcPts val="0"/>
              </a:spcAft>
              <a:buSzPts val="960"/>
              <a:buChar char="◉"/>
            </a:pPr>
            <a:r>
              <a:rPr lang="fr-FR" sz="1200">
                <a:latin typeface="Arial"/>
                <a:ea typeface="Arial"/>
                <a:cs typeface="Arial"/>
                <a:sym typeface="Arial"/>
              </a:rPr>
              <a:t>Top 10 des pays ayant le plus bénéficié d’aides alimentaires depuis 2013 :</a:t>
            </a:r>
            <a:endParaRPr/>
          </a:p>
        </p:txBody>
      </p:sp>
      <p:sp>
        <p:nvSpPr>
          <p:cNvPr id="267" name="Google Shape;267;p12"/>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fr-FR"/>
              <a:t>‹#›</a:t>
            </a:fld>
            <a:endParaRPr/>
          </a:p>
        </p:txBody>
      </p:sp>
      <p:sp>
        <p:nvSpPr>
          <p:cNvPr id="268" name="Google Shape;268;p12"/>
          <p:cNvSpPr/>
          <p:nvPr/>
        </p:nvSpPr>
        <p:spPr>
          <a:xfrm>
            <a:off x="0" y="-48400"/>
            <a:ext cx="65" cy="553998"/>
          </a:xfrm>
          <a:prstGeom prst="rect">
            <a:avLst/>
          </a:prstGeom>
          <a:solidFill>
            <a:srgbClr val="F5F5F5"/>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fr-FR"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id="269" name="Google Shape;269;p12"/>
          <p:cNvPicPr preferRelativeResize="0"/>
          <p:nvPr/>
        </p:nvPicPr>
        <p:blipFill rotWithShape="1">
          <a:blip r:embed="rId3">
            <a:alphaModFix/>
          </a:blip>
          <a:srcRect b="0" l="0" r="0" t="0"/>
          <a:stretch/>
        </p:blipFill>
        <p:spPr>
          <a:xfrm>
            <a:off x="5634204" y="1837522"/>
            <a:ext cx="3183327" cy="2280801"/>
          </a:xfrm>
          <a:prstGeom prst="rect">
            <a:avLst/>
          </a:prstGeom>
          <a:noFill/>
          <a:ln cap="flat" cmpd="sng" w="9525">
            <a:solidFill>
              <a:schemeClr val="dk1"/>
            </a:solidFill>
            <a:prstDash val="solid"/>
            <a:round/>
            <a:headEnd len="sm" w="sm" type="none"/>
            <a:tailEnd len="sm" w="sm" type="none"/>
          </a:ln>
        </p:spPr>
      </p:pic>
      <p:pic>
        <p:nvPicPr>
          <p:cNvPr id="270" name="Google Shape;270;p12"/>
          <p:cNvPicPr preferRelativeResize="0"/>
          <p:nvPr/>
        </p:nvPicPr>
        <p:blipFill rotWithShape="1">
          <a:blip r:embed="rId4">
            <a:alphaModFix/>
          </a:blip>
          <a:srcRect b="0" l="0" r="0" t="0"/>
          <a:stretch/>
        </p:blipFill>
        <p:spPr>
          <a:xfrm>
            <a:off x="0" y="1837522"/>
            <a:ext cx="5526327" cy="22808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3"/>
          <p:cNvSpPr txBox="1"/>
          <p:nvPr>
            <p:ph type="title"/>
          </p:nvPr>
        </p:nvSpPr>
        <p:spPr>
          <a:xfrm>
            <a:off x="244305" y="322670"/>
            <a:ext cx="8571561" cy="553998"/>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fr-FR"/>
              <a:t>3. Pays ayant le plus de disponibilité par habitants &amp; ceux en ayant le moins</a:t>
            </a:r>
            <a:endParaRPr/>
          </a:p>
        </p:txBody>
      </p:sp>
      <p:sp>
        <p:nvSpPr>
          <p:cNvPr id="276" name="Google Shape;276;p13"/>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fr-FR"/>
              <a:t>‹#›</a:t>
            </a:fld>
            <a:endParaRPr/>
          </a:p>
        </p:txBody>
      </p:sp>
      <p:sp>
        <p:nvSpPr>
          <p:cNvPr id="277" name="Google Shape;277;p13"/>
          <p:cNvSpPr/>
          <p:nvPr/>
        </p:nvSpPr>
        <p:spPr>
          <a:xfrm>
            <a:off x="0" y="-48400"/>
            <a:ext cx="65" cy="553998"/>
          </a:xfrm>
          <a:prstGeom prst="rect">
            <a:avLst/>
          </a:prstGeom>
          <a:solidFill>
            <a:srgbClr val="F5F5F5"/>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fr-FR"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id="278" name="Google Shape;278;p13"/>
          <p:cNvPicPr preferRelativeResize="0"/>
          <p:nvPr/>
        </p:nvPicPr>
        <p:blipFill rotWithShape="1">
          <a:blip r:embed="rId3">
            <a:alphaModFix/>
          </a:blip>
          <a:srcRect b="0" l="0" r="0" t="0"/>
          <a:stretch/>
        </p:blipFill>
        <p:spPr>
          <a:xfrm>
            <a:off x="732924" y="1978625"/>
            <a:ext cx="3171539" cy="2027982"/>
          </a:xfrm>
          <a:prstGeom prst="rect">
            <a:avLst/>
          </a:prstGeom>
          <a:noFill/>
          <a:ln cap="flat" cmpd="sng" w="9525">
            <a:solidFill>
              <a:schemeClr val="dk1"/>
            </a:solidFill>
            <a:prstDash val="solid"/>
            <a:round/>
            <a:headEnd len="sm" w="sm" type="none"/>
            <a:tailEnd len="sm" w="sm" type="none"/>
          </a:ln>
        </p:spPr>
      </p:pic>
      <p:pic>
        <p:nvPicPr>
          <p:cNvPr id="279" name="Google Shape;279;p13"/>
          <p:cNvPicPr preferRelativeResize="0"/>
          <p:nvPr/>
        </p:nvPicPr>
        <p:blipFill rotWithShape="1">
          <a:blip r:embed="rId4">
            <a:alphaModFix/>
          </a:blip>
          <a:srcRect b="0" l="0" r="0" t="0"/>
          <a:stretch/>
        </p:blipFill>
        <p:spPr>
          <a:xfrm>
            <a:off x="4623410" y="1984907"/>
            <a:ext cx="3957855" cy="2015418"/>
          </a:xfrm>
          <a:prstGeom prst="rect">
            <a:avLst/>
          </a:prstGeom>
          <a:noFill/>
          <a:ln cap="flat" cmpd="sng" w="9525">
            <a:solidFill>
              <a:schemeClr val="dk1"/>
            </a:solidFill>
            <a:prstDash val="solid"/>
            <a:round/>
            <a:headEnd len="sm" w="sm" type="none"/>
            <a:tailEnd len="sm" w="sm" type="none"/>
          </a:ln>
        </p:spPr>
      </p:pic>
      <p:sp>
        <p:nvSpPr>
          <p:cNvPr id="280" name="Google Shape;280;p13"/>
          <p:cNvSpPr txBox="1"/>
          <p:nvPr/>
        </p:nvSpPr>
        <p:spPr>
          <a:xfrm>
            <a:off x="732923" y="1137765"/>
            <a:ext cx="3171539"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fr-FR" sz="1200" u="none" cap="none" strike="noStrike">
                <a:solidFill>
                  <a:srgbClr val="000000"/>
                </a:solidFill>
                <a:latin typeface="Arial"/>
                <a:ea typeface="Arial"/>
                <a:cs typeface="Arial"/>
                <a:sym typeface="Arial"/>
              </a:rPr>
              <a:t>Top 10 des pays avec le plus de disponibilité alimentaire par habitants</a:t>
            </a:r>
            <a:endParaRPr/>
          </a:p>
        </p:txBody>
      </p:sp>
      <p:sp>
        <p:nvSpPr>
          <p:cNvPr id="281" name="Google Shape;281;p13"/>
          <p:cNvSpPr txBox="1"/>
          <p:nvPr/>
        </p:nvSpPr>
        <p:spPr>
          <a:xfrm>
            <a:off x="4623409" y="1129622"/>
            <a:ext cx="3957855"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fr-FR" sz="1200" u="none" cap="none" strike="noStrike">
                <a:solidFill>
                  <a:srgbClr val="000000"/>
                </a:solidFill>
                <a:latin typeface="Arial"/>
                <a:ea typeface="Arial"/>
                <a:cs typeface="Arial"/>
                <a:sym typeface="Arial"/>
              </a:rPr>
              <a:t>Top 10 des pays avec le moins de disponibilité alimentaire par habitants</a:t>
            </a:r>
            <a:endParaRPr/>
          </a:p>
        </p:txBody>
      </p:sp>
      <p:cxnSp>
        <p:nvCxnSpPr>
          <p:cNvPr id="282" name="Google Shape;282;p13"/>
          <p:cNvCxnSpPr/>
          <p:nvPr/>
        </p:nvCxnSpPr>
        <p:spPr>
          <a:xfrm>
            <a:off x="4278834" y="1137765"/>
            <a:ext cx="0" cy="2862560"/>
          </a:xfrm>
          <a:prstGeom prst="straightConnector1">
            <a:avLst/>
          </a:prstGeom>
          <a:noFill/>
          <a:ln cap="flat" cmpd="sng" w="9525">
            <a:solidFill>
              <a:srgbClr val="3E6EC2"/>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4"/>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fr-FR"/>
              <a:t>‹#›</a:t>
            </a:fld>
            <a:endParaRPr/>
          </a:p>
        </p:txBody>
      </p:sp>
      <p:sp>
        <p:nvSpPr>
          <p:cNvPr id="288" name="Google Shape;288;p14"/>
          <p:cNvSpPr txBox="1"/>
          <p:nvPr>
            <p:ph type="ctrTitle"/>
          </p:nvPr>
        </p:nvSpPr>
        <p:spPr>
          <a:xfrm>
            <a:off x="607061" y="2649954"/>
            <a:ext cx="7929878" cy="115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FFFFFF"/>
              </a:buClr>
              <a:buSzPts val="4800"/>
              <a:buNone/>
            </a:pPr>
            <a:r>
              <a:rPr lang="fr-FR"/>
              <a:t>3. Les difficultés alimentaires dans le monde</a:t>
            </a:r>
            <a:endParaRPr/>
          </a:p>
        </p:txBody>
      </p:sp>
      <p:pic>
        <p:nvPicPr>
          <p:cNvPr id="289" name="Google Shape;289;p14"/>
          <p:cNvPicPr preferRelativeResize="0"/>
          <p:nvPr/>
        </p:nvPicPr>
        <p:blipFill rotWithShape="1">
          <a:blip r:embed="rId3">
            <a:alphaModFix/>
          </a:blip>
          <a:srcRect b="0" l="0" r="0" t="0"/>
          <a:stretch/>
        </p:blipFill>
        <p:spPr>
          <a:xfrm>
            <a:off x="6419090" y="179882"/>
            <a:ext cx="2574540" cy="8581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type="title"/>
          </p:nvPr>
        </p:nvSpPr>
        <p:spPr>
          <a:xfrm>
            <a:off x="244305" y="322670"/>
            <a:ext cx="8571561" cy="553998"/>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fr-FR"/>
              <a:t>1. Utilisation des céréales</a:t>
            </a:r>
            <a:endParaRPr/>
          </a:p>
        </p:txBody>
      </p:sp>
      <p:sp>
        <p:nvSpPr>
          <p:cNvPr id="295" name="Google Shape;295;p15"/>
          <p:cNvSpPr txBox="1"/>
          <p:nvPr>
            <p:ph idx="2" type="body"/>
          </p:nvPr>
        </p:nvSpPr>
        <p:spPr>
          <a:xfrm>
            <a:off x="322289" y="1238850"/>
            <a:ext cx="5345595" cy="26658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600"/>
              </a:spcBef>
              <a:spcAft>
                <a:spcPts val="0"/>
              </a:spcAft>
              <a:buSzPts val="960"/>
              <a:buChar char="◉"/>
            </a:pPr>
            <a:r>
              <a:rPr lang="fr-FR" sz="1200"/>
              <a:t>En 2013 </a:t>
            </a:r>
            <a:r>
              <a:rPr b="1" lang="fr-FR" sz="1200"/>
              <a:t>45.91 %</a:t>
            </a:r>
            <a:r>
              <a:rPr lang="fr-FR" sz="1200"/>
              <a:t> de la production mondiale de céréales était destinée à </a:t>
            </a:r>
            <a:r>
              <a:rPr b="1" lang="fr-FR" sz="1200"/>
              <a:t>l'alimentation animale</a:t>
            </a:r>
            <a:r>
              <a:rPr lang="fr-FR" sz="1200"/>
              <a:t>, contre </a:t>
            </a:r>
            <a:r>
              <a:rPr b="1" lang="fr-FR" sz="1200"/>
              <a:t>54.09 % </a:t>
            </a:r>
            <a:r>
              <a:rPr lang="fr-FR" sz="1200"/>
              <a:t>dédiée directement à </a:t>
            </a:r>
            <a:r>
              <a:rPr b="1" lang="fr-FR" sz="1200"/>
              <a:t>l'alimentation humaine</a:t>
            </a:r>
            <a:endParaRPr/>
          </a:p>
          <a:p>
            <a:pPr indent="-224790" lvl="0" marL="285750" rtl="0" algn="l">
              <a:lnSpc>
                <a:spcPct val="100000"/>
              </a:lnSpc>
              <a:spcBef>
                <a:spcPts val="600"/>
              </a:spcBef>
              <a:spcAft>
                <a:spcPts val="0"/>
              </a:spcAft>
              <a:buSzPts val="960"/>
              <a:buNone/>
            </a:pPr>
            <a:r>
              <a:t/>
            </a:r>
            <a:endParaRPr b="1" sz="1200"/>
          </a:p>
          <a:p>
            <a:pPr indent="-285750" lvl="0" marL="285750" rtl="0" algn="l">
              <a:lnSpc>
                <a:spcPct val="100000"/>
              </a:lnSpc>
              <a:spcBef>
                <a:spcPts val="600"/>
              </a:spcBef>
              <a:spcAft>
                <a:spcPts val="0"/>
              </a:spcAft>
              <a:buSzPts val="960"/>
              <a:buChar char="◉"/>
            </a:pPr>
            <a:r>
              <a:rPr lang="fr-FR" sz="1200"/>
              <a:t>Hors sur la même année, la nourriture d'origine animale représentait </a:t>
            </a:r>
            <a:r>
              <a:rPr b="1" lang="fr-FR" sz="1200"/>
              <a:t>seulement 24.28 % de la nourriture mondiale disponible, les 75.72 % restants étant issus du végétal </a:t>
            </a:r>
            <a:endParaRPr/>
          </a:p>
          <a:p>
            <a:pPr indent="-224790" lvl="0" marL="285750" rtl="0" algn="l">
              <a:lnSpc>
                <a:spcPct val="100000"/>
              </a:lnSpc>
              <a:spcBef>
                <a:spcPts val="600"/>
              </a:spcBef>
              <a:spcAft>
                <a:spcPts val="0"/>
              </a:spcAft>
              <a:buSzPts val="960"/>
              <a:buNone/>
            </a:pPr>
            <a:r>
              <a:t/>
            </a:r>
            <a:endParaRPr sz="1200"/>
          </a:p>
          <a:p>
            <a:pPr indent="-285750" lvl="0" marL="285750" rtl="0" algn="l">
              <a:lnSpc>
                <a:spcPct val="100000"/>
              </a:lnSpc>
              <a:spcBef>
                <a:spcPts val="600"/>
              </a:spcBef>
              <a:spcAft>
                <a:spcPts val="0"/>
              </a:spcAft>
              <a:buSzPts val="960"/>
              <a:buChar char="◉"/>
            </a:pPr>
            <a:r>
              <a:rPr lang="fr-FR" sz="1200"/>
              <a:t>il semblerait donc que rentabilité alimentaire de la production de nourriture d'origine animale ne justifie pas une telle répartition de l’usage de la production de céréales si on souhaite réduire la sous nutrition dans le monde</a:t>
            </a:r>
            <a:endParaRPr/>
          </a:p>
        </p:txBody>
      </p:sp>
      <p:sp>
        <p:nvSpPr>
          <p:cNvPr id="296" name="Google Shape;296;p15"/>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fr-FR"/>
              <a:t>‹#›</a:t>
            </a:fld>
            <a:endParaRPr/>
          </a:p>
        </p:txBody>
      </p:sp>
      <p:sp>
        <p:nvSpPr>
          <p:cNvPr id="297" name="Google Shape;297;p15"/>
          <p:cNvSpPr/>
          <p:nvPr/>
        </p:nvSpPr>
        <p:spPr>
          <a:xfrm>
            <a:off x="0" y="-48400"/>
            <a:ext cx="65" cy="553998"/>
          </a:xfrm>
          <a:prstGeom prst="rect">
            <a:avLst/>
          </a:prstGeom>
          <a:solidFill>
            <a:srgbClr val="F5F5F5"/>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fr-FR"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id="298" name="Google Shape;298;p15"/>
          <p:cNvPicPr preferRelativeResize="0"/>
          <p:nvPr/>
        </p:nvPicPr>
        <p:blipFill rotWithShape="1">
          <a:blip r:embed="rId3">
            <a:alphaModFix/>
          </a:blip>
          <a:srcRect b="0" l="0" r="0" t="0"/>
          <a:stretch/>
        </p:blipFill>
        <p:spPr>
          <a:xfrm>
            <a:off x="6163475" y="1413140"/>
            <a:ext cx="2259290" cy="2317220"/>
          </a:xfrm>
          <a:prstGeom prst="rect">
            <a:avLst/>
          </a:prstGeom>
          <a:noFill/>
          <a:ln cap="flat" cmpd="sng" w="9525">
            <a:solidFill>
              <a:schemeClr val="dk1"/>
            </a:solidFill>
            <a:prstDash val="solid"/>
            <a:round/>
            <a:headEnd len="sm" w="sm" type="none"/>
            <a:tailEnd len="sm" w="sm" type="none"/>
          </a:ln>
        </p:spPr>
      </p:pic>
      <p:sp>
        <p:nvSpPr>
          <p:cNvPr id="299" name="Google Shape;299;p15"/>
          <p:cNvSpPr txBox="1"/>
          <p:nvPr/>
        </p:nvSpPr>
        <p:spPr>
          <a:xfrm>
            <a:off x="6389190" y="3730359"/>
            <a:ext cx="1807860"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fr-FR" sz="700" u="none" cap="none" strike="noStrike">
                <a:solidFill>
                  <a:srgbClr val="000000"/>
                </a:solidFill>
                <a:latin typeface="Arial"/>
                <a:ea typeface="Arial"/>
                <a:cs typeface="Arial"/>
                <a:sym typeface="Arial"/>
              </a:rPr>
              <a:t>*résultats exprimés en milliers de tonnes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6"/>
          <p:cNvSpPr txBox="1"/>
          <p:nvPr>
            <p:ph type="title"/>
          </p:nvPr>
        </p:nvSpPr>
        <p:spPr>
          <a:xfrm>
            <a:off x="244305" y="322670"/>
            <a:ext cx="8571561" cy="553998"/>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br>
              <a:rPr lang="fr-FR"/>
            </a:br>
            <a:r>
              <a:rPr lang="fr-FR"/>
              <a:t>2. Utilisation du manioc en Thaïlande</a:t>
            </a:r>
            <a:endParaRPr/>
          </a:p>
        </p:txBody>
      </p:sp>
      <p:sp>
        <p:nvSpPr>
          <p:cNvPr id="305" name="Google Shape;305;p16"/>
          <p:cNvSpPr txBox="1"/>
          <p:nvPr>
            <p:ph idx="2" type="body"/>
          </p:nvPr>
        </p:nvSpPr>
        <p:spPr>
          <a:xfrm>
            <a:off x="322289" y="1238850"/>
            <a:ext cx="8493644" cy="553998"/>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600"/>
              </a:spcBef>
              <a:spcAft>
                <a:spcPts val="0"/>
              </a:spcAft>
              <a:buSzPts val="960"/>
              <a:buChar char="◉"/>
            </a:pPr>
            <a:r>
              <a:rPr lang="fr-FR" sz="1200"/>
              <a:t>Malgré </a:t>
            </a:r>
            <a:r>
              <a:rPr b="1" lang="fr-FR" sz="1200"/>
              <a:t>6,2 millions de personnes en état de sous nutrition </a:t>
            </a:r>
            <a:r>
              <a:rPr lang="fr-FR" sz="1200"/>
              <a:t>dans le pays, la Thaïlande continue </a:t>
            </a:r>
            <a:r>
              <a:rPr b="1" lang="fr-FR" sz="1200"/>
              <a:t>d'exporter plus de 83% de sa production de manioc</a:t>
            </a:r>
            <a:r>
              <a:rPr lang="fr-FR" sz="1200"/>
              <a:t> au lieu de s'en servir pour nourrir ses habitants</a:t>
            </a:r>
            <a:endParaRPr/>
          </a:p>
        </p:txBody>
      </p:sp>
      <p:sp>
        <p:nvSpPr>
          <p:cNvPr id="306" name="Google Shape;306;p16"/>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fr-FR"/>
              <a:t>‹#›</a:t>
            </a:fld>
            <a:endParaRPr/>
          </a:p>
        </p:txBody>
      </p:sp>
      <p:sp>
        <p:nvSpPr>
          <p:cNvPr id="307" name="Google Shape;307;p16"/>
          <p:cNvSpPr/>
          <p:nvPr/>
        </p:nvSpPr>
        <p:spPr>
          <a:xfrm>
            <a:off x="0" y="-48400"/>
            <a:ext cx="65" cy="553998"/>
          </a:xfrm>
          <a:prstGeom prst="rect">
            <a:avLst/>
          </a:prstGeom>
          <a:solidFill>
            <a:srgbClr val="F5F5F5"/>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fr-FR"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id="308" name="Google Shape;308;p16"/>
          <p:cNvPicPr preferRelativeResize="0"/>
          <p:nvPr/>
        </p:nvPicPr>
        <p:blipFill rotWithShape="1">
          <a:blip r:embed="rId3">
            <a:alphaModFix/>
          </a:blip>
          <a:srcRect b="0" l="0" r="0" t="0"/>
          <a:stretch/>
        </p:blipFill>
        <p:spPr>
          <a:xfrm>
            <a:off x="2086702" y="2252335"/>
            <a:ext cx="4970596" cy="437113"/>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
          <p:cNvSpPr txBox="1"/>
          <p:nvPr>
            <p:ph type="title"/>
          </p:nvPr>
        </p:nvSpPr>
        <p:spPr>
          <a:xfrm>
            <a:off x="244306" y="237325"/>
            <a:ext cx="6996600" cy="495591"/>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fr-FR"/>
              <a:t>SOMMAIRE</a:t>
            </a:r>
            <a:endParaRPr/>
          </a:p>
        </p:txBody>
      </p:sp>
      <p:sp>
        <p:nvSpPr>
          <p:cNvPr id="172" name="Google Shape;172;p2"/>
          <p:cNvSpPr txBox="1"/>
          <p:nvPr>
            <p:ph idx="2" type="body"/>
          </p:nvPr>
        </p:nvSpPr>
        <p:spPr>
          <a:xfrm>
            <a:off x="872519" y="875882"/>
            <a:ext cx="6568323" cy="2961600"/>
          </a:xfrm>
          <a:prstGeom prst="rect">
            <a:avLst/>
          </a:prstGeom>
          <a:noFill/>
          <a:ln>
            <a:noFill/>
          </a:ln>
        </p:spPr>
        <p:txBody>
          <a:bodyPr anchorCtr="0" anchor="t" bIns="91425" lIns="91425" spcFirstLastPara="1" rIns="91425" wrap="square" tIns="91425">
            <a:noAutofit/>
          </a:bodyPr>
          <a:lstStyle/>
          <a:p>
            <a:pPr indent="-285750" lvl="1" marL="742950" rtl="0" algn="l">
              <a:lnSpc>
                <a:spcPct val="200000"/>
              </a:lnSpc>
              <a:spcBef>
                <a:spcPts val="0"/>
              </a:spcBef>
              <a:spcAft>
                <a:spcPts val="0"/>
              </a:spcAft>
              <a:buSzPts val="1440"/>
              <a:buChar char="◉"/>
            </a:pPr>
            <a:r>
              <a:rPr lang="fr-FR">
                <a:latin typeface="Arial"/>
                <a:ea typeface="Arial"/>
                <a:cs typeface="Arial"/>
                <a:sym typeface="Arial"/>
              </a:rPr>
              <a:t>Contexte &amp; données</a:t>
            </a:r>
            <a:endParaRPr/>
          </a:p>
          <a:p>
            <a:pPr indent="-285750" lvl="1" marL="742950" rtl="0" algn="l">
              <a:lnSpc>
                <a:spcPct val="200000"/>
              </a:lnSpc>
              <a:spcBef>
                <a:spcPts val="0"/>
              </a:spcBef>
              <a:spcAft>
                <a:spcPts val="0"/>
              </a:spcAft>
              <a:buSzPts val="1440"/>
              <a:buChar char="◉"/>
            </a:pPr>
            <a:r>
              <a:rPr lang="fr-FR">
                <a:latin typeface="Arial"/>
                <a:ea typeface="Arial"/>
                <a:cs typeface="Arial"/>
                <a:sym typeface="Arial"/>
              </a:rPr>
              <a:t>État de la malnutrition dans le monde en 2017</a:t>
            </a:r>
            <a:endParaRPr/>
          </a:p>
          <a:p>
            <a:pPr indent="-285750" lvl="1" marL="742950" rtl="0" algn="l">
              <a:lnSpc>
                <a:spcPct val="200000"/>
              </a:lnSpc>
              <a:spcBef>
                <a:spcPts val="0"/>
              </a:spcBef>
              <a:spcAft>
                <a:spcPts val="0"/>
              </a:spcAft>
              <a:buSzPts val="1440"/>
              <a:buChar char="◉"/>
            </a:pPr>
            <a:r>
              <a:rPr lang="fr-FR">
                <a:latin typeface="Arial"/>
                <a:ea typeface="Arial"/>
                <a:cs typeface="Arial"/>
                <a:sym typeface="Arial"/>
              </a:rPr>
              <a:t>Les difficultés alimentaires dans le monde</a:t>
            </a:r>
            <a:endParaRPr/>
          </a:p>
          <a:p>
            <a:pPr indent="-285750" lvl="1" marL="742950" rtl="0" algn="l">
              <a:lnSpc>
                <a:spcPct val="200000"/>
              </a:lnSpc>
              <a:spcBef>
                <a:spcPts val="0"/>
              </a:spcBef>
              <a:spcAft>
                <a:spcPts val="0"/>
              </a:spcAft>
              <a:buSzPts val="1440"/>
              <a:buChar char="◉"/>
            </a:pPr>
            <a:r>
              <a:rPr lang="fr-FR">
                <a:latin typeface="Arial"/>
                <a:ea typeface="Arial"/>
                <a:cs typeface="Arial"/>
                <a:sym typeface="Arial"/>
              </a:rPr>
              <a:t>Focus : </a:t>
            </a:r>
            <a:endParaRPr/>
          </a:p>
          <a:p>
            <a:pPr indent="-285750" lvl="2" marL="1200150" rtl="0" algn="l">
              <a:lnSpc>
                <a:spcPct val="200000"/>
              </a:lnSpc>
              <a:spcBef>
                <a:spcPts val="0"/>
              </a:spcBef>
              <a:spcAft>
                <a:spcPts val="0"/>
              </a:spcAft>
              <a:buSzPts val="700"/>
              <a:buChar char="■"/>
            </a:pPr>
            <a:r>
              <a:rPr lang="fr-FR" sz="1400">
                <a:latin typeface="Arial"/>
                <a:ea typeface="Arial"/>
                <a:cs typeface="Arial"/>
                <a:sym typeface="Arial"/>
              </a:rPr>
              <a:t>Utilisation des céréales pour l’alimentation humaine</a:t>
            </a:r>
            <a:endParaRPr/>
          </a:p>
          <a:p>
            <a:pPr indent="-285750" lvl="2" marL="1200150" rtl="0" algn="l">
              <a:lnSpc>
                <a:spcPct val="200000"/>
              </a:lnSpc>
              <a:spcBef>
                <a:spcPts val="0"/>
              </a:spcBef>
              <a:spcAft>
                <a:spcPts val="0"/>
              </a:spcAft>
              <a:buSzPts val="700"/>
              <a:buChar char="■"/>
            </a:pPr>
            <a:r>
              <a:rPr lang="fr-FR" sz="1400">
                <a:latin typeface="Arial"/>
                <a:ea typeface="Arial"/>
                <a:cs typeface="Arial"/>
                <a:sym typeface="Arial"/>
              </a:rPr>
              <a:t>Exploitation du manioc en Thaïlande</a:t>
            </a:r>
            <a:endParaRPr/>
          </a:p>
        </p:txBody>
      </p:sp>
      <p:sp>
        <p:nvSpPr>
          <p:cNvPr id="173" name="Google Shape;173;p2"/>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fr-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
          <p:cNvSpPr txBox="1"/>
          <p:nvPr>
            <p:ph type="title"/>
          </p:nvPr>
        </p:nvSpPr>
        <p:spPr>
          <a:xfrm>
            <a:off x="244306" y="237325"/>
            <a:ext cx="6996600" cy="495591"/>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fr-FR"/>
              <a:t>Contexte</a:t>
            </a:r>
            <a:endParaRPr/>
          </a:p>
        </p:txBody>
      </p:sp>
      <p:sp>
        <p:nvSpPr>
          <p:cNvPr id="179" name="Google Shape;179;p3"/>
          <p:cNvSpPr txBox="1"/>
          <p:nvPr>
            <p:ph idx="2" type="body"/>
          </p:nvPr>
        </p:nvSpPr>
        <p:spPr>
          <a:xfrm>
            <a:off x="824445" y="1090950"/>
            <a:ext cx="7495109" cy="2961600"/>
          </a:xfrm>
          <a:prstGeom prst="rect">
            <a:avLst/>
          </a:prstGeom>
          <a:noFill/>
          <a:ln>
            <a:noFill/>
          </a:ln>
        </p:spPr>
        <p:txBody>
          <a:bodyPr anchorCtr="0" anchor="t" bIns="91425" lIns="91425" spcFirstLastPara="1" rIns="91425" wrap="square" tIns="91425">
            <a:noAutofit/>
          </a:bodyPr>
          <a:lstStyle/>
          <a:p>
            <a:pPr indent="0" lvl="1" marL="457200" rtl="0" algn="ctr">
              <a:lnSpc>
                <a:spcPct val="200000"/>
              </a:lnSpc>
              <a:spcBef>
                <a:spcPts val="0"/>
              </a:spcBef>
              <a:spcAft>
                <a:spcPts val="0"/>
              </a:spcAft>
              <a:buSzPts val="1280"/>
              <a:buNone/>
            </a:pPr>
            <a:r>
              <a:rPr lang="fr-FR" sz="1600">
                <a:latin typeface="Arial"/>
                <a:ea typeface="Arial"/>
                <a:cs typeface="Arial"/>
                <a:sym typeface="Arial"/>
              </a:rPr>
              <a:t>Dans un monde en proie aux inégalités alimentaires, l’Organisation des Nations Unies pour l’alimentation et l’agriculture souhaite réaliser une étude de grande ampleur sur le thème de la sous-nutrition dans le monde.</a:t>
            </a:r>
            <a:endParaRPr/>
          </a:p>
        </p:txBody>
      </p:sp>
      <p:sp>
        <p:nvSpPr>
          <p:cNvPr id="180" name="Google Shape;180;p3"/>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fr-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4"/>
          <p:cNvSpPr txBox="1"/>
          <p:nvPr>
            <p:ph type="title"/>
          </p:nvPr>
        </p:nvSpPr>
        <p:spPr>
          <a:xfrm>
            <a:off x="244306" y="237325"/>
            <a:ext cx="6996600" cy="495591"/>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fr-FR"/>
              <a:t>Les données</a:t>
            </a:r>
            <a:endParaRPr/>
          </a:p>
        </p:txBody>
      </p:sp>
      <p:sp>
        <p:nvSpPr>
          <p:cNvPr id="186" name="Google Shape;186;p4"/>
          <p:cNvSpPr txBox="1"/>
          <p:nvPr>
            <p:ph idx="2" type="body"/>
          </p:nvPr>
        </p:nvSpPr>
        <p:spPr>
          <a:xfrm>
            <a:off x="349009" y="875882"/>
            <a:ext cx="7387532" cy="2961600"/>
          </a:xfrm>
          <a:prstGeom prst="rect">
            <a:avLst/>
          </a:prstGeom>
          <a:noFill/>
          <a:ln>
            <a:noFill/>
          </a:ln>
        </p:spPr>
        <p:txBody>
          <a:bodyPr anchorCtr="0" anchor="t" bIns="91425" lIns="91425" spcFirstLastPara="1" rIns="91425" wrap="square" tIns="91425">
            <a:noAutofit/>
          </a:bodyPr>
          <a:lstStyle/>
          <a:p>
            <a:pPr indent="-285750" lvl="1" marL="742950" rtl="0" algn="l">
              <a:lnSpc>
                <a:spcPct val="200000"/>
              </a:lnSpc>
              <a:spcBef>
                <a:spcPts val="0"/>
              </a:spcBef>
              <a:spcAft>
                <a:spcPts val="0"/>
              </a:spcAft>
              <a:buSzPts val="1440"/>
              <a:buChar char="◉"/>
            </a:pPr>
            <a:r>
              <a:rPr lang="fr-FR">
                <a:latin typeface="Arial"/>
                <a:ea typeface="Arial"/>
                <a:cs typeface="Arial"/>
                <a:sym typeface="Arial"/>
              </a:rPr>
              <a:t>Les données à la base du projet : </a:t>
            </a:r>
            <a:endParaRPr/>
          </a:p>
          <a:p>
            <a:pPr indent="-285750" lvl="2" marL="1200150" rtl="0" algn="l">
              <a:lnSpc>
                <a:spcPct val="200000"/>
              </a:lnSpc>
              <a:spcBef>
                <a:spcPts val="0"/>
              </a:spcBef>
              <a:spcAft>
                <a:spcPts val="0"/>
              </a:spcAft>
              <a:buSzPts val="840"/>
              <a:buChar char="■"/>
            </a:pPr>
            <a:r>
              <a:rPr lang="fr-FR" sz="1400">
                <a:latin typeface="Arial"/>
                <a:ea typeface="Arial"/>
                <a:cs typeface="Arial"/>
                <a:sym typeface="Arial"/>
              </a:rPr>
              <a:t>Données issues d’études réalisées par la FAO sur trois thématiques : la sous-nutrition, les aides alimentaires et la disponibilité alimentaire.</a:t>
            </a:r>
            <a:endParaRPr/>
          </a:p>
          <a:p>
            <a:pPr indent="-285750" lvl="2" marL="1200150" rtl="0" algn="l">
              <a:lnSpc>
                <a:spcPct val="200000"/>
              </a:lnSpc>
              <a:spcBef>
                <a:spcPts val="0"/>
              </a:spcBef>
              <a:spcAft>
                <a:spcPts val="0"/>
              </a:spcAft>
              <a:buSzPts val="840"/>
              <a:buChar char="■"/>
            </a:pPr>
            <a:r>
              <a:rPr lang="fr-FR" sz="1400">
                <a:latin typeface="Arial"/>
                <a:ea typeface="Arial"/>
                <a:cs typeface="Arial"/>
                <a:sym typeface="Arial"/>
              </a:rPr>
              <a:t>Des données démographiques de population</a:t>
            </a:r>
            <a:endParaRPr/>
          </a:p>
        </p:txBody>
      </p:sp>
      <p:sp>
        <p:nvSpPr>
          <p:cNvPr id="187" name="Google Shape;187;p4"/>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fr-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5"/>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fr-FR"/>
              <a:t>‹#›</a:t>
            </a:fld>
            <a:endParaRPr/>
          </a:p>
        </p:txBody>
      </p:sp>
      <p:sp>
        <p:nvSpPr>
          <p:cNvPr id="193" name="Google Shape;193;p5"/>
          <p:cNvSpPr txBox="1"/>
          <p:nvPr>
            <p:ph type="ctrTitle"/>
          </p:nvPr>
        </p:nvSpPr>
        <p:spPr>
          <a:xfrm>
            <a:off x="607061" y="2226040"/>
            <a:ext cx="7929878" cy="176883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FFFFFF"/>
              </a:buClr>
              <a:buSzPts val="4800"/>
              <a:buNone/>
            </a:pPr>
            <a:r>
              <a:rPr lang="fr-FR"/>
              <a:t>1. </a:t>
            </a:r>
            <a:r>
              <a:rPr lang="fr-FR">
                <a:latin typeface="Oswald"/>
                <a:ea typeface="Oswald"/>
                <a:cs typeface="Oswald"/>
                <a:sym typeface="Oswald"/>
              </a:rPr>
              <a:t>État de la malnutrition dans le monde en 2017</a:t>
            </a:r>
            <a:br>
              <a:rPr lang="fr-FR">
                <a:latin typeface="Oswald"/>
                <a:ea typeface="Oswald"/>
                <a:cs typeface="Oswald"/>
                <a:sym typeface="Oswald"/>
              </a:rPr>
            </a:br>
            <a:endParaRPr/>
          </a:p>
        </p:txBody>
      </p:sp>
      <p:pic>
        <p:nvPicPr>
          <p:cNvPr id="194" name="Google Shape;194;p5"/>
          <p:cNvPicPr preferRelativeResize="0"/>
          <p:nvPr/>
        </p:nvPicPr>
        <p:blipFill rotWithShape="1">
          <a:blip r:embed="rId3">
            <a:alphaModFix/>
          </a:blip>
          <a:srcRect b="0" l="0" r="0" t="0"/>
          <a:stretch/>
        </p:blipFill>
        <p:spPr>
          <a:xfrm>
            <a:off x="6419090" y="179882"/>
            <a:ext cx="2574540" cy="8581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6"/>
          <p:cNvSpPr/>
          <p:nvPr/>
        </p:nvSpPr>
        <p:spPr>
          <a:xfrm>
            <a:off x="5793527" y="1238850"/>
            <a:ext cx="2230286" cy="2230286"/>
          </a:xfrm>
          <a:prstGeom prst="ellipse">
            <a:avLst/>
          </a:prstGeom>
          <a:no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0" name="Google Shape;200;p6"/>
          <p:cNvSpPr txBox="1"/>
          <p:nvPr>
            <p:ph type="title"/>
          </p:nvPr>
        </p:nvSpPr>
        <p:spPr>
          <a:xfrm>
            <a:off x="244306" y="237325"/>
            <a:ext cx="6996600" cy="495591"/>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fr-FR"/>
              <a:t>1. La proportion de personnes en état de sous nutrition</a:t>
            </a:r>
            <a:endParaRPr/>
          </a:p>
        </p:txBody>
      </p:sp>
      <p:sp>
        <p:nvSpPr>
          <p:cNvPr id="201" name="Google Shape;201;p6"/>
          <p:cNvSpPr txBox="1"/>
          <p:nvPr>
            <p:ph idx="2" type="body"/>
          </p:nvPr>
        </p:nvSpPr>
        <p:spPr>
          <a:xfrm>
            <a:off x="322289" y="1238850"/>
            <a:ext cx="4644158" cy="2665800"/>
          </a:xfrm>
          <a:prstGeom prst="rect">
            <a:avLst/>
          </a:prstGeom>
          <a:noFill/>
          <a:ln>
            <a:noFill/>
          </a:ln>
        </p:spPr>
        <p:txBody>
          <a:bodyPr anchorCtr="0" anchor="t" bIns="91425" lIns="91425" spcFirstLastPara="1" rIns="91425" wrap="square" tIns="91425">
            <a:noAutofit/>
          </a:bodyPr>
          <a:lstStyle/>
          <a:p>
            <a:pPr indent="-285750" lvl="1" marL="742950" rtl="0" algn="l">
              <a:lnSpc>
                <a:spcPct val="100000"/>
              </a:lnSpc>
              <a:spcBef>
                <a:spcPts val="0"/>
              </a:spcBef>
              <a:spcAft>
                <a:spcPts val="0"/>
              </a:spcAft>
              <a:buSzPts val="960"/>
              <a:buChar char="◉"/>
            </a:pPr>
            <a:r>
              <a:rPr lang="fr-FR" sz="1200">
                <a:latin typeface="Arial"/>
                <a:ea typeface="Arial"/>
                <a:cs typeface="Arial"/>
                <a:sym typeface="Arial"/>
              </a:rPr>
              <a:t>En 2017 la population mondiale s’élevait à </a:t>
            </a:r>
            <a:r>
              <a:rPr b="1" lang="fr-FR" sz="1200">
                <a:latin typeface="Arial"/>
                <a:ea typeface="Arial"/>
                <a:cs typeface="Arial"/>
                <a:sym typeface="Arial"/>
              </a:rPr>
              <a:t>7,54 Milliards de personnes</a:t>
            </a:r>
            <a:endParaRPr/>
          </a:p>
          <a:p>
            <a:pPr indent="-224790" lvl="1" marL="742950" rtl="0" algn="l">
              <a:lnSpc>
                <a:spcPct val="100000"/>
              </a:lnSpc>
              <a:spcBef>
                <a:spcPts val="0"/>
              </a:spcBef>
              <a:spcAft>
                <a:spcPts val="0"/>
              </a:spcAft>
              <a:buSzPts val="960"/>
              <a:buNone/>
            </a:pPr>
            <a:r>
              <a:t/>
            </a:r>
            <a:endParaRPr sz="1200">
              <a:latin typeface="Arial"/>
              <a:ea typeface="Arial"/>
              <a:cs typeface="Arial"/>
              <a:sym typeface="Arial"/>
            </a:endParaRPr>
          </a:p>
          <a:p>
            <a:pPr indent="-285750" lvl="1" marL="742950" rtl="0" algn="l">
              <a:lnSpc>
                <a:spcPct val="100000"/>
              </a:lnSpc>
              <a:spcBef>
                <a:spcPts val="0"/>
              </a:spcBef>
              <a:spcAft>
                <a:spcPts val="0"/>
              </a:spcAft>
              <a:buSzPts val="960"/>
              <a:buChar char="◉"/>
            </a:pPr>
            <a:r>
              <a:rPr lang="fr-FR" sz="1200">
                <a:latin typeface="Arial"/>
                <a:ea typeface="Arial"/>
                <a:cs typeface="Arial"/>
                <a:sym typeface="Arial"/>
              </a:rPr>
              <a:t>En parallèle la même année, la mal nutrition touchait environ </a:t>
            </a:r>
            <a:r>
              <a:rPr b="1" lang="fr-FR" sz="1200">
                <a:latin typeface="Arial"/>
                <a:ea typeface="Arial"/>
                <a:cs typeface="Arial"/>
                <a:sym typeface="Arial"/>
              </a:rPr>
              <a:t>535.7 millions d’êtres humains</a:t>
            </a:r>
            <a:endParaRPr/>
          </a:p>
          <a:p>
            <a:pPr indent="-224790" lvl="1" marL="742950" rtl="0" algn="l">
              <a:lnSpc>
                <a:spcPct val="100000"/>
              </a:lnSpc>
              <a:spcBef>
                <a:spcPts val="0"/>
              </a:spcBef>
              <a:spcAft>
                <a:spcPts val="0"/>
              </a:spcAft>
              <a:buSzPts val="960"/>
              <a:buNone/>
            </a:pPr>
            <a:r>
              <a:t/>
            </a:r>
            <a:endParaRPr sz="1200">
              <a:latin typeface="Arial"/>
              <a:ea typeface="Arial"/>
              <a:cs typeface="Arial"/>
              <a:sym typeface="Arial"/>
            </a:endParaRPr>
          </a:p>
          <a:p>
            <a:pPr indent="-285750" lvl="1" marL="742950" rtl="0" algn="l">
              <a:lnSpc>
                <a:spcPct val="100000"/>
              </a:lnSpc>
              <a:spcBef>
                <a:spcPts val="0"/>
              </a:spcBef>
              <a:spcAft>
                <a:spcPts val="0"/>
              </a:spcAft>
              <a:buSzPts val="960"/>
              <a:buChar char="◉"/>
            </a:pPr>
            <a:r>
              <a:rPr lang="fr-FR" sz="1200">
                <a:latin typeface="Arial"/>
                <a:ea typeface="Arial"/>
                <a:cs typeface="Arial"/>
                <a:sym typeface="Arial"/>
              </a:rPr>
              <a:t>On faisait donc état en 2017 d’un taux de sous nutrition d’environ </a:t>
            </a:r>
            <a:r>
              <a:rPr b="1" lang="fr-FR" sz="1200">
                <a:latin typeface="Arial"/>
                <a:ea typeface="Arial"/>
                <a:cs typeface="Arial"/>
                <a:sym typeface="Arial"/>
              </a:rPr>
              <a:t>7,1%</a:t>
            </a:r>
            <a:r>
              <a:rPr lang="fr-FR" sz="1200">
                <a:latin typeface="Arial"/>
                <a:ea typeface="Arial"/>
                <a:cs typeface="Arial"/>
                <a:sym typeface="Arial"/>
              </a:rPr>
              <a:t> soit près </a:t>
            </a:r>
            <a:r>
              <a:rPr b="1" lang="fr-FR" sz="1200">
                <a:latin typeface="Arial"/>
                <a:ea typeface="Arial"/>
                <a:cs typeface="Arial"/>
                <a:sym typeface="Arial"/>
              </a:rPr>
              <a:t>d’une personne sur quinze </a:t>
            </a:r>
            <a:r>
              <a:rPr lang="fr-FR" sz="1200">
                <a:latin typeface="Arial"/>
                <a:ea typeface="Arial"/>
                <a:cs typeface="Arial"/>
                <a:sym typeface="Arial"/>
              </a:rPr>
              <a:t>étant concernée par le manque de nourriture.</a:t>
            </a:r>
            <a:endParaRPr/>
          </a:p>
        </p:txBody>
      </p:sp>
      <p:sp>
        <p:nvSpPr>
          <p:cNvPr id="202" name="Google Shape;202;p6"/>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fr-FR"/>
              <a:t>‹#›</a:t>
            </a:fld>
            <a:endParaRPr/>
          </a:p>
        </p:txBody>
      </p:sp>
      <p:pic>
        <p:nvPicPr>
          <p:cNvPr id="203" name="Google Shape;203;p6"/>
          <p:cNvPicPr preferRelativeResize="0"/>
          <p:nvPr/>
        </p:nvPicPr>
        <p:blipFill rotWithShape="1">
          <a:blip r:embed="rId3">
            <a:alphaModFix/>
          </a:blip>
          <a:srcRect b="0" l="0" r="0" t="0"/>
          <a:stretch/>
        </p:blipFill>
        <p:spPr>
          <a:xfrm flipH="1">
            <a:off x="6134846" y="1790282"/>
            <a:ext cx="317400" cy="317400"/>
          </a:xfrm>
          <a:prstGeom prst="rect">
            <a:avLst/>
          </a:prstGeom>
          <a:noFill/>
          <a:ln>
            <a:noFill/>
          </a:ln>
        </p:spPr>
      </p:pic>
      <p:pic>
        <p:nvPicPr>
          <p:cNvPr id="204" name="Google Shape;204;p6"/>
          <p:cNvPicPr preferRelativeResize="0"/>
          <p:nvPr/>
        </p:nvPicPr>
        <p:blipFill rotWithShape="1">
          <a:blip r:embed="rId4">
            <a:alphaModFix/>
          </a:blip>
          <a:srcRect b="0" l="0" r="0" t="0"/>
          <a:stretch/>
        </p:blipFill>
        <p:spPr>
          <a:xfrm flipH="1">
            <a:off x="6134868" y="2425126"/>
            <a:ext cx="317356" cy="317356"/>
          </a:xfrm>
          <a:prstGeom prst="rect">
            <a:avLst/>
          </a:prstGeom>
          <a:noFill/>
          <a:ln>
            <a:noFill/>
          </a:ln>
        </p:spPr>
      </p:pic>
      <p:pic>
        <p:nvPicPr>
          <p:cNvPr id="205" name="Google Shape;205;p6"/>
          <p:cNvPicPr preferRelativeResize="0"/>
          <p:nvPr/>
        </p:nvPicPr>
        <p:blipFill rotWithShape="1">
          <a:blip r:embed="rId3">
            <a:alphaModFix/>
          </a:blip>
          <a:srcRect b="0" l="0" r="0" t="0"/>
          <a:stretch/>
        </p:blipFill>
        <p:spPr>
          <a:xfrm flipH="1">
            <a:off x="6452202" y="1790282"/>
            <a:ext cx="317400" cy="317400"/>
          </a:xfrm>
          <a:prstGeom prst="rect">
            <a:avLst/>
          </a:prstGeom>
          <a:noFill/>
          <a:ln>
            <a:noFill/>
          </a:ln>
        </p:spPr>
      </p:pic>
      <p:pic>
        <p:nvPicPr>
          <p:cNvPr id="206" name="Google Shape;206;p6"/>
          <p:cNvPicPr preferRelativeResize="0"/>
          <p:nvPr/>
        </p:nvPicPr>
        <p:blipFill rotWithShape="1">
          <a:blip r:embed="rId3">
            <a:alphaModFix/>
          </a:blip>
          <a:srcRect b="0" l="0" r="0" t="0"/>
          <a:stretch/>
        </p:blipFill>
        <p:spPr>
          <a:xfrm flipH="1">
            <a:off x="6764850" y="1790282"/>
            <a:ext cx="317400" cy="317400"/>
          </a:xfrm>
          <a:prstGeom prst="rect">
            <a:avLst/>
          </a:prstGeom>
          <a:noFill/>
          <a:ln>
            <a:noFill/>
          </a:ln>
        </p:spPr>
      </p:pic>
      <p:pic>
        <p:nvPicPr>
          <p:cNvPr id="207" name="Google Shape;207;p6"/>
          <p:cNvPicPr preferRelativeResize="0"/>
          <p:nvPr/>
        </p:nvPicPr>
        <p:blipFill rotWithShape="1">
          <a:blip r:embed="rId3">
            <a:alphaModFix/>
          </a:blip>
          <a:srcRect b="0" l="0" r="0" t="0"/>
          <a:stretch/>
        </p:blipFill>
        <p:spPr>
          <a:xfrm flipH="1">
            <a:off x="7082206" y="1790282"/>
            <a:ext cx="317400" cy="317400"/>
          </a:xfrm>
          <a:prstGeom prst="rect">
            <a:avLst/>
          </a:prstGeom>
          <a:noFill/>
          <a:ln>
            <a:noFill/>
          </a:ln>
        </p:spPr>
      </p:pic>
      <p:pic>
        <p:nvPicPr>
          <p:cNvPr id="208" name="Google Shape;208;p6"/>
          <p:cNvPicPr preferRelativeResize="0"/>
          <p:nvPr/>
        </p:nvPicPr>
        <p:blipFill rotWithShape="1">
          <a:blip r:embed="rId3">
            <a:alphaModFix/>
          </a:blip>
          <a:srcRect b="0" l="0" r="0" t="0"/>
          <a:stretch/>
        </p:blipFill>
        <p:spPr>
          <a:xfrm flipH="1">
            <a:off x="7394810" y="1790282"/>
            <a:ext cx="317400" cy="317400"/>
          </a:xfrm>
          <a:prstGeom prst="rect">
            <a:avLst/>
          </a:prstGeom>
          <a:noFill/>
          <a:ln>
            <a:noFill/>
          </a:ln>
        </p:spPr>
      </p:pic>
      <p:pic>
        <p:nvPicPr>
          <p:cNvPr id="209" name="Google Shape;209;p6"/>
          <p:cNvPicPr preferRelativeResize="0"/>
          <p:nvPr/>
        </p:nvPicPr>
        <p:blipFill rotWithShape="1">
          <a:blip r:embed="rId3">
            <a:alphaModFix/>
          </a:blip>
          <a:srcRect b="0" l="0" r="0" t="0"/>
          <a:stretch/>
        </p:blipFill>
        <p:spPr>
          <a:xfrm flipH="1">
            <a:off x="6134846" y="2107682"/>
            <a:ext cx="317400" cy="317400"/>
          </a:xfrm>
          <a:prstGeom prst="rect">
            <a:avLst/>
          </a:prstGeom>
          <a:noFill/>
          <a:ln>
            <a:noFill/>
          </a:ln>
        </p:spPr>
      </p:pic>
      <p:pic>
        <p:nvPicPr>
          <p:cNvPr id="210" name="Google Shape;210;p6"/>
          <p:cNvPicPr preferRelativeResize="0"/>
          <p:nvPr/>
        </p:nvPicPr>
        <p:blipFill rotWithShape="1">
          <a:blip r:embed="rId3">
            <a:alphaModFix/>
          </a:blip>
          <a:srcRect b="0" l="0" r="0" t="0"/>
          <a:stretch/>
        </p:blipFill>
        <p:spPr>
          <a:xfrm flipH="1">
            <a:off x="6452202" y="2107682"/>
            <a:ext cx="317400" cy="317400"/>
          </a:xfrm>
          <a:prstGeom prst="rect">
            <a:avLst/>
          </a:prstGeom>
          <a:noFill/>
          <a:ln>
            <a:noFill/>
          </a:ln>
        </p:spPr>
      </p:pic>
      <p:pic>
        <p:nvPicPr>
          <p:cNvPr id="211" name="Google Shape;211;p6"/>
          <p:cNvPicPr preferRelativeResize="0"/>
          <p:nvPr/>
        </p:nvPicPr>
        <p:blipFill rotWithShape="1">
          <a:blip r:embed="rId3">
            <a:alphaModFix/>
          </a:blip>
          <a:srcRect b="0" l="0" r="0" t="0"/>
          <a:stretch/>
        </p:blipFill>
        <p:spPr>
          <a:xfrm flipH="1">
            <a:off x="6764850" y="2107682"/>
            <a:ext cx="317400" cy="317400"/>
          </a:xfrm>
          <a:prstGeom prst="rect">
            <a:avLst/>
          </a:prstGeom>
          <a:noFill/>
          <a:ln>
            <a:noFill/>
          </a:ln>
        </p:spPr>
      </p:pic>
      <p:pic>
        <p:nvPicPr>
          <p:cNvPr id="212" name="Google Shape;212;p6"/>
          <p:cNvPicPr preferRelativeResize="0"/>
          <p:nvPr/>
        </p:nvPicPr>
        <p:blipFill rotWithShape="1">
          <a:blip r:embed="rId3">
            <a:alphaModFix/>
          </a:blip>
          <a:srcRect b="0" l="0" r="0" t="0"/>
          <a:stretch/>
        </p:blipFill>
        <p:spPr>
          <a:xfrm flipH="1">
            <a:off x="7082206" y="2107682"/>
            <a:ext cx="317400" cy="317400"/>
          </a:xfrm>
          <a:prstGeom prst="rect">
            <a:avLst/>
          </a:prstGeom>
          <a:noFill/>
          <a:ln>
            <a:noFill/>
          </a:ln>
        </p:spPr>
      </p:pic>
      <p:pic>
        <p:nvPicPr>
          <p:cNvPr id="213" name="Google Shape;213;p6"/>
          <p:cNvPicPr preferRelativeResize="0"/>
          <p:nvPr/>
        </p:nvPicPr>
        <p:blipFill rotWithShape="1">
          <a:blip r:embed="rId3">
            <a:alphaModFix/>
          </a:blip>
          <a:srcRect b="0" l="0" r="0" t="0"/>
          <a:stretch/>
        </p:blipFill>
        <p:spPr>
          <a:xfrm flipH="1">
            <a:off x="7394810" y="2107682"/>
            <a:ext cx="317400" cy="317400"/>
          </a:xfrm>
          <a:prstGeom prst="rect">
            <a:avLst/>
          </a:prstGeom>
          <a:noFill/>
          <a:ln>
            <a:noFill/>
          </a:ln>
        </p:spPr>
      </p:pic>
      <p:pic>
        <p:nvPicPr>
          <p:cNvPr id="214" name="Google Shape;214;p6"/>
          <p:cNvPicPr preferRelativeResize="0"/>
          <p:nvPr/>
        </p:nvPicPr>
        <p:blipFill rotWithShape="1">
          <a:blip r:embed="rId3">
            <a:alphaModFix/>
          </a:blip>
          <a:srcRect b="0" l="0" r="0" t="0"/>
          <a:stretch/>
        </p:blipFill>
        <p:spPr>
          <a:xfrm flipH="1">
            <a:off x="6452202" y="2425082"/>
            <a:ext cx="317400" cy="317400"/>
          </a:xfrm>
          <a:prstGeom prst="rect">
            <a:avLst/>
          </a:prstGeom>
          <a:noFill/>
          <a:ln>
            <a:noFill/>
          </a:ln>
        </p:spPr>
      </p:pic>
      <p:pic>
        <p:nvPicPr>
          <p:cNvPr id="215" name="Google Shape;215;p6"/>
          <p:cNvPicPr preferRelativeResize="0"/>
          <p:nvPr/>
        </p:nvPicPr>
        <p:blipFill rotWithShape="1">
          <a:blip r:embed="rId3">
            <a:alphaModFix/>
          </a:blip>
          <a:srcRect b="0" l="0" r="0" t="0"/>
          <a:stretch/>
        </p:blipFill>
        <p:spPr>
          <a:xfrm flipH="1">
            <a:off x="6764850" y="2425082"/>
            <a:ext cx="317400" cy="317400"/>
          </a:xfrm>
          <a:prstGeom prst="rect">
            <a:avLst/>
          </a:prstGeom>
          <a:noFill/>
          <a:ln>
            <a:noFill/>
          </a:ln>
        </p:spPr>
      </p:pic>
      <p:pic>
        <p:nvPicPr>
          <p:cNvPr id="216" name="Google Shape;216;p6"/>
          <p:cNvPicPr preferRelativeResize="0"/>
          <p:nvPr/>
        </p:nvPicPr>
        <p:blipFill rotWithShape="1">
          <a:blip r:embed="rId3">
            <a:alphaModFix/>
          </a:blip>
          <a:srcRect b="0" l="0" r="0" t="0"/>
          <a:stretch/>
        </p:blipFill>
        <p:spPr>
          <a:xfrm flipH="1">
            <a:off x="7082206" y="2425082"/>
            <a:ext cx="317400" cy="317400"/>
          </a:xfrm>
          <a:prstGeom prst="rect">
            <a:avLst/>
          </a:prstGeom>
          <a:noFill/>
          <a:ln>
            <a:noFill/>
          </a:ln>
        </p:spPr>
      </p:pic>
      <p:pic>
        <p:nvPicPr>
          <p:cNvPr id="217" name="Google Shape;217;p6"/>
          <p:cNvPicPr preferRelativeResize="0"/>
          <p:nvPr/>
        </p:nvPicPr>
        <p:blipFill rotWithShape="1">
          <a:blip r:embed="rId3">
            <a:alphaModFix/>
          </a:blip>
          <a:srcRect b="0" l="0" r="0" t="0"/>
          <a:stretch/>
        </p:blipFill>
        <p:spPr>
          <a:xfrm flipH="1">
            <a:off x="7394810" y="2425082"/>
            <a:ext cx="317400" cy="317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7"/>
          <p:cNvSpPr txBox="1"/>
          <p:nvPr>
            <p:ph type="title"/>
          </p:nvPr>
        </p:nvSpPr>
        <p:spPr>
          <a:xfrm>
            <a:off x="244306" y="237325"/>
            <a:ext cx="6996600" cy="495591"/>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fr-FR"/>
              <a:t>2. le nombre théorique de personnes qui pourraient être nourries</a:t>
            </a:r>
            <a:endParaRPr/>
          </a:p>
        </p:txBody>
      </p:sp>
      <p:sp>
        <p:nvSpPr>
          <p:cNvPr id="223" name="Google Shape;223;p7"/>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fr-FR"/>
              <a:t>‹#›</a:t>
            </a:fld>
            <a:endParaRPr/>
          </a:p>
        </p:txBody>
      </p:sp>
      <p:sp>
        <p:nvSpPr>
          <p:cNvPr id="224" name="Google Shape;224;p7"/>
          <p:cNvSpPr/>
          <p:nvPr/>
        </p:nvSpPr>
        <p:spPr>
          <a:xfrm>
            <a:off x="0" y="-48400"/>
            <a:ext cx="65" cy="553998"/>
          </a:xfrm>
          <a:prstGeom prst="rect">
            <a:avLst/>
          </a:prstGeom>
          <a:solidFill>
            <a:srgbClr val="F5F5F5"/>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fr-FR"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225" name="Google Shape;225;p7"/>
          <p:cNvSpPr txBox="1"/>
          <p:nvPr/>
        </p:nvSpPr>
        <p:spPr>
          <a:xfrm>
            <a:off x="322289" y="1238850"/>
            <a:ext cx="7879390" cy="2665800"/>
          </a:xfrm>
          <a:prstGeom prst="rect">
            <a:avLst/>
          </a:prstGeom>
          <a:noFill/>
          <a:ln>
            <a:noFill/>
          </a:ln>
        </p:spPr>
        <p:txBody>
          <a:bodyPr anchorCtr="0" anchor="t" bIns="91425" lIns="91425" spcFirstLastPara="1" rIns="91425" wrap="square" tIns="91425">
            <a:noAutofit/>
          </a:bodyPr>
          <a:lstStyle/>
          <a:p>
            <a:pPr indent="-285750" lvl="1" marL="742950" marR="0" rtl="0" algn="l">
              <a:lnSpc>
                <a:spcPct val="100000"/>
              </a:lnSpc>
              <a:spcBef>
                <a:spcPts val="0"/>
              </a:spcBef>
              <a:spcAft>
                <a:spcPts val="0"/>
              </a:spcAft>
              <a:buClr>
                <a:schemeClr val="dk1"/>
              </a:buClr>
              <a:buSzPts val="960"/>
              <a:buFont typeface="Source Sans Pro"/>
              <a:buChar char="◉"/>
            </a:pPr>
            <a:r>
              <a:rPr b="0" i="0" lang="fr-FR" sz="1200" u="none" cap="none" strike="noStrike">
                <a:solidFill>
                  <a:schemeClr val="dk1"/>
                </a:solidFill>
                <a:latin typeface="Arial"/>
                <a:ea typeface="Arial"/>
                <a:cs typeface="Arial"/>
                <a:sym typeface="Arial"/>
              </a:rPr>
              <a:t>Pour ce calcul, on considère que l’apport journalier nécessaire pour être en bonne santé est de </a:t>
            </a:r>
            <a:r>
              <a:rPr b="1" i="0" lang="fr-FR" sz="1200" u="none" cap="none" strike="noStrike">
                <a:solidFill>
                  <a:schemeClr val="dk1"/>
                </a:solidFill>
                <a:latin typeface="Arial"/>
                <a:ea typeface="Arial"/>
                <a:cs typeface="Arial"/>
                <a:sym typeface="Arial"/>
              </a:rPr>
              <a:t>2500 calories </a:t>
            </a:r>
            <a:r>
              <a:rPr b="0" i="0" lang="fr-FR" sz="1200" u="none" cap="none" strike="noStrike">
                <a:solidFill>
                  <a:schemeClr val="dk1"/>
                </a:solidFill>
                <a:latin typeface="Arial"/>
                <a:ea typeface="Arial"/>
                <a:cs typeface="Arial"/>
                <a:sym typeface="Arial"/>
              </a:rPr>
              <a:t>par jours.</a:t>
            </a:r>
            <a:endParaRPr/>
          </a:p>
          <a:p>
            <a:pPr indent="-224790" lvl="1" marL="742950" marR="0" rtl="0" algn="l">
              <a:lnSpc>
                <a:spcPct val="100000"/>
              </a:lnSpc>
              <a:spcBef>
                <a:spcPts val="0"/>
              </a:spcBef>
              <a:spcAft>
                <a:spcPts val="0"/>
              </a:spcAft>
              <a:buClr>
                <a:schemeClr val="dk1"/>
              </a:buClr>
              <a:buSzPts val="960"/>
              <a:buFont typeface="Source Sans Pro"/>
              <a:buNone/>
            </a:pPr>
            <a:r>
              <a:t/>
            </a:r>
            <a:endParaRPr b="0" i="0" sz="12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960"/>
              <a:buFont typeface="Source Sans Pro"/>
              <a:buChar char="◉"/>
            </a:pPr>
            <a:r>
              <a:rPr b="0" i="0" lang="fr-FR" sz="1200" u="none" cap="none" strike="noStrike">
                <a:solidFill>
                  <a:schemeClr val="dk1"/>
                </a:solidFill>
                <a:latin typeface="Arial"/>
                <a:ea typeface="Arial"/>
                <a:cs typeface="Arial"/>
                <a:sym typeface="Arial"/>
              </a:rPr>
              <a:t>Sur l’année 2017 la disponibilité alimentaire mondiale totale s’élevait a </a:t>
            </a:r>
            <a:r>
              <a:rPr b="1" i="0" lang="fr-FR" sz="1200" u="none" cap="none" strike="noStrike">
                <a:solidFill>
                  <a:schemeClr val="dk1"/>
                </a:solidFill>
                <a:latin typeface="Arial"/>
                <a:ea typeface="Arial"/>
                <a:cs typeface="Arial"/>
                <a:sym typeface="Arial"/>
              </a:rPr>
              <a:t>7,6 billiards de calories</a:t>
            </a:r>
            <a:br>
              <a:rPr b="1" i="0" lang="fr-FR" sz="1200" u="none" cap="none" strike="noStrike">
                <a:solidFill>
                  <a:schemeClr val="dk1"/>
                </a:solidFill>
                <a:latin typeface="Arial"/>
                <a:ea typeface="Arial"/>
                <a:cs typeface="Arial"/>
                <a:sym typeface="Arial"/>
              </a:rPr>
            </a:br>
            <a:endParaRPr b="1" i="0" sz="12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960"/>
              <a:buFont typeface="Source Sans Pro"/>
              <a:buChar char="◉"/>
            </a:pPr>
            <a:r>
              <a:rPr b="0" i="0" lang="fr-FR" sz="1200" u="none" cap="none" strike="noStrike">
                <a:solidFill>
                  <a:schemeClr val="dk1"/>
                </a:solidFill>
                <a:latin typeface="Arial"/>
                <a:ea typeface="Arial"/>
                <a:cs typeface="Arial"/>
                <a:sym typeface="Arial"/>
              </a:rPr>
              <a:t>En parallèle le besoin alimentaire mondiale s’élevait a </a:t>
            </a:r>
            <a:r>
              <a:rPr b="1" i="0" lang="fr-FR" sz="1200" u="none" cap="none" strike="noStrike">
                <a:solidFill>
                  <a:schemeClr val="dk1"/>
                </a:solidFill>
                <a:latin typeface="Arial"/>
                <a:ea typeface="Arial"/>
                <a:cs typeface="Arial"/>
                <a:sym typeface="Arial"/>
              </a:rPr>
              <a:t>6,8 billiards de calories</a:t>
            </a:r>
            <a:endParaRPr/>
          </a:p>
          <a:p>
            <a:pPr indent="-224790" lvl="1" marL="742950" marR="0" rtl="0" algn="l">
              <a:lnSpc>
                <a:spcPct val="100000"/>
              </a:lnSpc>
              <a:spcBef>
                <a:spcPts val="0"/>
              </a:spcBef>
              <a:spcAft>
                <a:spcPts val="0"/>
              </a:spcAft>
              <a:buClr>
                <a:schemeClr val="dk1"/>
              </a:buClr>
              <a:buSzPts val="960"/>
              <a:buFont typeface="Source Sans Pro"/>
              <a:buNone/>
            </a:pPr>
            <a:r>
              <a:t/>
            </a:r>
            <a:endParaRPr b="0" i="0" sz="12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960"/>
              <a:buFont typeface="Source Sans Pro"/>
              <a:buChar char="◉"/>
            </a:pPr>
            <a:r>
              <a:rPr b="0" i="0" lang="fr-FR" sz="1200" u="none" cap="none" strike="noStrike">
                <a:solidFill>
                  <a:schemeClr val="dk1"/>
                </a:solidFill>
                <a:latin typeface="Arial"/>
                <a:ea typeface="Arial"/>
                <a:cs typeface="Arial"/>
                <a:sym typeface="Arial"/>
              </a:rPr>
              <a:t>Avec la disponibilité alimentaire mondiale de 2017, </a:t>
            </a:r>
            <a:r>
              <a:rPr b="1" i="0" lang="fr-FR" sz="1200" u="none" cap="none" strike="noStrike">
                <a:solidFill>
                  <a:schemeClr val="dk1"/>
                </a:solidFill>
                <a:latin typeface="Arial"/>
                <a:ea typeface="Arial"/>
                <a:cs typeface="Arial"/>
                <a:sym typeface="Arial"/>
              </a:rPr>
              <a:t>8,3 milliards de personnes auraient pu être nourries</a:t>
            </a:r>
            <a:r>
              <a:rPr b="0" i="0" lang="fr-FR" sz="1200" u="none" cap="none" strike="noStrike">
                <a:solidFill>
                  <a:schemeClr val="dk1"/>
                </a:solidFill>
                <a:latin typeface="Arial"/>
                <a:ea typeface="Arial"/>
                <a:cs typeface="Arial"/>
                <a:sym typeface="Arial"/>
              </a:rPr>
              <a:t>, soit </a:t>
            </a:r>
            <a:r>
              <a:rPr b="1" i="0" lang="fr-FR" sz="1200" u="none" cap="none" strike="noStrike">
                <a:solidFill>
                  <a:schemeClr val="dk1"/>
                </a:solidFill>
                <a:latin typeface="Arial"/>
                <a:ea typeface="Arial"/>
                <a:cs typeface="Arial"/>
                <a:sym typeface="Arial"/>
              </a:rPr>
              <a:t>110,8% </a:t>
            </a:r>
            <a:r>
              <a:rPr b="0" i="0" lang="fr-FR" sz="1200" u="none" cap="none" strike="noStrike">
                <a:solidFill>
                  <a:schemeClr val="dk1"/>
                </a:solidFill>
                <a:latin typeface="Arial"/>
                <a:ea typeface="Arial"/>
                <a:cs typeface="Arial"/>
                <a:sym typeface="Arial"/>
              </a:rPr>
              <a:t>de la population mondiale de l’époque.</a:t>
            </a:r>
            <a:endParaRPr b="1" i="0" sz="1200" u="none" cap="none" strike="noStrike">
              <a:solidFill>
                <a:schemeClr val="dk1"/>
              </a:solidFill>
              <a:latin typeface="Arial"/>
              <a:ea typeface="Arial"/>
              <a:cs typeface="Arial"/>
              <a:sym typeface="Arial"/>
            </a:endParaRPr>
          </a:p>
          <a:p>
            <a:pPr indent="-224790" lvl="1" marL="742950" marR="0" rtl="0" algn="l">
              <a:lnSpc>
                <a:spcPct val="100000"/>
              </a:lnSpc>
              <a:spcBef>
                <a:spcPts val="0"/>
              </a:spcBef>
              <a:spcAft>
                <a:spcPts val="0"/>
              </a:spcAft>
              <a:buClr>
                <a:schemeClr val="dk1"/>
              </a:buClr>
              <a:buSzPts val="960"/>
              <a:buFont typeface="Source Sans Pro"/>
              <a:buNone/>
            </a:pPr>
            <a:r>
              <a:t/>
            </a:r>
            <a:endParaRPr b="0" i="0" sz="1200" u="none" cap="none" strike="noStrike">
              <a:solidFill>
                <a:schemeClr val="dk1"/>
              </a:solidFill>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8"/>
          <p:cNvSpPr txBox="1"/>
          <p:nvPr>
            <p:ph type="title"/>
          </p:nvPr>
        </p:nvSpPr>
        <p:spPr>
          <a:xfrm>
            <a:off x="244305" y="359245"/>
            <a:ext cx="8571429" cy="495591"/>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fr-FR"/>
              <a:t>3. le nombre théorique de personnes qui pourraient être nourries uniquement sur la base de produits végétaux</a:t>
            </a:r>
            <a:endParaRPr/>
          </a:p>
        </p:txBody>
      </p:sp>
      <p:sp>
        <p:nvSpPr>
          <p:cNvPr id="231" name="Google Shape;231;p8"/>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fr-FR"/>
              <a:t>‹#›</a:t>
            </a:fld>
            <a:endParaRPr/>
          </a:p>
        </p:txBody>
      </p:sp>
      <p:sp>
        <p:nvSpPr>
          <p:cNvPr id="232" name="Google Shape;232;p8"/>
          <p:cNvSpPr/>
          <p:nvPr/>
        </p:nvSpPr>
        <p:spPr>
          <a:xfrm>
            <a:off x="0" y="-48400"/>
            <a:ext cx="65" cy="553998"/>
          </a:xfrm>
          <a:prstGeom prst="rect">
            <a:avLst/>
          </a:prstGeom>
          <a:solidFill>
            <a:srgbClr val="F5F5F5"/>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fr-FR"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233" name="Google Shape;233;p8"/>
          <p:cNvSpPr txBox="1"/>
          <p:nvPr/>
        </p:nvSpPr>
        <p:spPr>
          <a:xfrm>
            <a:off x="322289" y="1238850"/>
            <a:ext cx="4417235" cy="2665800"/>
          </a:xfrm>
          <a:prstGeom prst="rect">
            <a:avLst/>
          </a:prstGeom>
          <a:noFill/>
          <a:ln>
            <a:noFill/>
          </a:ln>
        </p:spPr>
        <p:txBody>
          <a:bodyPr anchorCtr="0" anchor="t" bIns="91425" lIns="91425" spcFirstLastPara="1" rIns="91425" wrap="square" tIns="91425">
            <a:noAutofit/>
          </a:bodyPr>
          <a:lstStyle/>
          <a:p>
            <a:pPr indent="-285750" lvl="1" marL="742950" marR="0" rtl="0" algn="l">
              <a:lnSpc>
                <a:spcPct val="100000"/>
              </a:lnSpc>
              <a:spcBef>
                <a:spcPts val="0"/>
              </a:spcBef>
              <a:spcAft>
                <a:spcPts val="0"/>
              </a:spcAft>
              <a:buClr>
                <a:schemeClr val="dk1"/>
              </a:buClr>
              <a:buSzPts val="960"/>
              <a:buFont typeface="Source Sans Pro"/>
              <a:buChar char="◉"/>
            </a:pPr>
            <a:r>
              <a:rPr b="0" i="0" lang="fr-FR" sz="1200" u="none" cap="none" strike="noStrike">
                <a:solidFill>
                  <a:schemeClr val="dk1"/>
                </a:solidFill>
                <a:latin typeface="Arial"/>
                <a:ea typeface="Arial"/>
                <a:cs typeface="Arial"/>
                <a:sym typeface="Arial"/>
              </a:rPr>
              <a:t>La disponibilité alimentaire mondiale issue exclusivement de produits végétaux, était de </a:t>
            </a:r>
            <a:r>
              <a:rPr b="1" i="0" lang="fr-FR" sz="1200" u="none" cap="none" strike="noStrike">
                <a:solidFill>
                  <a:schemeClr val="dk1"/>
                </a:solidFill>
                <a:latin typeface="Arial"/>
                <a:ea typeface="Arial"/>
                <a:cs typeface="Arial"/>
                <a:sym typeface="Arial"/>
              </a:rPr>
              <a:t>6,3 billiards de calories </a:t>
            </a:r>
            <a:r>
              <a:rPr b="0" i="0" lang="fr-FR" sz="1200" u="none" cap="none" strike="noStrike">
                <a:solidFill>
                  <a:schemeClr val="dk1"/>
                </a:solidFill>
                <a:latin typeface="Arial"/>
                <a:ea typeface="Arial"/>
                <a:cs typeface="Arial"/>
                <a:sym typeface="Arial"/>
              </a:rPr>
              <a:t>en 2017</a:t>
            </a:r>
            <a:endParaRPr/>
          </a:p>
          <a:p>
            <a:pPr indent="-224790" lvl="1" marL="742950" marR="0" rtl="0" algn="l">
              <a:lnSpc>
                <a:spcPct val="100000"/>
              </a:lnSpc>
              <a:spcBef>
                <a:spcPts val="0"/>
              </a:spcBef>
              <a:spcAft>
                <a:spcPts val="0"/>
              </a:spcAft>
              <a:buClr>
                <a:schemeClr val="dk1"/>
              </a:buClr>
              <a:buSzPts val="960"/>
              <a:buFont typeface="Source Sans Pro"/>
              <a:buNone/>
            </a:pPr>
            <a:r>
              <a:t/>
            </a:r>
            <a:endParaRPr b="0" i="0" sz="12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960"/>
              <a:buFont typeface="Source Sans Pro"/>
              <a:buChar char="◉"/>
            </a:pPr>
            <a:r>
              <a:rPr b="0" i="0" lang="fr-FR" sz="1200" u="none" cap="none" strike="noStrike">
                <a:solidFill>
                  <a:schemeClr val="dk1"/>
                </a:solidFill>
                <a:latin typeface="Arial"/>
                <a:ea typeface="Arial"/>
                <a:cs typeface="Arial"/>
                <a:sym typeface="Arial"/>
              </a:rPr>
              <a:t>Ce volume représente l’apport annuel en calories de </a:t>
            </a:r>
            <a:r>
              <a:rPr b="1" i="0" lang="fr-FR" sz="1200" u="none" cap="none" strike="noStrike">
                <a:solidFill>
                  <a:schemeClr val="dk1"/>
                </a:solidFill>
                <a:latin typeface="Arial"/>
                <a:ea typeface="Arial"/>
                <a:cs typeface="Arial"/>
                <a:sym typeface="Arial"/>
              </a:rPr>
              <a:t>6,9 milliards de personnes</a:t>
            </a:r>
            <a:r>
              <a:rPr b="0" i="0" lang="fr-FR" sz="1200" u="none" cap="none" strike="noStrike">
                <a:solidFill>
                  <a:schemeClr val="dk1"/>
                </a:solidFill>
                <a:latin typeface="Arial"/>
                <a:ea typeface="Arial"/>
                <a:cs typeface="Arial"/>
                <a:sym typeface="Arial"/>
              </a:rPr>
              <a:t>, soit plus de </a:t>
            </a:r>
            <a:r>
              <a:rPr b="1" i="0" lang="fr-FR" sz="1200" u="none" cap="none" strike="noStrike">
                <a:solidFill>
                  <a:schemeClr val="dk1"/>
                </a:solidFill>
                <a:latin typeface="Arial"/>
                <a:ea typeface="Arial"/>
                <a:cs typeface="Arial"/>
                <a:sym typeface="Arial"/>
              </a:rPr>
              <a:t>91%</a:t>
            </a:r>
            <a:r>
              <a:rPr b="0" i="0" lang="fr-FR" sz="1200" u="none" cap="none" strike="noStrike">
                <a:solidFill>
                  <a:schemeClr val="dk1"/>
                </a:solidFill>
                <a:latin typeface="Arial"/>
                <a:ea typeface="Arial"/>
                <a:cs typeface="Arial"/>
                <a:sym typeface="Arial"/>
              </a:rPr>
              <a:t> de la population mondiale de cette même année.</a:t>
            </a:r>
            <a:br>
              <a:rPr b="0" i="0" lang="fr-FR" sz="12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960"/>
              <a:buFont typeface="Source Sans Pro"/>
              <a:buChar char="◉"/>
            </a:pPr>
            <a:r>
              <a:rPr b="1" i="0" lang="fr-FR" sz="1200" u="none" cap="none" strike="noStrike">
                <a:solidFill>
                  <a:schemeClr val="dk1"/>
                </a:solidFill>
                <a:latin typeface="Arial"/>
                <a:ea typeface="Arial"/>
                <a:cs typeface="Arial"/>
                <a:sym typeface="Arial"/>
              </a:rPr>
              <a:t>La nourriture d’origine vegetale représente plus de 80% du total disponible sur l’année 2017.</a:t>
            </a:r>
            <a:br>
              <a:rPr b="1" i="0" lang="fr-FR" sz="1100" u="none" cap="none" strike="noStrike">
                <a:solidFill>
                  <a:schemeClr val="dk1"/>
                </a:solidFill>
                <a:latin typeface="Source Sans Pro"/>
                <a:ea typeface="Source Sans Pro"/>
                <a:cs typeface="Source Sans Pro"/>
                <a:sym typeface="Source Sans Pro"/>
              </a:rPr>
            </a:br>
            <a:endParaRPr b="1" i="0" sz="1100" u="none" cap="none" strike="noStrike">
              <a:solidFill>
                <a:schemeClr val="dk1"/>
              </a:solidFill>
              <a:latin typeface="Source Sans Pro"/>
              <a:ea typeface="Source Sans Pro"/>
              <a:cs typeface="Source Sans Pro"/>
              <a:sym typeface="Source Sans Pro"/>
            </a:endParaRPr>
          </a:p>
          <a:p>
            <a:pPr indent="0" lvl="1" marL="457200" marR="0" rtl="0" algn="l">
              <a:lnSpc>
                <a:spcPct val="100000"/>
              </a:lnSpc>
              <a:spcBef>
                <a:spcPts val="0"/>
              </a:spcBef>
              <a:spcAft>
                <a:spcPts val="0"/>
              </a:spcAft>
              <a:buClr>
                <a:schemeClr val="dk1"/>
              </a:buClr>
              <a:buSzPts val="880"/>
              <a:buFont typeface="Source Sans Pro"/>
              <a:buNone/>
            </a:pPr>
            <a:r>
              <a:t/>
            </a:r>
            <a:endParaRPr b="0" i="0" sz="1100" u="none" cap="none" strike="noStrike">
              <a:solidFill>
                <a:schemeClr val="dk1"/>
              </a:solidFill>
              <a:latin typeface="Source Sans Pro"/>
              <a:ea typeface="Source Sans Pro"/>
              <a:cs typeface="Source Sans Pro"/>
              <a:sym typeface="Source Sans Pro"/>
            </a:endParaRPr>
          </a:p>
        </p:txBody>
      </p:sp>
      <p:graphicFrame>
        <p:nvGraphicFramePr>
          <p:cNvPr id="234" name="Google Shape;234;p8"/>
          <p:cNvGraphicFramePr/>
          <p:nvPr/>
        </p:nvGraphicFramePr>
        <p:xfrm>
          <a:off x="5444518" y="607040"/>
          <a:ext cx="2573350" cy="3682370"/>
        </p:xfrm>
        <a:graphic>
          <a:graphicData uri="http://schemas.openxmlformats.org/drawingml/2006/chart">
            <c:chart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9"/>
          <p:cNvSpPr txBox="1"/>
          <p:nvPr>
            <p:ph type="title"/>
          </p:nvPr>
        </p:nvSpPr>
        <p:spPr>
          <a:xfrm>
            <a:off x="244305" y="322670"/>
            <a:ext cx="8571561" cy="553998"/>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fr-FR"/>
              <a:t>4. Utilisation de la disponibilité intérieure</a:t>
            </a:r>
            <a:endParaRPr/>
          </a:p>
        </p:txBody>
      </p:sp>
      <p:sp>
        <p:nvSpPr>
          <p:cNvPr id="240" name="Google Shape;240;p9"/>
          <p:cNvSpPr txBox="1"/>
          <p:nvPr>
            <p:ph idx="2" type="body"/>
          </p:nvPr>
        </p:nvSpPr>
        <p:spPr>
          <a:xfrm>
            <a:off x="322289" y="1238850"/>
            <a:ext cx="5254853" cy="2665800"/>
          </a:xfrm>
          <a:prstGeom prst="rect">
            <a:avLst/>
          </a:prstGeom>
          <a:noFill/>
          <a:ln>
            <a:noFill/>
          </a:ln>
        </p:spPr>
        <p:txBody>
          <a:bodyPr anchorCtr="0" anchor="t" bIns="91425" lIns="91425" spcFirstLastPara="1" rIns="91425" wrap="square" tIns="91425">
            <a:noAutofit/>
          </a:bodyPr>
          <a:lstStyle/>
          <a:p>
            <a:pPr indent="-229869" lvl="1" marL="742950" rtl="0" algn="l">
              <a:lnSpc>
                <a:spcPct val="100000"/>
              </a:lnSpc>
              <a:spcBef>
                <a:spcPts val="0"/>
              </a:spcBef>
              <a:spcAft>
                <a:spcPts val="0"/>
              </a:spcAft>
              <a:buSzPts val="880"/>
              <a:buNone/>
            </a:pPr>
            <a:r>
              <a:t/>
            </a:r>
            <a:endParaRPr sz="1100"/>
          </a:p>
          <a:p>
            <a:pPr indent="-229869" lvl="1" marL="742950" rtl="0" algn="l">
              <a:lnSpc>
                <a:spcPct val="100000"/>
              </a:lnSpc>
              <a:spcBef>
                <a:spcPts val="0"/>
              </a:spcBef>
              <a:spcAft>
                <a:spcPts val="0"/>
              </a:spcAft>
              <a:buSzPts val="880"/>
              <a:buNone/>
            </a:pPr>
            <a:r>
              <a:t/>
            </a:r>
            <a:endParaRPr sz="1100"/>
          </a:p>
        </p:txBody>
      </p:sp>
      <p:sp>
        <p:nvSpPr>
          <p:cNvPr id="241" name="Google Shape;241;p9"/>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fr-FR"/>
              <a:t>‹#›</a:t>
            </a:fld>
            <a:endParaRPr/>
          </a:p>
        </p:txBody>
      </p:sp>
      <p:sp>
        <p:nvSpPr>
          <p:cNvPr id="242" name="Google Shape;242;p9"/>
          <p:cNvSpPr/>
          <p:nvPr/>
        </p:nvSpPr>
        <p:spPr>
          <a:xfrm>
            <a:off x="0" y="-48400"/>
            <a:ext cx="65" cy="553998"/>
          </a:xfrm>
          <a:prstGeom prst="rect">
            <a:avLst/>
          </a:prstGeom>
          <a:solidFill>
            <a:srgbClr val="F5F5F5"/>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fr-FR"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243" name="Google Shape;243;p9"/>
          <p:cNvSpPr txBox="1"/>
          <p:nvPr/>
        </p:nvSpPr>
        <p:spPr>
          <a:xfrm>
            <a:off x="322289" y="1238850"/>
            <a:ext cx="4417235" cy="945938"/>
          </a:xfrm>
          <a:prstGeom prst="rect">
            <a:avLst/>
          </a:prstGeom>
          <a:noFill/>
          <a:ln>
            <a:noFill/>
          </a:ln>
        </p:spPr>
        <p:txBody>
          <a:bodyPr anchorCtr="0" anchor="t" bIns="91425" lIns="91425" spcFirstLastPara="1" rIns="91425" wrap="square" tIns="91425">
            <a:noAutofit/>
          </a:bodyPr>
          <a:lstStyle/>
          <a:p>
            <a:pPr indent="-285750" lvl="1" marL="742950" marR="0" rtl="0" algn="l">
              <a:lnSpc>
                <a:spcPct val="100000"/>
              </a:lnSpc>
              <a:spcBef>
                <a:spcPts val="0"/>
              </a:spcBef>
              <a:spcAft>
                <a:spcPts val="0"/>
              </a:spcAft>
              <a:buClr>
                <a:schemeClr val="dk1"/>
              </a:buClr>
              <a:buSzPts val="960"/>
              <a:buFont typeface="Source Sans Pro"/>
              <a:buChar char="◉"/>
            </a:pPr>
            <a:r>
              <a:rPr b="0" i="0" lang="fr-FR" sz="1200" u="none" cap="none" strike="noStrike">
                <a:solidFill>
                  <a:schemeClr val="dk1"/>
                </a:solidFill>
                <a:latin typeface="Arial"/>
                <a:ea typeface="Arial"/>
                <a:cs typeface="Arial"/>
                <a:sym typeface="Arial"/>
              </a:rPr>
              <a:t>En 2013 la disponibilité intérieur mondiale était de </a:t>
            </a:r>
            <a:r>
              <a:rPr b="1" i="0" lang="fr-FR" sz="1200" u="none" cap="none" strike="noStrike">
                <a:solidFill>
                  <a:schemeClr val="dk1"/>
                </a:solidFill>
                <a:latin typeface="Arial"/>
                <a:ea typeface="Arial"/>
                <a:cs typeface="Arial"/>
                <a:sym typeface="Arial"/>
              </a:rPr>
              <a:t>9,8 milliards de tonnes</a:t>
            </a:r>
            <a:endParaRPr/>
          </a:p>
          <a:p>
            <a:pPr indent="-224790" lvl="1" marL="742950" marR="0" rtl="0" algn="l">
              <a:lnSpc>
                <a:spcPct val="100000"/>
              </a:lnSpc>
              <a:spcBef>
                <a:spcPts val="0"/>
              </a:spcBef>
              <a:spcAft>
                <a:spcPts val="0"/>
              </a:spcAft>
              <a:buClr>
                <a:schemeClr val="dk1"/>
              </a:buClr>
              <a:buSzPts val="960"/>
              <a:buFont typeface="Source Sans Pro"/>
              <a:buNone/>
            </a:pPr>
            <a:r>
              <a:t/>
            </a:r>
            <a:endParaRPr b="0" i="0" sz="12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960"/>
              <a:buFont typeface="Source Sans Pro"/>
              <a:buChar char="◉"/>
            </a:pPr>
            <a:r>
              <a:rPr b="0" i="0" lang="fr-FR" sz="1200" u="none" cap="none" strike="noStrike">
                <a:solidFill>
                  <a:schemeClr val="dk1"/>
                </a:solidFill>
                <a:latin typeface="Arial"/>
                <a:ea typeface="Arial"/>
                <a:cs typeface="Arial"/>
                <a:sym typeface="Arial"/>
              </a:rPr>
              <a:t>Son utilisation est répartie comme suit :</a:t>
            </a:r>
            <a:endParaRPr b="1" i="0" sz="1200" u="none" cap="none" strike="noStrike">
              <a:solidFill>
                <a:schemeClr val="dk1"/>
              </a:solidFill>
              <a:latin typeface="Arial"/>
              <a:ea typeface="Arial"/>
              <a:cs typeface="Arial"/>
              <a:sym typeface="Arial"/>
            </a:endParaRPr>
          </a:p>
        </p:txBody>
      </p:sp>
      <p:graphicFrame>
        <p:nvGraphicFramePr>
          <p:cNvPr id="244" name="Google Shape;244;p9"/>
          <p:cNvGraphicFramePr/>
          <p:nvPr/>
        </p:nvGraphicFramePr>
        <p:xfrm>
          <a:off x="4572000" y="964409"/>
          <a:ext cx="4092774" cy="3471860"/>
        </p:xfrm>
        <a:graphic>
          <a:graphicData uri="http://schemas.openxmlformats.org/drawingml/2006/chart">
            <c:chart r:id="rId3"/>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Quince templat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 TROGOFF Armel FG/DCTG</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c818a6-e1a0-4a6e-a969-20d857c5dc62_Enabled">
    <vt:lpwstr>true</vt:lpwstr>
  </property>
  <property fmtid="{D5CDD505-2E9C-101B-9397-08002B2CF9AE}" pid="3" name="MSIP_Label_e6c818a6-e1a0-4a6e-a969-20d857c5dc62_SetDate">
    <vt:lpwstr>2023-01-05T11:48:33Z</vt:lpwstr>
  </property>
  <property fmtid="{D5CDD505-2E9C-101B-9397-08002B2CF9AE}" pid="4" name="MSIP_Label_e6c818a6-e1a0-4a6e-a969-20d857c5dc62_Method">
    <vt:lpwstr>Standard</vt:lpwstr>
  </property>
  <property fmtid="{D5CDD505-2E9C-101B-9397-08002B2CF9AE}" pid="5" name="MSIP_Label_e6c818a6-e1a0-4a6e-a969-20d857c5dc62_Name">
    <vt:lpwstr>Orange_restricted_internal.2</vt:lpwstr>
  </property>
  <property fmtid="{D5CDD505-2E9C-101B-9397-08002B2CF9AE}" pid="6" name="MSIP_Label_e6c818a6-e1a0-4a6e-a969-20d857c5dc62_SiteId">
    <vt:lpwstr>90c7a20a-f34b-40bf-bc48-b9253b6f5d20</vt:lpwstr>
  </property>
  <property fmtid="{D5CDD505-2E9C-101B-9397-08002B2CF9AE}" pid="7" name="MSIP_Label_e6c818a6-e1a0-4a6e-a969-20d857c5dc62_ActionId">
    <vt:lpwstr>8f4d02e5-cf60-4341-8425-e61fe5f9bbfb</vt:lpwstr>
  </property>
  <property fmtid="{D5CDD505-2E9C-101B-9397-08002B2CF9AE}" pid="8" name="MSIP_Label_e6c818a6-e1a0-4a6e-a969-20d857c5dc62_ContentBits">
    <vt:lpwstr>2</vt:lpwstr>
  </property>
</Properties>
</file>