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41B615-8C18-4BA1-BE91-2A56D7394245}">
  <a:tblStyle styleId="{AA41B615-8C18-4BA1-BE91-2A56D73942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slide" Target="slides/slide20.xml"/><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fb59f64a37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fb59f64a37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ded7e0a757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ded7e0a75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ded7e0a757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2ded7e0a75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fb59f64a37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fb59f64a3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df35dbb8a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2df35dbb8a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800"/>
              <a:buFont typeface="Arial"/>
              <a:buNone/>
            </a:pPr>
            <a:r>
              <a:rPr lang="en" sz="1500">
                <a:solidFill>
                  <a:srgbClr val="28324A"/>
                </a:solidFill>
                <a:latin typeface="Source Sans Pro"/>
                <a:ea typeface="Source Sans Pro"/>
                <a:cs typeface="Source Sans Pro"/>
                <a:sym typeface="Source Sans Pro"/>
              </a:rPr>
              <a:t>Réaliser notre étude de marché sur un pool de quasiment 200 pays et en analysant 8 dimensions semble irréaliste en travaillant au cas par cas, afin de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0325fada87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20325fada8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fb59f64a37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1fb59f64a3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0dc337391f_0_7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20dc337391f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Cluster 3 : + de 75% des pays stab pol &lt; 0</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Cluster 4 : quasiment 75% des pays stab pol &lt; 0 + 4eme cluster le plus faible en PIB + 4eme cluster le moins populé</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Sans Pro"/>
                <a:ea typeface="Source Sans Pro"/>
                <a:cs typeface="Source Sans Pro"/>
                <a:sym typeface="Source Sans Pro"/>
              </a:rPr>
              <a:t>Cluster 5 : 75% des pays &gt; 5000 km + plus faible PIB et + faible pop</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ded7e0a75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ded7e0a757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ded7e0a757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2ded7e0a757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fb59f64a37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1fb59f64a3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071efc8ca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071efc8ca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b59f64a3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fb59f64a3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ded7e0a757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ded7e0a75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des 6 critères PESTEL, nous allons retenir uniquement les trois les plus pertinents pour notre activité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Politique : Il est primordial pour notre entreprise de s'implanter dans un pays dont la stabilité politique permet un déroulement serein de l'activité</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Économique : Le fleurissement de notre activité étant fortement lié au pouvoir d'achat des populations, ils est indispensable de s'attarder sur la dynamique économique des pays via l'évolutionde leur PIB</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Écologique : Dans un monde en pleine crise écologique, mesurer l'impact de notre future implantation en matière de rejet de CO2 associé a l'export de nos marchandises nous semble indispensable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Nous allons donc avoir besoin d'intégrer des données supplémentaires afin de pouvoir analyser ces 3 critères</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b59f64a37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1fb59f64a3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b59f64a37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fb59f64a3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ded7e0a757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2ded7e0a75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e0b00fa2e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2e0b00fa2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Les dimensions choisies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Marché : </a:t>
            </a:r>
            <a:endParaRPr/>
          </a:p>
          <a:p>
            <a:pPr indent="0" lvl="0" marL="0" rtl="0" algn="l">
              <a:lnSpc>
                <a:spcPct val="100000"/>
              </a:lnSpc>
              <a:spcBef>
                <a:spcPts val="0"/>
              </a:spcBef>
              <a:spcAft>
                <a:spcPts val="0"/>
              </a:spcAft>
              <a:buSzPts val="1400"/>
              <a:buNone/>
            </a:pPr>
            <a:r>
              <a:rPr lang="en"/>
              <a:t>Import</a:t>
            </a:r>
            <a:endParaRPr/>
          </a:p>
          <a:p>
            <a:pPr indent="0" lvl="0" marL="0" rtl="0" algn="l">
              <a:lnSpc>
                <a:spcPct val="100000"/>
              </a:lnSpc>
              <a:spcBef>
                <a:spcPts val="0"/>
              </a:spcBef>
              <a:spcAft>
                <a:spcPts val="0"/>
              </a:spcAft>
              <a:buSzPts val="1400"/>
              <a:buNone/>
            </a:pPr>
            <a:r>
              <a:rPr lang="en"/>
              <a:t>Export</a:t>
            </a:r>
            <a:endParaRPr/>
          </a:p>
          <a:p>
            <a:pPr indent="0" lvl="0" marL="0" rtl="0" algn="l">
              <a:lnSpc>
                <a:spcPct val="100000"/>
              </a:lnSpc>
              <a:spcBef>
                <a:spcPts val="0"/>
              </a:spcBef>
              <a:spcAft>
                <a:spcPts val="0"/>
              </a:spcAft>
              <a:buSzPts val="1400"/>
              <a:buNone/>
            </a:pPr>
            <a:r>
              <a:rPr lang="en"/>
              <a:t>Dispo Alim</a:t>
            </a:r>
            <a:endParaRPr/>
          </a:p>
          <a:p>
            <a:pPr indent="0" lvl="0" marL="0" rtl="0" algn="l">
              <a:lnSpc>
                <a:spcPct val="100000"/>
              </a:lnSpc>
              <a:spcBef>
                <a:spcPts val="0"/>
              </a:spcBef>
              <a:spcAft>
                <a:spcPts val="0"/>
              </a:spcAft>
              <a:buSzPts val="1400"/>
              <a:buNone/>
            </a:pPr>
            <a:r>
              <a:rPr lang="en"/>
              <a:t>Production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Contexte : </a:t>
            </a:r>
            <a:endParaRPr/>
          </a:p>
          <a:p>
            <a:pPr indent="0" lvl="0" marL="0" rtl="0" algn="l">
              <a:lnSpc>
                <a:spcPct val="100000"/>
              </a:lnSpc>
              <a:spcBef>
                <a:spcPts val="0"/>
              </a:spcBef>
              <a:spcAft>
                <a:spcPts val="0"/>
              </a:spcAft>
              <a:buSzPts val="1400"/>
              <a:buNone/>
            </a:pPr>
            <a:r>
              <a:rPr lang="en"/>
              <a:t>PIB</a:t>
            </a:r>
            <a:endParaRPr/>
          </a:p>
          <a:p>
            <a:pPr indent="0" lvl="0" marL="0" rtl="0" algn="l">
              <a:lnSpc>
                <a:spcPct val="100000"/>
              </a:lnSpc>
              <a:spcBef>
                <a:spcPts val="0"/>
              </a:spcBef>
              <a:spcAft>
                <a:spcPts val="0"/>
              </a:spcAft>
              <a:buSzPts val="1400"/>
              <a:buNone/>
            </a:pPr>
            <a:r>
              <a:rPr lang="en"/>
              <a:t>Population</a:t>
            </a:r>
            <a:endParaRPr/>
          </a:p>
          <a:p>
            <a:pPr indent="0" lvl="0" marL="0" rtl="0" algn="l">
              <a:lnSpc>
                <a:spcPct val="100000"/>
              </a:lnSpc>
              <a:spcBef>
                <a:spcPts val="0"/>
              </a:spcBef>
              <a:spcAft>
                <a:spcPts val="0"/>
              </a:spcAft>
              <a:buSzPts val="1400"/>
              <a:buNone/>
            </a:pPr>
            <a:r>
              <a:rPr lang="en"/>
              <a:t>Stabilité politique</a:t>
            </a:r>
            <a:endParaRPr/>
          </a:p>
          <a:p>
            <a:pPr indent="0" lvl="0" marL="0" rtl="0" algn="l">
              <a:lnSpc>
                <a:spcPct val="100000"/>
              </a:lnSpc>
              <a:spcBef>
                <a:spcPts val="0"/>
              </a:spcBef>
              <a:spcAft>
                <a:spcPts val="0"/>
              </a:spcAft>
              <a:buSzPts val="1400"/>
              <a:buNone/>
            </a:pPr>
            <a:r>
              <a:rPr lang="en"/>
              <a:t>Distance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E83223">
              <a:alpha val="77500"/>
            </a:srgbClr>
          </a:solidFill>
          <a:ln>
            <a:noFill/>
          </a:ln>
        </p:spPr>
      </p:sp>
      <p:sp>
        <p:nvSpPr>
          <p:cNvPr id="11" name="Google Shape;11;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E83223"/>
          </a:solidFill>
          <a:ln>
            <a:noFill/>
          </a:ln>
        </p:spPr>
      </p:sp>
      <p:sp>
        <p:nvSpPr>
          <p:cNvPr id="12" name="Google Shape;12;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2"/>
          <p:cNvGrpSpPr/>
          <p:nvPr/>
        </p:nvGrpSpPr>
        <p:grpSpPr>
          <a:xfrm>
            <a:off x="-9525" y="2024075"/>
            <a:ext cx="9167825" cy="595300"/>
            <a:chOff x="-9525" y="4462475"/>
            <a:chExt cx="9167825" cy="595300"/>
          </a:xfrm>
        </p:grpSpPr>
        <p:sp>
          <p:nvSpPr>
            <p:cNvPr id="16" name="Google Shape;16;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7" name="Google Shape;17;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8" name="Google Shape;18;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9" name="Google Shape;19;p2"/>
          <p:cNvGrpSpPr/>
          <p:nvPr/>
        </p:nvGrpSpPr>
        <p:grpSpPr>
          <a:xfrm>
            <a:off x="-42837" y="2005088"/>
            <a:ext cx="9229575" cy="642787"/>
            <a:chOff x="-42837" y="4443488"/>
            <a:chExt cx="9229575" cy="642787"/>
          </a:xfrm>
        </p:grpSpPr>
        <p:sp>
          <p:nvSpPr>
            <p:cNvPr id="20" name="Google Shape;20;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353" name="Shape 353"/>
        <p:cNvGrpSpPr/>
        <p:nvPr/>
      </p:nvGrpSpPr>
      <p:grpSpPr>
        <a:xfrm>
          <a:off x="0" y="0"/>
          <a:ext cx="0" cy="0"/>
          <a:chOff x="0" y="0"/>
          <a:chExt cx="0" cy="0"/>
        </a:xfrm>
      </p:grpSpPr>
      <p:sp>
        <p:nvSpPr>
          <p:cNvPr id="354" name="Google Shape;354;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355" name="Google Shape;355;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356" name="Google Shape;356;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 name="Google Shape;359;p11"/>
          <p:cNvGrpSpPr/>
          <p:nvPr/>
        </p:nvGrpSpPr>
        <p:grpSpPr>
          <a:xfrm>
            <a:off x="-9525" y="652475"/>
            <a:ext cx="9167825" cy="595300"/>
            <a:chOff x="-9525" y="4462475"/>
            <a:chExt cx="9167825" cy="595300"/>
          </a:xfrm>
        </p:grpSpPr>
        <p:sp>
          <p:nvSpPr>
            <p:cNvPr id="360" name="Google Shape;360;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361" name="Google Shape;361;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362" name="Google Shape;362;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363" name="Google Shape;363;p11"/>
          <p:cNvGrpSpPr/>
          <p:nvPr/>
        </p:nvGrpSpPr>
        <p:grpSpPr>
          <a:xfrm>
            <a:off x="-42837" y="633488"/>
            <a:ext cx="9229575" cy="642787"/>
            <a:chOff x="-42837" y="4443488"/>
            <a:chExt cx="9229575" cy="642787"/>
          </a:xfrm>
        </p:grpSpPr>
        <p:sp>
          <p:nvSpPr>
            <p:cNvPr id="364" name="Google Shape;364;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4" name="Shape 394"/>
        <p:cNvGrpSpPr/>
        <p:nvPr/>
      </p:nvGrpSpPr>
      <p:grpSpPr>
        <a:xfrm>
          <a:off x="0" y="0"/>
          <a:ext cx="0" cy="0"/>
          <a:chOff x="0" y="0"/>
          <a:chExt cx="0" cy="0"/>
        </a:xfrm>
      </p:grpSpPr>
      <p:sp>
        <p:nvSpPr>
          <p:cNvPr id="395" name="Google Shape;395;p1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96" name="Google Shape;396;p1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97" name="Google Shape;397;p12"/>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2"/>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2"/>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12"/>
          <p:cNvGrpSpPr/>
          <p:nvPr/>
        </p:nvGrpSpPr>
        <p:grpSpPr>
          <a:xfrm>
            <a:off x="-9525" y="4462475"/>
            <a:ext cx="9167825" cy="595300"/>
            <a:chOff x="-9525" y="4462475"/>
            <a:chExt cx="9167825" cy="595300"/>
          </a:xfrm>
        </p:grpSpPr>
        <p:sp>
          <p:nvSpPr>
            <p:cNvPr id="401" name="Google Shape;401;p1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402" name="Google Shape;402;p1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403" name="Google Shape;403;p1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404" name="Google Shape;404;p12"/>
          <p:cNvGrpSpPr/>
          <p:nvPr/>
        </p:nvGrpSpPr>
        <p:grpSpPr>
          <a:xfrm>
            <a:off x="-42837" y="4443488"/>
            <a:ext cx="9229575" cy="642787"/>
            <a:chOff x="-42837" y="4443488"/>
            <a:chExt cx="9229575" cy="642787"/>
          </a:xfrm>
        </p:grpSpPr>
        <p:sp>
          <p:nvSpPr>
            <p:cNvPr id="405" name="Google Shape;405;p1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12"/>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2"/>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
          <p:cNvSpPr txBox="1"/>
          <p:nvPr>
            <p:ph idx="1" type="body"/>
          </p:nvPr>
        </p:nvSpPr>
        <p:spPr>
          <a:xfrm>
            <a:off x="457200" y="3852828"/>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Clr>
                <a:schemeClr val="accent1"/>
              </a:buClr>
              <a:buSzPts val="1400"/>
              <a:buNone/>
              <a:defRPr sz="1400">
                <a:solidFill>
                  <a:schemeClr val="accent1"/>
                </a:solidFill>
              </a:defRPr>
            </a:lvl1pPr>
          </a:lstStyle>
          <a:p/>
        </p:txBody>
      </p:sp>
      <p:sp>
        <p:nvSpPr>
          <p:cNvPr id="435" name="Google Shape;435;p1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lt1"/>
        </a:solidFill>
      </p:bgPr>
    </p:bg>
    <p:spTree>
      <p:nvGrpSpPr>
        <p:cNvPr id="50" name="Shape 50"/>
        <p:cNvGrpSpPr/>
        <p:nvPr/>
      </p:nvGrpSpPr>
      <p:grpSpPr>
        <a:xfrm>
          <a:off x="0" y="0"/>
          <a:ext cx="0" cy="0"/>
          <a:chOff x="0" y="0"/>
          <a:chExt cx="0" cy="0"/>
        </a:xfrm>
      </p:grpSpPr>
      <p:sp>
        <p:nvSpPr>
          <p:cNvPr id="51" name="Google Shape;51;p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E83223">
              <a:alpha val="77500"/>
            </a:srgbClr>
          </a:solidFill>
          <a:ln>
            <a:noFill/>
          </a:ln>
        </p:spPr>
      </p:sp>
      <p:sp>
        <p:nvSpPr>
          <p:cNvPr id="52" name="Google Shape;52;p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E83223"/>
          </a:solidFill>
          <a:ln>
            <a:noFill/>
          </a:ln>
        </p:spPr>
      </p:sp>
      <p:sp>
        <p:nvSpPr>
          <p:cNvPr id="53" name="Google Shape;53;p3"/>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3"/>
          <p:cNvGrpSpPr/>
          <p:nvPr/>
        </p:nvGrpSpPr>
        <p:grpSpPr>
          <a:xfrm>
            <a:off x="-9525" y="4462475"/>
            <a:ext cx="9167825" cy="595300"/>
            <a:chOff x="-9525" y="4462475"/>
            <a:chExt cx="9167825" cy="595300"/>
          </a:xfrm>
        </p:grpSpPr>
        <p:sp>
          <p:nvSpPr>
            <p:cNvPr id="57" name="Google Shape;57;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58" name="Google Shape;58;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59" name="Google Shape;59;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60" name="Google Shape;60;p3"/>
          <p:cNvGrpSpPr/>
          <p:nvPr/>
        </p:nvGrpSpPr>
        <p:grpSpPr>
          <a:xfrm>
            <a:off x="-42837" y="4443488"/>
            <a:ext cx="9229575" cy="642787"/>
            <a:chOff x="-42837" y="4443488"/>
            <a:chExt cx="9229575" cy="642787"/>
          </a:xfrm>
        </p:grpSpPr>
        <p:sp>
          <p:nvSpPr>
            <p:cNvPr id="61" name="Google Shape;61;p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3"/>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83223"/>
              </a:buClr>
              <a:buSzPts val="2000"/>
              <a:buNone/>
              <a:defRPr>
                <a:solidFill>
                  <a:srgbClr val="E83223"/>
                </a:solidFill>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91" name="Google Shape;91;p3"/>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2" name="Google Shape;92;p3"/>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3" name="Google Shape;93;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96" name="Google Shape;96;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97" name="Google Shape;97;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4"/>
          <p:cNvGrpSpPr/>
          <p:nvPr/>
        </p:nvGrpSpPr>
        <p:grpSpPr>
          <a:xfrm>
            <a:off x="-9525" y="4462475"/>
            <a:ext cx="9167825" cy="595300"/>
            <a:chOff x="-9525" y="4462475"/>
            <a:chExt cx="9167825" cy="595300"/>
          </a:xfrm>
        </p:grpSpPr>
        <p:sp>
          <p:nvSpPr>
            <p:cNvPr id="101" name="Google Shape;101;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02" name="Google Shape;102;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03" name="Google Shape;103;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04" name="Google Shape;104;p4"/>
          <p:cNvGrpSpPr/>
          <p:nvPr/>
        </p:nvGrpSpPr>
        <p:grpSpPr>
          <a:xfrm>
            <a:off x="-42837" y="4443488"/>
            <a:ext cx="9229575" cy="642787"/>
            <a:chOff x="-42837" y="4443488"/>
            <a:chExt cx="9229575" cy="642787"/>
          </a:xfrm>
        </p:grpSpPr>
        <p:sp>
          <p:nvSpPr>
            <p:cNvPr id="105" name="Google Shape;105;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5" name="Shape 135"/>
        <p:cNvGrpSpPr/>
        <p:nvPr/>
      </p:nvGrpSpPr>
      <p:grpSpPr>
        <a:xfrm>
          <a:off x="0" y="0"/>
          <a:ext cx="0" cy="0"/>
          <a:chOff x="0" y="0"/>
          <a:chExt cx="0" cy="0"/>
        </a:xfrm>
      </p:grpSpPr>
      <p:sp>
        <p:nvSpPr>
          <p:cNvPr id="136" name="Google Shape;136;p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37" name="Google Shape;137;p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38" name="Google Shape;138;p5"/>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5"/>
          <p:cNvGrpSpPr/>
          <p:nvPr/>
        </p:nvGrpSpPr>
        <p:grpSpPr>
          <a:xfrm>
            <a:off x="-9525" y="2024075"/>
            <a:ext cx="9167825" cy="595300"/>
            <a:chOff x="-9525" y="4462475"/>
            <a:chExt cx="9167825" cy="595300"/>
          </a:xfrm>
        </p:grpSpPr>
        <p:sp>
          <p:nvSpPr>
            <p:cNvPr id="142" name="Google Shape;142;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43" name="Google Shape;143;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44" name="Google Shape;144;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45" name="Google Shape;145;p5"/>
          <p:cNvGrpSpPr/>
          <p:nvPr/>
        </p:nvGrpSpPr>
        <p:grpSpPr>
          <a:xfrm>
            <a:off x="-42837" y="2005088"/>
            <a:ext cx="9229575" cy="642787"/>
            <a:chOff x="-42837" y="4443488"/>
            <a:chExt cx="9229575" cy="642787"/>
          </a:xfrm>
        </p:grpSpPr>
        <p:sp>
          <p:nvSpPr>
            <p:cNvPr id="146" name="Google Shape;146;p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5"/>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p:txBody>
      </p:sp>
      <p:sp>
        <p:nvSpPr>
          <p:cNvPr id="176" name="Google Shape;176;p5"/>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p:txBody>
      </p:sp>
      <p:sp>
        <p:nvSpPr>
          <p:cNvPr id="177" name="Google Shape;177;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8" name="Shape 178"/>
        <p:cNvGrpSpPr/>
        <p:nvPr/>
      </p:nvGrpSpPr>
      <p:grpSpPr>
        <a:xfrm>
          <a:off x="0" y="0"/>
          <a:ext cx="0" cy="0"/>
          <a:chOff x="0" y="0"/>
          <a:chExt cx="0" cy="0"/>
        </a:xfrm>
      </p:grpSpPr>
      <p:sp>
        <p:nvSpPr>
          <p:cNvPr id="179" name="Google Shape;179;p6"/>
          <p:cNvSpPr txBox="1"/>
          <p:nvPr>
            <p:ph idx="1" type="body"/>
          </p:nvPr>
        </p:nvSpPr>
        <p:spPr>
          <a:xfrm>
            <a:off x="1519975" y="2161800"/>
            <a:ext cx="61041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SzPts val="3000"/>
              <a:buChar char="◉"/>
              <a:defRPr i="1" sz="3000"/>
            </a:lvl1pPr>
            <a:lvl2pPr indent="-419100" lvl="1" marL="914400" algn="ctr">
              <a:lnSpc>
                <a:spcPct val="100000"/>
              </a:lnSpc>
              <a:spcBef>
                <a:spcPts val="0"/>
              </a:spcBef>
              <a:spcAft>
                <a:spcPts val="0"/>
              </a:spcAft>
              <a:buSzPts val="3000"/>
              <a:buChar char="◉"/>
              <a:defRPr i="1" sz="3000"/>
            </a:lvl2pPr>
            <a:lvl3pPr indent="-419100" lvl="2" marL="1371600" algn="ctr">
              <a:lnSpc>
                <a:spcPct val="100000"/>
              </a:lnSpc>
              <a:spcBef>
                <a:spcPts val="0"/>
              </a:spcBef>
              <a:spcAft>
                <a:spcPts val="0"/>
              </a:spcAft>
              <a:buSzPts val="3000"/>
              <a:buChar char="■"/>
              <a:defRPr i="1" sz="3000"/>
            </a:lvl3pPr>
            <a:lvl4pPr indent="-419100" lvl="3" marL="1828800" algn="ctr">
              <a:lnSpc>
                <a:spcPct val="100000"/>
              </a:lnSpc>
              <a:spcBef>
                <a:spcPts val="0"/>
              </a:spcBef>
              <a:spcAft>
                <a:spcPts val="0"/>
              </a:spcAft>
              <a:buSzPts val="3000"/>
              <a:buChar char="●"/>
              <a:defRPr i="1" sz="3000"/>
            </a:lvl4pPr>
            <a:lvl5pPr indent="-419100" lvl="4" marL="2286000" algn="ctr">
              <a:lnSpc>
                <a:spcPct val="100000"/>
              </a:lnSpc>
              <a:spcBef>
                <a:spcPts val="0"/>
              </a:spcBef>
              <a:spcAft>
                <a:spcPts val="0"/>
              </a:spcAft>
              <a:buSzPts val="3000"/>
              <a:buChar char="○"/>
              <a:defRPr i="1" sz="3000"/>
            </a:lvl5pPr>
            <a:lvl6pPr indent="-419100" lvl="5" marL="2743200" algn="ctr">
              <a:lnSpc>
                <a:spcPct val="100000"/>
              </a:lnSpc>
              <a:spcBef>
                <a:spcPts val="0"/>
              </a:spcBef>
              <a:spcAft>
                <a:spcPts val="0"/>
              </a:spcAft>
              <a:buSzPts val="3000"/>
              <a:buChar char="■"/>
              <a:defRPr i="1" sz="3000"/>
            </a:lvl6pPr>
            <a:lvl7pPr indent="-419100" lvl="6" marL="3200400" algn="ctr">
              <a:lnSpc>
                <a:spcPct val="100000"/>
              </a:lnSpc>
              <a:spcBef>
                <a:spcPts val="0"/>
              </a:spcBef>
              <a:spcAft>
                <a:spcPts val="0"/>
              </a:spcAft>
              <a:buSzPts val="3000"/>
              <a:buChar char="●"/>
              <a:defRPr i="1" sz="3000"/>
            </a:lvl7pPr>
            <a:lvl8pPr indent="-419100" lvl="7" marL="3657600" algn="ctr">
              <a:lnSpc>
                <a:spcPct val="100000"/>
              </a:lnSpc>
              <a:spcBef>
                <a:spcPts val="0"/>
              </a:spcBef>
              <a:spcAft>
                <a:spcPts val="0"/>
              </a:spcAft>
              <a:buSzPts val="3000"/>
              <a:buChar char="○"/>
              <a:defRPr i="1" sz="3000"/>
            </a:lvl8pPr>
            <a:lvl9pPr indent="-419100" lvl="8" marL="4114800" algn="ctr">
              <a:lnSpc>
                <a:spcPct val="100000"/>
              </a:lnSpc>
              <a:spcBef>
                <a:spcPts val="0"/>
              </a:spcBef>
              <a:spcAft>
                <a:spcPts val="0"/>
              </a:spcAft>
              <a:buSzPts val="3000"/>
              <a:buChar char="■"/>
              <a:defRPr i="1" sz="3000"/>
            </a:lvl9pPr>
          </a:lstStyle>
          <a:p/>
        </p:txBody>
      </p:sp>
      <p:sp>
        <p:nvSpPr>
          <p:cNvPr id="180" name="Google Shape;180;p6"/>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1"/>
                </a:solidFill>
                <a:latin typeface="Arial"/>
                <a:ea typeface="Arial"/>
                <a:cs typeface="Arial"/>
                <a:sym typeface="Arial"/>
              </a:rPr>
              <a:t>“</a:t>
            </a:r>
            <a:endParaRPr b="0" i="0" sz="9600" u="none" cap="none" strike="noStrike">
              <a:solidFill>
                <a:schemeClr val="accent1"/>
              </a:solidFill>
              <a:latin typeface="Arial"/>
              <a:ea typeface="Arial"/>
              <a:cs typeface="Arial"/>
              <a:sym typeface="Arial"/>
            </a:endParaRPr>
          </a:p>
        </p:txBody>
      </p:sp>
      <p:sp>
        <p:nvSpPr>
          <p:cNvPr id="181" name="Google Shape;181;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82" name="Google Shape;182;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83" name="Google Shape;183;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6"/>
          <p:cNvGrpSpPr/>
          <p:nvPr/>
        </p:nvGrpSpPr>
        <p:grpSpPr>
          <a:xfrm>
            <a:off x="-9525" y="4462475"/>
            <a:ext cx="9167825" cy="595300"/>
            <a:chOff x="-9525" y="4462475"/>
            <a:chExt cx="9167825" cy="595300"/>
          </a:xfrm>
        </p:grpSpPr>
        <p:sp>
          <p:nvSpPr>
            <p:cNvPr id="187" name="Google Shape;187;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88" name="Google Shape;188;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89" name="Google Shape;189;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90" name="Google Shape;190;p6"/>
          <p:cNvGrpSpPr/>
          <p:nvPr/>
        </p:nvGrpSpPr>
        <p:grpSpPr>
          <a:xfrm>
            <a:off x="-42837" y="4443488"/>
            <a:ext cx="9229575" cy="642787"/>
            <a:chOff x="-42837" y="4443488"/>
            <a:chExt cx="9229575" cy="642787"/>
          </a:xfrm>
        </p:grpSpPr>
        <p:sp>
          <p:nvSpPr>
            <p:cNvPr id="191" name="Google Shape;191;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1" name="Shape 221"/>
        <p:cNvGrpSpPr/>
        <p:nvPr/>
      </p:nvGrpSpPr>
      <p:grpSpPr>
        <a:xfrm>
          <a:off x="0" y="0"/>
          <a:ext cx="0" cy="0"/>
          <a:chOff x="0" y="0"/>
          <a:chExt cx="0" cy="0"/>
        </a:xfrm>
      </p:grpSpPr>
      <p:sp>
        <p:nvSpPr>
          <p:cNvPr id="222" name="Google Shape;222;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23" name="Google Shape;223;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24" name="Google Shape;224;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7"/>
          <p:cNvGrpSpPr/>
          <p:nvPr/>
        </p:nvGrpSpPr>
        <p:grpSpPr>
          <a:xfrm>
            <a:off x="-9525" y="4462475"/>
            <a:ext cx="9167825" cy="595300"/>
            <a:chOff x="-9525" y="4462475"/>
            <a:chExt cx="9167825" cy="595300"/>
          </a:xfrm>
        </p:grpSpPr>
        <p:sp>
          <p:nvSpPr>
            <p:cNvPr id="228" name="Google Shape;228;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29" name="Google Shape;229;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30" name="Google Shape;230;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31" name="Google Shape;231;p7"/>
          <p:cNvGrpSpPr/>
          <p:nvPr/>
        </p:nvGrpSpPr>
        <p:grpSpPr>
          <a:xfrm>
            <a:off x="-42837" y="4443488"/>
            <a:ext cx="9229575" cy="642787"/>
            <a:chOff x="-42837" y="4443488"/>
            <a:chExt cx="9229575" cy="642787"/>
          </a:xfrm>
        </p:grpSpPr>
        <p:sp>
          <p:nvSpPr>
            <p:cNvPr id="232" name="Google Shape;232;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62" name="Google Shape;262;p7"/>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63" name="Google Shape;263;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64" name="Shape 264"/>
        <p:cNvGrpSpPr/>
        <p:nvPr/>
      </p:nvGrpSpPr>
      <p:grpSpPr>
        <a:xfrm>
          <a:off x="0" y="0"/>
          <a:ext cx="0" cy="0"/>
          <a:chOff x="0" y="0"/>
          <a:chExt cx="0" cy="0"/>
        </a:xfrm>
      </p:grpSpPr>
      <p:sp>
        <p:nvSpPr>
          <p:cNvPr id="265" name="Google Shape;265;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66" name="Google Shape;266;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67" name="Google Shape;267;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p8"/>
          <p:cNvGrpSpPr/>
          <p:nvPr/>
        </p:nvGrpSpPr>
        <p:grpSpPr>
          <a:xfrm>
            <a:off x="-9525" y="4462475"/>
            <a:ext cx="9167825" cy="595300"/>
            <a:chOff x="-9525" y="4462475"/>
            <a:chExt cx="9167825" cy="595300"/>
          </a:xfrm>
        </p:grpSpPr>
        <p:sp>
          <p:nvSpPr>
            <p:cNvPr id="271" name="Google Shape;271;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72" name="Google Shape;272;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73" name="Google Shape;273;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74" name="Google Shape;274;p8"/>
          <p:cNvGrpSpPr/>
          <p:nvPr/>
        </p:nvGrpSpPr>
        <p:grpSpPr>
          <a:xfrm>
            <a:off x="-42837" y="4443488"/>
            <a:ext cx="9229575" cy="642787"/>
            <a:chOff x="-42837" y="4443488"/>
            <a:chExt cx="9229575" cy="642787"/>
          </a:xfrm>
        </p:grpSpPr>
        <p:sp>
          <p:nvSpPr>
            <p:cNvPr id="275" name="Google Shape;275;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305" name="Google Shape;305;p8"/>
          <p:cNvSpPr txBox="1"/>
          <p:nvPr>
            <p:ph idx="1" type="body"/>
          </p:nvPr>
        </p:nvSpPr>
        <p:spPr>
          <a:xfrm>
            <a:off x="70590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06" name="Google Shape;306;p8"/>
          <p:cNvSpPr txBox="1"/>
          <p:nvPr>
            <p:ph idx="2" type="body"/>
          </p:nvPr>
        </p:nvSpPr>
        <p:spPr>
          <a:xfrm>
            <a:off x="3304125"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07" name="Google Shape;307;p8"/>
          <p:cNvSpPr txBox="1"/>
          <p:nvPr>
            <p:ph idx="3" type="body"/>
          </p:nvPr>
        </p:nvSpPr>
        <p:spPr>
          <a:xfrm>
            <a:off x="590235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08" name="Google Shape;308;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309" name="Shape 309"/>
        <p:cNvGrpSpPr/>
        <p:nvPr/>
      </p:nvGrpSpPr>
      <p:grpSpPr>
        <a:xfrm>
          <a:off x="0" y="0"/>
          <a:ext cx="0" cy="0"/>
          <a:chOff x="0" y="0"/>
          <a:chExt cx="0" cy="0"/>
        </a:xfrm>
      </p:grpSpPr>
      <p:sp>
        <p:nvSpPr>
          <p:cNvPr id="310" name="Google Shape;310;p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1" name="Shape 311"/>
        <p:cNvGrpSpPr/>
        <p:nvPr/>
      </p:nvGrpSpPr>
      <p:grpSpPr>
        <a:xfrm>
          <a:off x="0" y="0"/>
          <a:ext cx="0" cy="0"/>
          <a:chOff x="0" y="0"/>
          <a:chExt cx="0" cy="0"/>
        </a:xfrm>
      </p:grpSpPr>
      <p:sp>
        <p:nvSpPr>
          <p:cNvPr id="312" name="Google Shape;312;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13" name="Google Shape;313;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14" name="Google Shape;314;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10"/>
          <p:cNvGrpSpPr/>
          <p:nvPr/>
        </p:nvGrpSpPr>
        <p:grpSpPr>
          <a:xfrm>
            <a:off x="-9525" y="4462475"/>
            <a:ext cx="9167825" cy="595300"/>
            <a:chOff x="-9525" y="4462475"/>
            <a:chExt cx="9167825" cy="595300"/>
          </a:xfrm>
        </p:grpSpPr>
        <p:sp>
          <p:nvSpPr>
            <p:cNvPr id="318" name="Google Shape;318;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319" name="Google Shape;319;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320" name="Google Shape;320;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321" name="Google Shape;321;p10"/>
          <p:cNvGrpSpPr/>
          <p:nvPr/>
        </p:nvGrpSpPr>
        <p:grpSpPr>
          <a:xfrm>
            <a:off x="-42837" y="4443488"/>
            <a:ext cx="9229575" cy="642787"/>
            <a:chOff x="-42837" y="4443488"/>
            <a:chExt cx="9229575" cy="642787"/>
          </a:xfrm>
        </p:grpSpPr>
        <p:sp>
          <p:nvSpPr>
            <p:cNvPr id="322" name="Google Shape;322;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0"/>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352" name="Google Shape;352;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9pPr>
          </a:lstStyle>
          <a:p/>
        </p:txBody>
      </p:sp>
      <p:sp>
        <p:nvSpPr>
          <p:cNvPr id="7" name="Google Shape;7;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Source Sans Pro"/>
              <a:buChar char="◉"/>
              <a:defRPr b="0" i="0" sz="2000" u="none" cap="none" strike="noStrike">
                <a:solidFill>
                  <a:schemeClr val="dk1"/>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3"/>
          <p:cNvSpPr txBox="1"/>
          <p:nvPr>
            <p:ph type="ctrTitle"/>
          </p:nvPr>
        </p:nvSpPr>
        <p:spPr>
          <a:xfrm>
            <a:off x="2047725" y="3363425"/>
            <a:ext cx="6410400" cy="115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Etude de marché La poule qui chante</a:t>
            </a:r>
            <a:endParaRPr/>
          </a:p>
        </p:txBody>
      </p:sp>
      <p:pic>
        <p:nvPicPr>
          <p:cNvPr id="441" name="Google Shape;441;p13"/>
          <p:cNvPicPr preferRelativeResize="0"/>
          <p:nvPr/>
        </p:nvPicPr>
        <p:blipFill rotWithShape="1">
          <a:blip r:embed="rId3">
            <a:alphaModFix/>
          </a:blip>
          <a:srcRect b="16262" l="13790" r="14386" t="12845"/>
          <a:stretch/>
        </p:blipFill>
        <p:spPr>
          <a:xfrm>
            <a:off x="2634538" y="162700"/>
            <a:ext cx="3874924" cy="1564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2"/>
          <p:cNvSpPr txBox="1"/>
          <p:nvPr>
            <p:ph idx="1" type="body"/>
          </p:nvPr>
        </p:nvSpPr>
        <p:spPr>
          <a:xfrm>
            <a:off x="343425" y="875750"/>
            <a:ext cx="3729000" cy="355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lang="en" sz="1500"/>
              <a:t>Suite au </a:t>
            </a:r>
            <a:r>
              <a:rPr lang="en" sz="1500"/>
              <a:t>plotting</a:t>
            </a:r>
            <a:r>
              <a:rPr lang="en" sz="1500"/>
              <a:t> de nos différentes dimensions, un constat émerge : nos données sont réparties de manières très inégalitaires sur 5 variables : </a:t>
            </a:r>
            <a:endParaRPr sz="1500"/>
          </a:p>
          <a:p>
            <a:pPr indent="-323850" lvl="0" marL="457200" rtl="0" algn="l">
              <a:lnSpc>
                <a:spcPct val="115000"/>
              </a:lnSpc>
              <a:spcBef>
                <a:spcPts val="600"/>
              </a:spcBef>
              <a:spcAft>
                <a:spcPts val="0"/>
              </a:spcAft>
              <a:buSzPts val="1500"/>
              <a:buChar char="●"/>
            </a:pPr>
            <a:r>
              <a:rPr lang="en" sz="1500"/>
              <a:t>La population</a:t>
            </a:r>
            <a:endParaRPr sz="1500"/>
          </a:p>
          <a:p>
            <a:pPr indent="-323850" lvl="0" marL="457200" rtl="0" algn="l">
              <a:lnSpc>
                <a:spcPct val="115000"/>
              </a:lnSpc>
              <a:spcBef>
                <a:spcPts val="0"/>
              </a:spcBef>
              <a:spcAft>
                <a:spcPts val="0"/>
              </a:spcAft>
              <a:buSzPts val="1500"/>
              <a:buChar char="●"/>
            </a:pPr>
            <a:r>
              <a:rPr lang="en" sz="1500"/>
              <a:t>Le PIB</a:t>
            </a:r>
            <a:endParaRPr sz="1500"/>
          </a:p>
          <a:p>
            <a:pPr indent="-323850" lvl="0" marL="457200" rtl="0" algn="l">
              <a:lnSpc>
                <a:spcPct val="115000"/>
              </a:lnSpc>
              <a:spcBef>
                <a:spcPts val="0"/>
              </a:spcBef>
              <a:spcAft>
                <a:spcPts val="0"/>
              </a:spcAft>
              <a:buSzPts val="1500"/>
              <a:buChar char="●"/>
            </a:pPr>
            <a:r>
              <a:rPr lang="en" sz="1500"/>
              <a:t>La production</a:t>
            </a:r>
            <a:endParaRPr sz="1500"/>
          </a:p>
          <a:p>
            <a:pPr indent="-323850" lvl="0" marL="457200" rtl="0" algn="l">
              <a:lnSpc>
                <a:spcPct val="115000"/>
              </a:lnSpc>
              <a:spcBef>
                <a:spcPts val="0"/>
              </a:spcBef>
              <a:spcAft>
                <a:spcPts val="0"/>
              </a:spcAft>
              <a:buSzPts val="1500"/>
              <a:buChar char="●"/>
            </a:pPr>
            <a:r>
              <a:rPr lang="en" sz="1500"/>
              <a:t>Les importations</a:t>
            </a:r>
            <a:endParaRPr sz="1500"/>
          </a:p>
          <a:p>
            <a:pPr indent="-323850" lvl="0" marL="457200" rtl="0" algn="l">
              <a:lnSpc>
                <a:spcPct val="115000"/>
              </a:lnSpc>
              <a:spcBef>
                <a:spcPts val="0"/>
              </a:spcBef>
              <a:spcAft>
                <a:spcPts val="0"/>
              </a:spcAft>
              <a:buSzPts val="1500"/>
              <a:buChar char="●"/>
            </a:pPr>
            <a:r>
              <a:rPr lang="en" sz="1500"/>
              <a:t>Les exportations</a:t>
            </a:r>
            <a:endParaRPr sz="1500"/>
          </a:p>
          <a:p>
            <a:pPr indent="0" lvl="0" marL="0" rtl="0" algn="l">
              <a:lnSpc>
                <a:spcPct val="100000"/>
              </a:lnSpc>
              <a:spcBef>
                <a:spcPts val="600"/>
              </a:spcBef>
              <a:spcAft>
                <a:spcPts val="0"/>
              </a:spcAft>
              <a:buNone/>
            </a:pPr>
            <a:r>
              <a:rPr lang="en" sz="1500"/>
              <a:t>Deux actions vont être mises en place :</a:t>
            </a:r>
            <a:endParaRPr sz="1500"/>
          </a:p>
        </p:txBody>
      </p:sp>
      <p:sp>
        <p:nvSpPr>
          <p:cNvPr id="507" name="Google Shape;507;p22"/>
          <p:cNvSpPr txBox="1"/>
          <p:nvPr>
            <p:ph type="title"/>
          </p:nvPr>
        </p:nvSpPr>
        <p:spPr>
          <a:xfrm>
            <a:off x="507600" y="319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Normalisation des données</a:t>
            </a:r>
            <a:endParaRPr/>
          </a:p>
        </p:txBody>
      </p:sp>
      <p:sp>
        <p:nvSpPr>
          <p:cNvPr id="508" name="Google Shape;508;p2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09" name="Google Shape;509;p22"/>
          <p:cNvPicPr preferRelativeResize="0"/>
          <p:nvPr/>
        </p:nvPicPr>
        <p:blipFill>
          <a:blip r:embed="rId3">
            <a:alphaModFix/>
          </a:blip>
          <a:stretch>
            <a:fillRect/>
          </a:stretch>
        </p:blipFill>
        <p:spPr>
          <a:xfrm>
            <a:off x="6021262" y="1620050"/>
            <a:ext cx="2699050" cy="2342250"/>
          </a:xfrm>
          <a:prstGeom prst="rect">
            <a:avLst/>
          </a:prstGeom>
          <a:noFill/>
          <a:ln>
            <a:noFill/>
          </a:ln>
        </p:spPr>
      </p:pic>
      <p:pic>
        <p:nvPicPr>
          <p:cNvPr id="510" name="Google Shape;510;p22"/>
          <p:cNvPicPr preferRelativeResize="0"/>
          <p:nvPr/>
        </p:nvPicPr>
        <p:blipFill rotWithShape="1">
          <a:blip r:embed="rId4">
            <a:alphaModFix/>
          </a:blip>
          <a:srcRect b="50082" l="50463" r="0" t="0"/>
          <a:stretch/>
        </p:blipFill>
        <p:spPr>
          <a:xfrm>
            <a:off x="6036017" y="371375"/>
            <a:ext cx="1322825" cy="1169175"/>
          </a:xfrm>
          <a:prstGeom prst="rect">
            <a:avLst/>
          </a:prstGeom>
          <a:noFill/>
          <a:ln>
            <a:noFill/>
          </a:ln>
        </p:spPr>
      </p:pic>
      <p:pic>
        <p:nvPicPr>
          <p:cNvPr id="511" name="Google Shape;511;p22"/>
          <p:cNvPicPr preferRelativeResize="0"/>
          <p:nvPr/>
        </p:nvPicPr>
        <p:blipFill rotWithShape="1">
          <a:blip r:embed="rId4">
            <a:alphaModFix/>
          </a:blip>
          <a:srcRect b="0" l="50463" r="0" t="50082"/>
          <a:stretch/>
        </p:blipFill>
        <p:spPr>
          <a:xfrm>
            <a:off x="7367950" y="363991"/>
            <a:ext cx="1359674" cy="1201745"/>
          </a:xfrm>
          <a:prstGeom prst="rect">
            <a:avLst/>
          </a:prstGeom>
          <a:noFill/>
          <a:ln>
            <a:noFill/>
          </a:ln>
        </p:spPr>
      </p:pic>
      <p:pic>
        <p:nvPicPr>
          <p:cNvPr id="512" name="Google Shape;512;p22"/>
          <p:cNvPicPr preferRelativeResize="0"/>
          <p:nvPr/>
        </p:nvPicPr>
        <p:blipFill rotWithShape="1">
          <a:blip r:embed="rId4">
            <a:alphaModFix/>
          </a:blip>
          <a:srcRect b="0" l="0" r="49083" t="0"/>
          <a:stretch/>
        </p:blipFill>
        <p:spPr>
          <a:xfrm>
            <a:off x="4634655" y="1600217"/>
            <a:ext cx="1359674" cy="2342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3"/>
          <p:cNvSpPr txBox="1"/>
          <p:nvPr>
            <p:ph idx="1" type="body"/>
          </p:nvPr>
        </p:nvSpPr>
        <p:spPr>
          <a:xfrm>
            <a:off x="507600" y="897900"/>
            <a:ext cx="7943700" cy="355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lang="en" sz="1500"/>
              <a:t>Dans un premier temps, l’analyse des pays concernés par les valeurs extrêmes fait état d’un constat : </a:t>
            </a:r>
            <a:endParaRPr sz="1500"/>
          </a:p>
          <a:p>
            <a:pPr indent="-323850" lvl="0" marL="457200" rtl="0" algn="l">
              <a:lnSpc>
                <a:spcPct val="100000"/>
              </a:lnSpc>
              <a:spcBef>
                <a:spcPts val="600"/>
              </a:spcBef>
              <a:spcAft>
                <a:spcPts val="0"/>
              </a:spcAft>
              <a:buSzPts val="1500"/>
              <a:buChar char="●"/>
            </a:pPr>
            <a:r>
              <a:rPr lang="en" sz="1500"/>
              <a:t>Les </a:t>
            </a:r>
            <a:r>
              <a:rPr b="1" lang="en" sz="1500">
                <a:solidFill>
                  <a:srgbClr val="E83223"/>
                </a:solidFill>
              </a:rPr>
              <a:t>Etats-Unis</a:t>
            </a:r>
            <a:r>
              <a:rPr lang="en" sz="1500"/>
              <a:t>, la </a:t>
            </a:r>
            <a:r>
              <a:rPr b="1" lang="en" sz="1500">
                <a:solidFill>
                  <a:srgbClr val="E83223"/>
                </a:solidFill>
              </a:rPr>
              <a:t>Chine</a:t>
            </a:r>
            <a:r>
              <a:rPr lang="en" sz="1500"/>
              <a:t> et le </a:t>
            </a:r>
            <a:r>
              <a:rPr b="1" lang="en" sz="1500">
                <a:solidFill>
                  <a:srgbClr val="E83223"/>
                </a:solidFill>
              </a:rPr>
              <a:t>Brésil</a:t>
            </a:r>
            <a:r>
              <a:rPr lang="en" sz="1500"/>
              <a:t> en font quasiment systématiquement partie de par leur statut de superpuissance économique et de leur taille.</a:t>
            </a:r>
            <a:endParaRPr sz="1500"/>
          </a:p>
          <a:p>
            <a:pPr indent="0" lvl="0" marL="0" rtl="0" algn="l">
              <a:lnSpc>
                <a:spcPct val="100000"/>
              </a:lnSpc>
              <a:spcBef>
                <a:spcPts val="600"/>
              </a:spcBef>
              <a:spcAft>
                <a:spcPts val="0"/>
              </a:spcAft>
              <a:buNone/>
            </a:pPr>
            <a:br>
              <a:rPr lang="en" sz="1500"/>
            </a:br>
            <a:r>
              <a:rPr lang="en" sz="1500"/>
              <a:t>Étant</a:t>
            </a:r>
            <a:r>
              <a:rPr lang="en" sz="1500"/>
              <a:t> donné leur nature, leur taille et la distance qui les sépare de la France  </a:t>
            </a:r>
            <a:r>
              <a:rPr b="1" lang="en" sz="1500">
                <a:solidFill>
                  <a:srgbClr val="E83223"/>
                </a:solidFill>
              </a:rPr>
              <a:t>ils ne présentent pas une opportunité de business </a:t>
            </a:r>
            <a:r>
              <a:rPr b="1" lang="en" sz="1500">
                <a:solidFill>
                  <a:srgbClr val="E83223"/>
                </a:solidFill>
              </a:rPr>
              <a:t>significative</a:t>
            </a:r>
            <a:r>
              <a:rPr b="1" lang="en" sz="1500">
                <a:solidFill>
                  <a:srgbClr val="E83223"/>
                </a:solidFill>
              </a:rPr>
              <a:t> pour notre entreprise</a:t>
            </a:r>
            <a:r>
              <a:rPr lang="en" sz="1500"/>
              <a:t>. On va les retirer de notre dataframe afin que leurs valeurs extrêmes ne viennent pas interférer avec nos analyses.</a:t>
            </a:r>
            <a:endParaRPr sz="1500"/>
          </a:p>
          <a:p>
            <a:pPr indent="0" lvl="0" marL="0" rtl="0" algn="l">
              <a:lnSpc>
                <a:spcPct val="100000"/>
              </a:lnSpc>
              <a:spcBef>
                <a:spcPts val="600"/>
              </a:spcBef>
              <a:spcAft>
                <a:spcPts val="0"/>
              </a:spcAft>
              <a:buNone/>
            </a:pPr>
            <a:r>
              <a:t/>
            </a:r>
            <a:endParaRPr sz="1500"/>
          </a:p>
          <a:p>
            <a:pPr indent="0" lvl="0" marL="0" rtl="0" algn="l">
              <a:lnSpc>
                <a:spcPct val="100000"/>
              </a:lnSpc>
              <a:spcBef>
                <a:spcPts val="600"/>
              </a:spcBef>
              <a:spcAft>
                <a:spcPts val="0"/>
              </a:spcAft>
              <a:buNone/>
            </a:pPr>
            <a:r>
              <a:rPr lang="en" sz="1500"/>
              <a:t>Pour le reste des valeurs extrêmes, on va </a:t>
            </a:r>
            <a:r>
              <a:rPr b="1" lang="en" sz="1500">
                <a:solidFill>
                  <a:srgbClr val="E83223"/>
                </a:solidFill>
              </a:rPr>
              <a:t>appliquer un logarithme afin de réduire les écarts entre tous nos pays</a:t>
            </a:r>
            <a:r>
              <a:rPr lang="en" sz="1500"/>
              <a:t> sur les variables concernées.</a:t>
            </a:r>
            <a:endParaRPr sz="1500"/>
          </a:p>
        </p:txBody>
      </p:sp>
      <p:sp>
        <p:nvSpPr>
          <p:cNvPr id="518" name="Google Shape;518;p23"/>
          <p:cNvSpPr txBox="1"/>
          <p:nvPr>
            <p:ph type="title"/>
          </p:nvPr>
        </p:nvSpPr>
        <p:spPr>
          <a:xfrm>
            <a:off x="507600" y="319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Normalisation des données</a:t>
            </a:r>
            <a:endParaRPr/>
          </a:p>
        </p:txBody>
      </p:sp>
      <p:sp>
        <p:nvSpPr>
          <p:cNvPr id="519" name="Google Shape;519;p2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4"/>
          <p:cNvSpPr txBox="1"/>
          <p:nvPr>
            <p:ph idx="1" type="body"/>
          </p:nvPr>
        </p:nvSpPr>
        <p:spPr>
          <a:xfrm>
            <a:off x="424650" y="875750"/>
            <a:ext cx="5294100" cy="35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500"/>
              <a:t>Suite à nos deux traitements : </a:t>
            </a:r>
            <a:endParaRPr sz="1500"/>
          </a:p>
          <a:p>
            <a:pPr indent="-323850" lvl="0" marL="457200" rtl="0" algn="l">
              <a:lnSpc>
                <a:spcPct val="115000"/>
              </a:lnSpc>
              <a:spcBef>
                <a:spcPts val="1000"/>
              </a:spcBef>
              <a:spcAft>
                <a:spcPts val="0"/>
              </a:spcAft>
              <a:buSzPts val="1500"/>
              <a:buChar char="●"/>
            </a:pPr>
            <a:r>
              <a:rPr lang="en" sz="1500"/>
              <a:t>Suppression de certaines pays</a:t>
            </a:r>
            <a:endParaRPr sz="1500"/>
          </a:p>
          <a:p>
            <a:pPr indent="-323850" lvl="0" marL="457200" rtl="0" algn="l">
              <a:lnSpc>
                <a:spcPct val="115000"/>
              </a:lnSpc>
              <a:spcBef>
                <a:spcPts val="1000"/>
              </a:spcBef>
              <a:spcAft>
                <a:spcPts val="0"/>
              </a:spcAft>
              <a:buSzPts val="1500"/>
              <a:buChar char="●"/>
            </a:pPr>
            <a:r>
              <a:rPr lang="en" sz="1500"/>
              <a:t>Application d’un logarithme sur les différentes variables</a:t>
            </a:r>
            <a:endParaRPr sz="1500"/>
          </a:p>
          <a:p>
            <a:pPr indent="0" lvl="0" marL="0" rtl="0" algn="l">
              <a:lnSpc>
                <a:spcPct val="115000"/>
              </a:lnSpc>
              <a:spcBef>
                <a:spcPts val="1000"/>
              </a:spcBef>
              <a:spcAft>
                <a:spcPts val="0"/>
              </a:spcAft>
              <a:buSzPts val="1800"/>
              <a:buNone/>
            </a:pPr>
            <a:r>
              <a:rPr lang="en" sz="1500"/>
              <a:t>On a ainsi réduit </a:t>
            </a:r>
            <a:r>
              <a:rPr b="1" lang="en" sz="1500">
                <a:solidFill>
                  <a:srgbClr val="E83223"/>
                </a:solidFill>
              </a:rPr>
              <a:t>l’influence de nos valeurs aberrantes</a:t>
            </a:r>
            <a:r>
              <a:rPr lang="en" sz="1500"/>
              <a:t> ainsi que </a:t>
            </a:r>
            <a:r>
              <a:rPr b="1" lang="en" sz="1500">
                <a:solidFill>
                  <a:srgbClr val="E83223"/>
                </a:solidFill>
              </a:rPr>
              <a:t>l’asymétrie de notre distribution</a:t>
            </a:r>
            <a:r>
              <a:rPr lang="en" sz="1500"/>
              <a:t> et ce en </a:t>
            </a:r>
            <a:r>
              <a:rPr lang="en" sz="1500"/>
              <a:t>stabilisant</a:t>
            </a:r>
            <a:r>
              <a:rPr lang="en" sz="1500"/>
              <a:t> la variabilité de nos données.</a:t>
            </a:r>
            <a:endParaRPr sz="1500"/>
          </a:p>
          <a:p>
            <a:pPr indent="0" lvl="0" marL="0" rtl="0" algn="l">
              <a:lnSpc>
                <a:spcPct val="115000"/>
              </a:lnSpc>
              <a:spcBef>
                <a:spcPts val="1000"/>
              </a:spcBef>
              <a:spcAft>
                <a:spcPts val="0"/>
              </a:spcAft>
              <a:buSzPts val="1800"/>
              <a:buNone/>
            </a:pPr>
            <a:r>
              <a:rPr lang="en" sz="1500"/>
              <a:t>Nos données sont désormais aptes à être exploitées dans le cadre d’un travail de regroupement.</a:t>
            </a:r>
            <a:endParaRPr sz="1500"/>
          </a:p>
          <a:p>
            <a:pPr indent="0" lvl="0" marL="0" rtl="0" algn="l">
              <a:lnSpc>
                <a:spcPct val="115000"/>
              </a:lnSpc>
              <a:spcBef>
                <a:spcPts val="1000"/>
              </a:spcBef>
              <a:spcAft>
                <a:spcPts val="0"/>
              </a:spcAft>
              <a:buSzPts val="1800"/>
              <a:buNone/>
            </a:pPr>
            <a:r>
              <a:t/>
            </a:r>
            <a:endParaRPr sz="1500"/>
          </a:p>
          <a:p>
            <a:pPr indent="0" lvl="0" marL="0" rtl="0" algn="l">
              <a:lnSpc>
                <a:spcPct val="115000"/>
              </a:lnSpc>
              <a:spcBef>
                <a:spcPts val="1000"/>
              </a:spcBef>
              <a:spcAft>
                <a:spcPts val="0"/>
              </a:spcAft>
              <a:buSzPts val="1800"/>
              <a:buNone/>
            </a:pPr>
            <a:r>
              <a:t/>
            </a:r>
            <a:endParaRPr sz="1500"/>
          </a:p>
          <a:p>
            <a:pPr indent="0" lvl="0" marL="0" rtl="0" algn="l">
              <a:lnSpc>
                <a:spcPct val="100000"/>
              </a:lnSpc>
              <a:spcBef>
                <a:spcPts val="1000"/>
              </a:spcBef>
              <a:spcAft>
                <a:spcPts val="0"/>
              </a:spcAft>
              <a:buSzPts val="1800"/>
              <a:buNone/>
            </a:pPr>
            <a:r>
              <a:t/>
            </a:r>
            <a:endParaRPr sz="1500"/>
          </a:p>
        </p:txBody>
      </p:sp>
      <p:sp>
        <p:nvSpPr>
          <p:cNvPr id="525" name="Google Shape;525;p24"/>
          <p:cNvSpPr txBox="1"/>
          <p:nvPr>
            <p:ph type="title"/>
          </p:nvPr>
        </p:nvSpPr>
        <p:spPr>
          <a:xfrm>
            <a:off x="507600" y="319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Normalisation des données</a:t>
            </a:r>
            <a:endParaRPr/>
          </a:p>
        </p:txBody>
      </p:sp>
      <p:sp>
        <p:nvSpPr>
          <p:cNvPr id="526" name="Google Shape;526;p2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27" name="Google Shape;527;p24"/>
          <p:cNvPicPr preferRelativeResize="0"/>
          <p:nvPr/>
        </p:nvPicPr>
        <p:blipFill>
          <a:blip r:embed="rId3">
            <a:alphaModFix/>
          </a:blip>
          <a:stretch>
            <a:fillRect/>
          </a:stretch>
        </p:blipFill>
        <p:spPr>
          <a:xfrm>
            <a:off x="5892950" y="1606925"/>
            <a:ext cx="3000200" cy="2691651"/>
          </a:xfrm>
          <a:prstGeom prst="rect">
            <a:avLst/>
          </a:prstGeom>
          <a:noFill/>
          <a:ln>
            <a:noFill/>
          </a:ln>
        </p:spPr>
      </p:pic>
      <p:pic>
        <p:nvPicPr>
          <p:cNvPr id="528" name="Google Shape;528;p24"/>
          <p:cNvPicPr preferRelativeResize="0"/>
          <p:nvPr/>
        </p:nvPicPr>
        <p:blipFill rotWithShape="1">
          <a:blip r:embed="rId4">
            <a:alphaModFix/>
          </a:blip>
          <a:srcRect b="0" l="0" r="50102" t="0"/>
          <a:stretch/>
        </p:blipFill>
        <p:spPr>
          <a:xfrm>
            <a:off x="7396132" y="2986917"/>
            <a:ext cx="1497025" cy="1317350"/>
          </a:xfrm>
          <a:prstGeom prst="rect">
            <a:avLst/>
          </a:prstGeom>
          <a:noFill/>
          <a:ln>
            <a:noFill/>
          </a:ln>
        </p:spPr>
      </p:pic>
      <p:pic>
        <p:nvPicPr>
          <p:cNvPr id="529" name="Google Shape;529;p24"/>
          <p:cNvPicPr preferRelativeResize="0"/>
          <p:nvPr/>
        </p:nvPicPr>
        <p:blipFill rotWithShape="1">
          <a:blip r:embed="rId4">
            <a:alphaModFix/>
          </a:blip>
          <a:srcRect b="0" l="50102" r="0" t="0"/>
          <a:stretch/>
        </p:blipFill>
        <p:spPr>
          <a:xfrm>
            <a:off x="7396113" y="289567"/>
            <a:ext cx="1497025" cy="131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35" name="Google Shape;535;p25"/>
          <p:cNvSpPr txBox="1"/>
          <p:nvPr>
            <p:ph idx="4294967295" type="ctrTitle"/>
          </p:nvPr>
        </p:nvSpPr>
        <p:spPr>
          <a:xfrm>
            <a:off x="628850" y="2871650"/>
            <a:ext cx="7927800"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solidFill>
                  <a:srgbClr val="E83223"/>
                </a:solidFill>
              </a:rPr>
              <a:t>3</a:t>
            </a:r>
            <a:r>
              <a:rPr lang="en" sz="4800">
                <a:solidFill>
                  <a:srgbClr val="E83223"/>
                </a:solidFill>
              </a:rPr>
              <a:t>.  Etude de marché</a:t>
            </a:r>
            <a:endParaRPr sz="4800">
              <a:solidFill>
                <a:srgbClr val="E83223"/>
              </a:solidFill>
            </a:endParaRPr>
          </a:p>
        </p:txBody>
      </p:sp>
      <p:pic>
        <p:nvPicPr>
          <p:cNvPr id="536" name="Google Shape;536;p25"/>
          <p:cNvPicPr preferRelativeResize="0"/>
          <p:nvPr/>
        </p:nvPicPr>
        <p:blipFill rotWithShape="1">
          <a:blip r:embed="rId3">
            <a:alphaModFix/>
          </a:blip>
          <a:srcRect b="16012" l="15474" r="15598" t="12184"/>
          <a:stretch/>
        </p:blipFill>
        <p:spPr>
          <a:xfrm>
            <a:off x="7321775" y="58000"/>
            <a:ext cx="1758701" cy="74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6"/>
          <p:cNvSpPr txBox="1"/>
          <p:nvPr>
            <p:ph idx="1" type="body"/>
          </p:nvPr>
        </p:nvSpPr>
        <p:spPr>
          <a:xfrm>
            <a:off x="433725" y="843075"/>
            <a:ext cx="8174100" cy="374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SzPts val="1800"/>
              <a:buNone/>
            </a:pPr>
            <a:r>
              <a:rPr lang="en" sz="1200"/>
              <a:t>Face à la </a:t>
            </a:r>
            <a:r>
              <a:rPr b="1" lang="en" sz="1200">
                <a:solidFill>
                  <a:srgbClr val="D83729"/>
                </a:solidFill>
              </a:rPr>
              <a:t>taille de notre échantillon de pays </a:t>
            </a:r>
            <a:r>
              <a:rPr lang="en" sz="1200"/>
              <a:t>et au </a:t>
            </a:r>
            <a:r>
              <a:rPr b="1" lang="en" sz="1200">
                <a:solidFill>
                  <a:srgbClr val="D83729"/>
                </a:solidFill>
              </a:rPr>
              <a:t>nombre de dimensions </a:t>
            </a:r>
            <a:r>
              <a:rPr b="1" lang="en" sz="1200">
                <a:solidFill>
                  <a:srgbClr val="D83729"/>
                </a:solidFill>
              </a:rPr>
              <a:t>sélectionnées</a:t>
            </a:r>
            <a:r>
              <a:rPr lang="en" sz="1200"/>
              <a:t>, nous allons devoir procéder à un travail de regroupement afin de pouvoir réaliser notre étude de marché</a:t>
            </a:r>
            <a:endParaRPr sz="1200"/>
          </a:p>
          <a:p>
            <a:pPr indent="0" lvl="0" marL="0" rtl="0" algn="l">
              <a:lnSpc>
                <a:spcPct val="150000"/>
              </a:lnSpc>
              <a:spcBef>
                <a:spcPts val="1000"/>
              </a:spcBef>
              <a:spcAft>
                <a:spcPts val="0"/>
              </a:spcAft>
              <a:buSzPts val="1800"/>
              <a:buNone/>
            </a:pPr>
            <a:r>
              <a:rPr lang="en" sz="1200"/>
              <a:t>L’objectif va être de </a:t>
            </a:r>
            <a:r>
              <a:rPr b="1" lang="en" sz="1200">
                <a:solidFill>
                  <a:srgbClr val="D83729"/>
                </a:solidFill>
              </a:rPr>
              <a:t>rapprocher les pays présentant le plus de similarités</a:t>
            </a:r>
            <a:r>
              <a:rPr lang="en" sz="1200"/>
              <a:t> dans des groupes distincts à l’aide de différents algorithmes puis de les analyser via la réalisation d’une analyse en composante principale complétée par plusieurs représentations graphiques</a:t>
            </a:r>
            <a:endParaRPr sz="1200"/>
          </a:p>
          <a:p>
            <a:pPr indent="0" lvl="0" marL="0" rtl="0" algn="l">
              <a:lnSpc>
                <a:spcPct val="150000"/>
              </a:lnSpc>
              <a:spcBef>
                <a:spcPts val="1000"/>
              </a:spcBef>
              <a:spcAft>
                <a:spcPts val="0"/>
              </a:spcAft>
              <a:buClr>
                <a:schemeClr val="accent2"/>
              </a:buClr>
              <a:buSzPts val="1100"/>
              <a:buFont typeface="Arial"/>
              <a:buNone/>
            </a:pPr>
            <a:r>
              <a:rPr lang="en" sz="1200"/>
              <a:t>Afin de créer un regroupement le plus pertinent possible nous avons </a:t>
            </a:r>
            <a:r>
              <a:rPr b="1" lang="en" sz="1200">
                <a:solidFill>
                  <a:srgbClr val="D83729"/>
                </a:solidFill>
              </a:rPr>
              <a:t>comparé deux méthodes de clustering</a:t>
            </a:r>
            <a:r>
              <a:rPr lang="en" sz="1200"/>
              <a:t> distinctes : </a:t>
            </a:r>
            <a:endParaRPr sz="1200"/>
          </a:p>
          <a:p>
            <a:pPr indent="-304800" lvl="0" marL="457200" rtl="0" algn="l">
              <a:lnSpc>
                <a:spcPct val="150000"/>
              </a:lnSpc>
              <a:spcBef>
                <a:spcPts val="1000"/>
              </a:spcBef>
              <a:spcAft>
                <a:spcPts val="0"/>
              </a:spcAft>
              <a:buSzPts val="1200"/>
              <a:buChar char="●"/>
            </a:pPr>
            <a:r>
              <a:rPr lang="en" sz="1200"/>
              <a:t>La Classification Ascendante Hiérarchique dont le fonctionnement repose sur la fusion successive des clusters les plus proches statistiquement afin d’obtenir au final une seule hiérarchie.</a:t>
            </a:r>
            <a:endParaRPr sz="1200"/>
          </a:p>
          <a:p>
            <a:pPr indent="-304800" lvl="0" marL="457200" rtl="0" algn="l">
              <a:lnSpc>
                <a:spcPct val="150000"/>
              </a:lnSpc>
              <a:spcBef>
                <a:spcPts val="1000"/>
              </a:spcBef>
              <a:spcAft>
                <a:spcPts val="1000"/>
              </a:spcAft>
              <a:buSzPts val="1200"/>
              <a:buChar char="●"/>
            </a:pPr>
            <a:r>
              <a:rPr lang="en" sz="1200"/>
              <a:t>L'algorithme du K-Means dont le principe est de regrouper les données en K clusters en minimisant la variance intra-cluster</a:t>
            </a:r>
            <a:endParaRPr sz="1200"/>
          </a:p>
        </p:txBody>
      </p:sp>
      <p:sp>
        <p:nvSpPr>
          <p:cNvPr id="542" name="Google Shape;542;p26"/>
          <p:cNvSpPr txBox="1"/>
          <p:nvPr>
            <p:ph type="title"/>
          </p:nvPr>
        </p:nvSpPr>
        <p:spPr>
          <a:xfrm>
            <a:off x="411700" y="15435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Pourquoi réaliser un travail de regroupement ?</a:t>
            </a:r>
            <a:endParaRPr/>
          </a:p>
        </p:txBody>
      </p:sp>
      <p:sp>
        <p:nvSpPr>
          <p:cNvPr id="543" name="Google Shape;543;p26"/>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7"/>
          <p:cNvSpPr txBox="1"/>
          <p:nvPr>
            <p:ph idx="1" type="body"/>
          </p:nvPr>
        </p:nvSpPr>
        <p:spPr>
          <a:xfrm>
            <a:off x="711200" y="875650"/>
            <a:ext cx="7635300" cy="71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500"/>
          </a:p>
          <a:p>
            <a:pPr indent="0" lvl="0" marL="0" rtl="0" algn="l">
              <a:lnSpc>
                <a:spcPct val="115000"/>
              </a:lnSpc>
              <a:spcBef>
                <a:spcPts val="600"/>
              </a:spcBef>
              <a:spcAft>
                <a:spcPts val="0"/>
              </a:spcAft>
              <a:buSzPts val="1800"/>
              <a:buNone/>
            </a:pPr>
            <a:r>
              <a:t/>
            </a:r>
            <a:endParaRPr sz="1500"/>
          </a:p>
        </p:txBody>
      </p:sp>
      <p:sp>
        <p:nvSpPr>
          <p:cNvPr id="549" name="Google Shape;549;p27"/>
          <p:cNvSpPr txBox="1"/>
          <p:nvPr>
            <p:ph type="title"/>
          </p:nvPr>
        </p:nvSpPr>
        <p:spPr>
          <a:xfrm>
            <a:off x="476025" y="-126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Réalisation d’une Analyse en Composante Principale</a:t>
            </a:r>
            <a:endParaRPr/>
          </a:p>
        </p:txBody>
      </p:sp>
      <p:sp>
        <p:nvSpPr>
          <p:cNvPr id="550" name="Google Shape;550;p27"/>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51" name="Google Shape;551;p27"/>
          <p:cNvPicPr preferRelativeResize="0"/>
          <p:nvPr/>
        </p:nvPicPr>
        <p:blipFill>
          <a:blip r:embed="rId3">
            <a:alphaModFix/>
          </a:blip>
          <a:stretch>
            <a:fillRect/>
          </a:stretch>
        </p:blipFill>
        <p:spPr>
          <a:xfrm>
            <a:off x="6027049" y="2447325"/>
            <a:ext cx="3054249" cy="1924225"/>
          </a:xfrm>
          <a:prstGeom prst="rect">
            <a:avLst/>
          </a:prstGeom>
          <a:noFill/>
          <a:ln>
            <a:noFill/>
          </a:ln>
        </p:spPr>
      </p:pic>
      <p:pic>
        <p:nvPicPr>
          <p:cNvPr id="552" name="Google Shape;552;p27"/>
          <p:cNvPicPr preferRelativeResize="0"/>
          <p:nvPr/>
        </p:nvPicPr>
        <p:blipFill>
          <a:blip r:embed="rId4">
            <a:alphaModFix/>
          </a:blip>
          <a:stretch>
            <a:fillRect/>
          </a:stretch>
        </p:blipFill>
        <p:spPr>
          <a:xfrm>
            <a:off x="6027050" y="461371"/>
            <a:ext cx="3054249" cy="2089354"/>
          </a:xfrm>
          <a:prstGeom prst="rect">
            <a:avLst/>
          </a:prstGeom>
          <a:noFill/>
          <a:ln>
            <a:noFill/>
          </a:ln>
        </p:spPr>
      </p:pic>
      <p:sp>
        <p:nvSpPr>
          <p:cNvPr id="553" name="Google Shape;553;p27"/>
          <p:cNvSpPr txBox="1"/>
          <p:nvPr/>
        </p:nvSpPr>
        <p:spPr>
          <a:xfrm>
            <a:off x="476025" y="534000"/>
            <a:ext cx="54504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La réalisation d’une analyse en composante principale va nous aider à </a:t>
            </a:r>
            <a:r>
              <a:rPr b="1" lang="en" sz="1200">
                <a:solidFill>
                  <a:srgbClr val="D83729"/>
                </a:solidFill>
                <a:latin typeface="Source Sans Pro"/>
                <a:ea typeface="Source Sans Pro"/>
                <a:cs typeface="Source Sans Pro"/>
                <a:sym typeface="Source Sans Pro"/>
              </a:rPr>
              <a:t>qualifier nos différents clusters</a:t>
            </a:r>
            <a:r>
              <a:rPr lang="en" sz="1200">
                <a:latin typeface="Source Sans Pro"/>
                <a:ea typeface="Source Sans Pro"/>
                <a:cs typeface="Source Sans Pro"/>
                <a:sym typeface="Source Sans Pro"/>
              </a:rPr>
              <a:t> par la suite, cette dernière produit 4 nouvelles dimensions dont les deux principales cumulent plus de 65% de l’inertie  :</a:t>
            </a:r>
            <a:endParaRPr sz="12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La </a:t>
            </a:r>
            <a:r>
              <a:rPr b="1" lang="en" sz="1200">
                <a:solidFill>
                  <a:srgbClr val="D83729"/>
                </a:solidFill>
                <a:latin typeface="Source Sans Pro"/>
                <a:ea typeface="Source Sans Pro"/>
                <a:cs typeface="Source Sans Pro"/>
                <a:sym typeface="Source Sans Pro"/>
              </a:rPr>
              <a:t>première </a:t>
            </a:r>
            <a:r>
              <a:rPr b="1" lang="en" sz="1200">
                <a:solidFill>
                  <a:srgbClr val="D83729"/>
                </a:solidFill>
                <a:latin typeface="Source Sans Pro"/>
                <a:ea typeface="Source Sans Pro"/>
                <a:cs typeface="Source Sans Pro"/>
                <a:sym typeface="Source Sans Pro"/>
              </a:rPr>
              <a:t>composante </a:t>
            </a:r>
            <a:r>
              <a:rPr lang="en" sz="1200">
                <a:latin typeface="Source Sans Pro"/>
                <a:ea typeface="Source Sans Pro"/>
                <a:cs typeface="Source Sans Pro"/>
                <a:sym typeface="Source Sans Pro"/>
              </a:rPr>
              <a:t>corrélée positivement aux variables de production, de PIB, </a:t>
            </a:r>
            <a:r>
              <a:rPr lang="en" sz="1200">
                <a:solidFill>
                  <a:schemeClr val="accent2"/>
                </a:solidFill>
                <a:latin typeface="Source Sans Pro"/>
                <a:ea typeface="Source Sans Pro"/>
                <a:cs typeface="Source Sans Pro"/>
                <a:sym typeface="Source Sans Pro"/>
              </a:rPr>
              <a:t>de population, </a:t>
            </a:r>
            <a:r>
              <a:rPr lang="en" sz="1200">
                <a:latin typeface="Source Sans Pro"/>
                <a:ea typeface="Source Sans Pro"/>
                <a:cs typeface="Source Sans Pro"/>
                <a:sym typeface="Source Sans Pro"/>
              </a:rPr>
              <a:t>d’exportation</a:t>
            </a:r>
            <a:r>
              <a:rPr lang="en" sz="1200">
                <a:latin typeface="Source Sans Pro"/>
                <a:ea typeface="Source Sans Pro"/>
                <a:cs typeface="Source Sans Pro"/>
                <a:sym typeface="Source Sans Pro"/>
              </a:rPr>
              <a:t> et d’importation et ayant une corrélation négative : la distance</a:t>
            </a:r>
            <a:endParaRPr sz="12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La </a:t>
            </a:r>
            <a:r>
              <a:rPr b="1" lang="en" sz="1200">
                <a:solidFill>
                  <a:srgbClr val="D83729"/>
                </a:solidFill>
                <a:latin typeface="Source Sans Pro"/>
                <a:ea typeface="Source Sans Pro"/>
                <a:cs typeface="Source Sans Pro"/>
                <a:sym typeface="Source Sans Pro"/>
              </a:rPr>
              <a:t>seconde composante</a:t>
            </a:r>
            <a:r>
              <a:rPr lang="en" sz="1200">
                <a:latin typeface="Source Sans Pro"/>
                <a:ea typeface="Source Sans Pro"/>
                <a:cs typeface="Source Sans Pro"/>
                <a:sym typeface="Source Sans Pro"/>
              </a:rPr>
              <a:t> </a:t>
            </a:r>
            <a:r>
              <a:rPr lang="en" sz="1200">
                <a:latin typeface="Source Sans Pro"/>
                <a:ea typeface="Source Sans Pro"/>
                <a:cs typeface="Source Sans Pro"/>
                <a:sym typeface="Source Sans Pro"/>
              </a:rPr>
              <a:t>corrélée</a:t>
            </a:r>
            <a:r>
              <a:rPr lang="en" sz="1200">
                <a:latin typeface="Source Sans Pro"/>
                <a:ea typeface="Source Sans Pro"/>
                <a:cs typeface="Source Sans Pro"/>
                <a:sym typeface="Source Sans Pro"/>
              </a:rPr>
              <a:t> positivement uniquement à la population et qui fait état de plusieurs corrélations négatives : stabilité politique, disponibilité alimentaire, importation, exportation</a:t>
            </a:r>
            <a:endParaRPr sz="12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200">
                <a:latin typeface="Source Sans Pro"/>
                <a:ea typeface="Source Sans Pro"/>
                <a:cs typeface="Source Sans Pro"/>
                <a:sym typeface="Source Sans Pro"/>
              </a:rPr>
              <a:t>Avec de plus petites inerties, nous avons également :</a:t>
            </a:r>
            <a:endParaRPr sz="12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b="1" lang="en" sz="1200">
                <a:solidFill>
                  <a:schemeClr val="accent3"/>
                </a:solidFill>
                <a:latin typeface="Source Sans Pro"/>
                <a:ea typeface="Source Sans Pro"/>
                <a:cs typeface="Source Sans Pro"/>
                <a:sym typeface="Source Sans Pro"/>
              </a:rPr>
              <a:t>F3 </a:t>
            </a:r>
            <a:r>
              <a:rPr lang="en" sz="1200">
                <a:solidFill>
                  <a:schemeClr val="dk1"/>
                </a:solidFill>
                <a:latin typeface="Source Sans Pro"/>
                <a:ea typeface="Source Sans Pro"/>
                <a:cs typeface="Source Sans Pro"/>
                <a:sym typeface="Source Sans Pro"/>
              </a:rPr>
              <a:t>très</a:t>
            </a:r>
            <a:r>
              <a:rPr b="1"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fortement corrélé à la distance et </a:t>
            </a:r>
            <a:r>
              <a:rPr b="1" lang="en" sz="1200">
                <a:solidFill>
                  <a:srgbClr val="D83729"/>
                </a:solidFill>
                <a:latin typeface="Source Sans Pro"/>
                <a:ea typeface="Source Sans Pro"/>
                <a:cs typeface="Source Sans Pro"/>
                <a:sym typeface="Source Sans Pro"/>
              </a:rPr>
              <a:t>F4 </a:t>
            </a:r>
            <a:r>
              <a:rPr lang="en" sz="1200">
                <a:solidFill>
                  <a:schemeClr val="dk1"/>
                </a:solidFill>
                <a:latin typeface="Source Sans Pro"/>
                <a:ea typeface="Source Sans Pro"/>
                <a:cs typeface="Source Sans Pro"/>
                <a:sym typeface="Source Sans Pro"/>
              </a:rPr>
              <a:t>très fortement corrélé aux importations</a:t>
            </a:r>
            <a:endParaRPr sz="12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28"/>
          <p:cNvPicPr preferRelativeResize="0"/>
          <p:nvPr/>
        </p:nvPicPr>
        <p:blipFill>
          <a:blip r:embed="rId3">
            <a:alphaModFix/>
          </a:blip>
          <a:stretch>
            <a:fillRect/>
          </a:stretch>
        </p:blipFill>
        <p:spPr>
          <a:xfrm>
            <a:off x="5991375" y="2668301"/>
            <a:ext cx="2726550" cy="2020750"/>
          </a:xfrm>
          <a:prstGeom prst="rect">
            <a:avLst/>
          </a:prstGeom>
          <a:noFill/>
          <a:ln>
            <a:noFill/>
          </a:ln>
        </p:spPr>
      </p:pic>
      <p:sp>
        <p:nvSpPr>
          <p:cNvPr id="559" name="Google Shape;559;p28"/>
          <p:cNvSpPr txBox="1"/>
          <p:nvPr>
            <p:ph type="title"/>
          </p:nvPr>
        </p:nvSpPr>
        <p:spPr>
          <a:xfrm>
            <a:off x="136075" y="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Comparaison des deux méthodes de clustering</a:t>
            </a:r>
            <a:endParaRPr/>
          </a:p>
        </p:txBody>
      </p:sp>
      <p:sp>
        <p:nvSpPr>
          <p:cNvPr id="560" name="Google Shape;560;p28"/>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61" name="Google Shape;561;p28"/>
          <p:cNvPicPr preferRelativeResize="0"/>
          <p:nvPr/>
        </p:nvPicPr>
        <p:blipFill>
          <a:blip r:embed="rId4">
            <a:alphaModFix/>
          </a:blip>
          <a:stretch>
            <a:fillRect/>
          </a:stretch>
        </p:blipFill>
        <p:spPr>
          <a:xfrm>
            <a:off x="5959825" y="524600"/>
            <a:ext cx="2789649" cy="2067500"/>
          </a:xfrm>
          <a:prstGeom prst="rect">
            <a:avLst/>
          </a:prstGeom>
          <a:noFill/>
          <a:ln>
            <a:noFill/>
          </a:ln>
        </p:spPr>
      </p:pic>
      <p:sp>
        <p:nvSpPr>
          <p:cNvPr id="562" name="Google Shape;562;p28"/>
          <p:cNvSpPr txBox="1"/>
          <p:nvPr/>
        </p:nvSpPr>
        <p:spPr>
          <a:xfrm>
            <a:off x="6161000" y="632525"/>
            <a:ext cx="48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CAH</a:t>
            </a:r>
            <a:endParaRPr sz="1200">
              <a:solidFill>
                <a:schemeClr val="dk1"/>
              </a:solidFill>
              <a:latin typeface="Source Sans Pro"/>
              <a:ea typeface="Source Sans Pro"/>
              <a:cs typeface="Source Sans Pro"/>
              <a:sym typeface="Source Sans Pro"/>
            </a:endParaRPr>
          </a:p>
        </p:txBody>
      </p:sp>
      <p:sp>
        <p:nvSpPr>
          <p:cNvPr id="563" name="Google Shape;563;p28"/>
          <p:cNvSpPr txBox="1"/>
          <p:nvPr/>
        </p:nvSpPr>
        <p:spPr>
          <a:xfrm>
            <a:off x="6161000" y="2774075"/>
            <a:ext cx="76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K-means</a:t>
            </a:r>
            <a:endParaRPr sz="1200">
              <a:solidFill>
                <a:schemeClr val="dk1"/>
              </a:solidFill>
              <a:latin typeface="Source Sans Pro"/>
              <a:ea typeface="Source Sans Pro"/>
              <a:cs typeface="Source Sans Pro"/>
              <a:sym typeface="Source Sans Pro"/>
            </a:endParaRPr>
          </a:p>
        </p:txBody>
      </p:sp>
      <p:sp>
        <p:nvSpPr>
          <p:cNvPr id="564" name="Google Shape;564;p28"/>
          <p:cNvSpPr txBox="1"/>
          <p:nvPr>
            <p:ph idx="1" type="body"/>
          </p:nvPr>
        </p:nvSpPr>
        <p:spPr>
          <a:xfrm>
            <a:off x="261825" y="632525"/>
            <a:ext cx="5444400" cy="374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200"/>
              <a:t>La réalisation de la </a:t>
            </a:r>
            <a:r>
              <a:rPr b="1" lang="en" sz="1200">
                <a:solidFill>
                  <a:srgbClr val="D83729"/>
                </a:solidFill>
              </a:rPr>
              <a:t>classification ascendante </a:t>
            </a:r>
            <a:r>
              <a:rPr b="1" lang="en" sz="1200">
                <a:solidFill>
                  <a:srgbClr val="D83729"/>
                </a:solidFill>
              </a:rPr>
              <a:t>hiérarchique</a:t>
            </a:r>
            <a:r>
              <a:rPr lang="en" sz="1200"/>
              <a:t> et du </a:t>
            </a:r>
            <a:r>
              <a:rPr b="1" lang="en" sz="1200">
                <a:solidFill>
                  <a:srgbClr val="D83729"/>
                </a:solidFill>
              </a:rPr>
              <a:t>K-means</a:t>
            </a:r>
            <a:r>
              <a:rPr lang="en" sz="1200"/>
              <a:t> nous permet de constater que cinq regroupements de pays se </a:t>
            </a:r>
            <a:r>
              <a:rPr lang="en" sz="1200"/>
              <a:t>détachent. </a:t>
            </a:r>
            <a:endParaRPr sz="1200"/>
          </a:p>
          <a:p>
            <a:pPr indent="0" lvl="0" marL="0" rtl="0" algn="l">
              <a:lnSpc>
                <a:spcPct val="150000"/>
              </a:lnSpc>
              <a:spcBef>
                <a:spcPts val="1000"/>
              </a:spcBef>
              <a:spcAft>
                <a:spcPts val="0"/>
              </a:spcAft>
              <a:buNone/>
            </a:pPr>
            <a:r>
              <a:rPr lang="en" sz="1200"/>
              <a:t>Leur </a:t>
            </a:r>
            <a:r>
              <a:rPr b="1" lang="en" sz="1200">
                <a:solidFill>
                  <a:srgbClr val="D83729"/>
                </a:solidFill>
              </a:rPr>
              <a:t>projection sur le plan factoriel issu de notre ACP</a:t>
            </a:r>
            <a:r>
              <a:rPr lang="en" sz="1200"/>
              <a:t> avec F1 abscisse et F2 en ordonnée démontre que les deux méthodes ont produit un résultat plutôt similaire avec nos individus et les centroïdes de leurs clusters respectifs répartis assez clairement autour de nos deux composantes principales. </a:t>
            </a:r>
            <a:endParaRPr sz="1200"/>
          </a:p>
          <a:p>
            <a:pPr indent="0" lvl="0" marL="0" rtl="0" algn="l">
              <a:lnSpc>
                <a:spcPct val="150000"/>
              </a:lnSpc>
              <a:spcBef>
                <a:spcPts val="1000"/>
              </a:spcBef>
              <a:spcAft>
                <a:spcPts val="1000"/>
              </a:spcAft>
              <a:buNone/>
            </a:pPr>
            <a:r>
              <a:rPr lang="en" sz="1200"/>
              <a:t>Une analyse approfondie via la production de </a:t>
            </a:r>
            <a:r>
              <a:rPr b="1" lang="en" sz="1200">
                <a:solidFill>
                  <a:srgbClr val="D83729"/>
                </a:solidFill>
              </a:rPr>
              <a:t>box plots</a:t>
            </a:r>
            <a:r>
              <a:rPr lang="en" sz="1200"/>
              <a:t>, la </a:t>
            </a:r>
            <a:r>
              <a:rPr b="1" lang="en" sz="1200">
                <a:solidFill>
                  <a:srgbClr val="D83729"/>
                </a:solidFill>
              </a:rPr>
              <a:t>comparaison des moyennes</a:t>
            </a:r>
            <a:r>
              <a:rPr lang="en" sz="1200"/>
              <a:t> ou encore l’affichage des différents clusters sur une </a:t>
            </a:r>
            <a:r>
              <a:rPr b="1" lang="en" sz="1200">
                <a:solidFill>
                  <a:srgbClr val="D83729"/>
                </a:solidFill>
              </a:rPr>
              <a:t>carte du monde</a:t>
            </a:r>
            <a:r>
              <a:rPr lang="en" sz="1200"/>
              <a:t> vient confirmer ce fait, nous décideront donc de nous appuyer sur la CAH pour la suite de notre analyse</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9"/>
          <p:cNvSpPr txBox="1"/>
          <p:nvPr>
            <p:ph type="title"/>
          </p:nvPr>
        </p:nvSpPr>
        <p:spPr>
          <a:xfrm>
            <a:off x="0" y="0"/>
            <a:ext cx="2189700" cy="40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Choix du cluster</a:t>
            </a:r>
            <a:endParaRPr/>
          </a:p>
        </p:txBody>
      </p:sp>
      <p:sp>
        <p:nvSpPr>
          <p:cNvPr id="570" name="Google Shape;570;p29"/>
          <p:cNvSpPr/>
          <p:nvPr/>
        </p:nvSpPr>
        <p:spPr>
          <a:xfrm>
            <a:off x="417472" y="949950"/>
            <a:ext cx="9273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Cluster 1</a:t>
            </a:r>
            <a:endParaRPr b="1">
              <a:solidFill>
                <a:schemeClr val="lt1"/>
              </a:solidFill>
              <a:latin typeface="Source Sans Pro"/>
              <a:ea typeface="Source Sans Pro"/>
              <a:cs typeface="Source Sans Pro"/>
              <a:sym typeface="Source Sans Pro"/>
            </a:endParaRPr>
          </a:p>
        </p:txBody>
      </p:sp>
      <p:sp>
        <p:nvSpPr>
          <p:cNvPr id="571" name="Google Shape;571;p29"/>
          <p:cNvSpPr/>
          <p:nvPr/>
        </p:nvSpPr>
        <p:spPr>
          <a:xfrm>
            <a:off x="415721" y="1606888"/>
            <a:ext cx="9273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Cluster 2</a:t>
            </a:r>
            <a:endParaRPr>
              <a:latin typeface="Source Sans Pro"/>
              <a:ea typeface="Source Sans Pro"/>
              <a:cs typeface="Source Sans Pro"/>
              <a:sym typeface="Source Sans Pro"/>
            </a:endParaRPr>
          </a:p>
        </p:txBody>
      </p:sp>
      <p:sp>
        <p:nvSpPr>
          <p:cNvPr id="572" name="Google Shape;572;p29"/>
          <p:cNvSpPr/>
          <p:nvPr/>
        </p:nvSpPr>
        <p:spPr>
          <a:xfrm>
            <a:off x="417472" y="2263850"/>
            <a:ext cx="9273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Cluster 3</a:t>
            </a:r>
            <a:endParaRPr>
              <a:latin typeface="Source Sans Pro"/>
              <a:ea typeface="Source Sans Pro"/>
              <a:cs typeface="Source Sans Pro"/>
              <a:sym typeface="Source Sans Pro"/>
            </a:endParaRPr>
          </a:p>
        </p:txBody>
      </p:sp>
      <p:sp>
        <p:nvSpPr>
          <p:cNvPr id="573" name="Google Shape;573;p29"/>
          <p:cNvSpPr/>
          <p:nvPr/>
        </p:nvSpPr>
        <p:spPr>
          <a:xfrm>
            <a:off x="417479" y="2920800"/>
            <a:ext cx="9273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Cluster 4</a:t>
            </a:r>
            <a:endParaRPr>
              <a:latin typeface="Source Sans Pro"/>
              <a:ea typeface="Source Sans Pro"/>
              <a:cs typeface="Source Sans Pro"/>
              <a:sym typeface="Source Sans Pro"/>
            </a:endParaRPr>
          </a:p>
        </p:txBody>
      </p:sp>
      <p:sp>
        <p:nvSpPr>
          <p:cNvPr id="574" name="Google Shape;574;p29"/>
          <p:cNvSpPr/>
          <p:nvPr/>
        </p:nvSpPr>
        <p:spPr>
          <a:xfrm>
            <a:off x="411400" y="3577750"/>
            <a:ext cx="9273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Cluster 5</a:t>
            </a:r>
            <a:endParaRPr>
              <a:latin typeface="Source Sans Pro"/>
              <a:ea typeface="Source Sans Pro"/>
              <a:cs typeface="Source Sans Pro"/>
              <a:sym typeface="Source Sans Pro"/>
            </a:endParaRPr>
          </a:p>
        </p:txBody>
      </p:sp>
      <p:sp>
        <p:nvSpPr>
          <p:cNvPr id="575" name="Google Shape;575;p29"/>
          <p:cNvSpPr/>
          <p:nvPr/>
        </p:nvSpPr>
        <p:spPr>
          <a:xfrm>
            <a:off x="1490500" y="423050"/>
            <a:ext cx="2969700" cy="3817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Critères contextuels</a:t>
            </a:r>
            <a:endParaRPr>
              <a:solidFill>
                <a:schemeClr val="lt1"/>
              </a:solidFill>
              <a:latin typeface="Source Sans Pro"/>
              <a:ea typeface="Source Sans Pro"/>
              <a:cs typeface="Source Sans Pro"/>
              <a:sym typeface="Source Sans Pro"/>
            </a:endParaRPr>
          </a:p>
        </p:txBody>
      </p:sp>
      <p:sp>
        <p:nvSpPr>
          <p:cNvPr id="576" name="Google Shape;576;p29"/>
          <p:cNvSpPr/>
          <p:nvPr/>
        </p:nvSpPr>
        <p:spPr>
          <a:xfrm>
            <a:off x="5744800" y="422975"/>
            <a:ext cx="2969700" cy="3817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a:ea typeface="Source Sans Pro"/>
                <a:cs typeface="Source Sans Pro"/>
                <a:sym typeface="Source Sans Pro"/>
              </a:rPr>
              <a:t>Critères de marché</a:t>
            </a:r>
            <a:endParaRPr>
              <a:solidFill>
                <a:schemeClr val="lt1"/>
              </a:solidFill>
              <a:latin typeface="Source Sans Pro"/>
              <a:ea typeface="Source Sans Pro"/>
              <a:cs typeface="Source Sans Pro"/>
              <a:sym typeface="Source Sans Pro"/>
            </a:endParaRPr>
          </a:p>
        </p:txBody>
      </p:sp>
      <p:sp>
        <p:nvSpPr>
          <p:cNvPr id="577" name="Google Shape;577;p29"/>
          <p:cNvSpPr/>
          <p:nvPr/>
        </p:nvSpPr>
        <p:spPr>
          <a:xfrm>
            <a:off x="1602825" y="2263850"/>
            <a:ext cx="27429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Stabilité politique trop précaire</a:t>
            </a:r>
            <a:endParaRPr sz="1200">
              <a:latin typeface="Source Sans Pro"/>
              <a:ea typeface="Source Sans Pro"/>
              <a:cs typeface="Source Sans Pro"/>
              <a:sym typeface="Source Sans Pro"/>
            </a:endParaRPr>
          </a:p>
        </p:txBody>
      </p:sp>
      <p:sp>
        <p:nvSpPr>
          <p:cNvPr id="578" name="Google Shape;578;p29"/>
          <p:cNvSpPr/>
          <p:nvPr/>
        </p:nvSpPr>
        <p:spPr>
          <a:xfrm>
            <a:off x="1602825" y="2920800"/>
            <a:ext cx="27429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Combinaison de stabilité politique, richesse et population </a:t>
            </a:r>
            <a:r>
              <a:rPr lang="en" sz="1200">
                <a:solidFill>
                  <a:schemeClr val="lt1"/>
                </a:solidFill>
                <a:latin typeface="Source Sans Pro"/>
                <a:ea typeface="Source Sans Pro"/>
                <a:cs typeface="Source Sans Pro"/>
                <a:sym typeface="Source Sans Pro"/>
              </a:rPr>
              <a:t>insuffisante</a:t>
            </a:r>
            <a:endParaRPr sz="1200">
              <a:latin typeface="Source Sans Pro"/>
              <a:ea typeface="Source Sans Pro"/>
              <a:cs typeface="Source Sans Pro"/>
              <a:sym typeface="Source Sans Pro"/>
            </a:endParaRPr>
          </a:p>
        </p:txBody>
      </p:sp>
      <p:sp>
        <p:nvSpPr>
          <p:cNvPr id="579" name="Google Shape;579;p29"/>
          <p:cNvSpPr/>
          <p:nvPr/>
        </p:nvSpPr>
        <p:spPr>
          <a:xfrm>
            <a:off x="1602825" y="3577750"/>
            <a:ext cx="27429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Combinaison de distance, richesse et population insuffisante</a:t>
            </a:r>
            <a:endParaRPr sz="1200">
              <a:latin typeface="Source Sans Pro"/>
              <a:ea typeface="Source Sans Pro"/>
              <a:cs typeface="Source Sans Pro"/>
              <a:sym typeface="Source Sans Pro"/>
            </a:endParaRPr>
          </a:p>
        </p:txBody>
      </p:sp>
      <p:sp>
        <p:nvSpPr>
          <p:cNvPr id="580" name="Google Shape;580;p29"/>
          <p:cNvSpPr/>
          <p:nvPr/>
        </p:nvSpPr>
        <p:spPr>
          <a:xfrm>
            <a:off x="1602825" y="949950"/>
            <a:ext cx="2742900" cy="498000"/>
          </a:xfrm>
          <a:prstGeom prst="roundRect">
            <a:avLst>
              <a:gd fmla="val 1666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Pays majoritairement stables, les plus proches de la France, populés et riches</a:t>
            </a:r>
            <a:endParaRPr sz="1200">
              <a:latin typeface="Source Sans Pro"/>
              <a:ea typeface="Source Sans Pro"/>
              <a:cs typeface="Source Sans Pro"/>
              <a:sym typeface="Source Sans Pro"/>
            </a:endParaRPr>
          </a:p>
        </p:txBody>
      </p:sp>
      <p:sp>
        <p:nvSpPr>
          <p:cNvPr id="581" name="Google Shape;581;p29"/>
          <p:cNvSpPr/>
          <p:nvPr/>
        </p:nvSpPr>
        <p:spPr>
          <a:xfrm>
            <a:off x="1602825" y="1606900"/>
            <a:ext cx="2742900" cy="498000"/>
          </a:xfrm>
          <a:prstGeom prst="roundRect">
            <a:avLst>
              <a:gd fmla="val 1666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Pays majoritairement stables, populés et riches</a:t>
            </a:r>
            <a:endParaRPr sz="1200">
              <a:latin typeface="Source Sans Pro"/>
              <a:ea typeface="Source Sans Pro"/>
              <a:cs typeface="Source Sans Pro"/>
              <a:sym typeface="Source Sans Pro"/>
            </a:endParaRPr>
          </a:p>
        </p:txBody>
      </p:sp>
      <p:sp>
        <p:nvSpPr>
          <p:cNvPr id="582" name="Google Shape;582;p29"/>
          <p:cNvSpPr/>
          <p:nvPr/>
        </p:nvSpPr>
        <p:spPr>
          <a:xfrm>
            <a:off x="5858200" y="2599150"/>
            <a:ext cx="2742900" cy="1521300"/>
          </a:xfrm>
          <a:prstGeom prst="roundRect">
            <a:avLst>
              <a:gd fmla="val 1666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Source Sans Pro"/>
                <a:ea typeface="Source Sans Pro"/>
                <a:cs typeface="Source Sans Pro"/>
                <a:sym typeface="Source Sans Pro"/>
              </a:rPr>
              <a:t>- Plus gros exportateur</a:t>
            </a:r>
            <a:endParaRPr sz="12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200">
                <a:solidFill>
                  <a:schemeClr val="lt1"/>
                </a:solidFill>
                <a:latin typeface="Source Sans Pro"/>
                <a:ea typeface="Source Sans Pro"/>
                <a:cs typeface="Source Sans Pro"/>
                <a:sym typeface="Source Sans Pro"/>
              </a:rPr>
              <a:t>- Disponibilité alimentaire inférieure</a:t>
            </a:r>
            <a:endParaRPr sz="1200">
              <a:solidFill>
                <a:schemeClr val="lt1"/>
              </a:solidFill>
              <a:latin typeface="Source Sans Pro"/>
              <a:ea typeface="Source Sans Pro"/>
              <a:cs typeface="Source Sans Pro"/>
              <a:sym typeface="Source Sans Pro"/>
            </a:endParaRPr>
          </a:p>
        </p:txBody>
      </p:sp>
      <p:sp>
        <p:nvSpPr>
          <p:cNvPr id="583" name="Google Shape;583;p29"/>
          <p:cNvSpPr/>
          <p:nvPr/>
        </p:nvSpPr>
        <p:spPr>
          <a:xfrm>
            <a:off x="5858200" y="949950"/>
            <a:ext cx="2742900" cy="1521300"/>
          </a:xfrm>
          <a:prstGeom prst="roundRect">
            <a:avLst>
              <a:gd fmla="val 16667" name="adj"/>
            </a:avLst>
          </a:prstGeom>
          <a:solidFill>
            <a:srgbClr val="D83729"/>
          </a:solidFill>
          <a:ln cap="flat" cmpd="sng" w="9525">
            <a:solidFill>
              <a:srgbClr val="E832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Source Sans Pro"/>
                <a:ea typeface="Source Sans Pro"/>
                <a:cs typeface="Source Sans Pro"/>
                <a:sym typeface="Source Sans Pro"/>
              </a:rPr>
              <a:t>- Plus gros producteurs et importateurs</a:t>
            </a:r>
            <a:endParaRPr sz="12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200">
                <a:solidFill>
                  <a:schemeClr val="lt1"/>
                </a:solidFill>
                <a:latin typeface="Source Sans Pro"/>
                <a:ea typeface="Source Sans Pro"/>
                <a:cs typeface="Source Sans Pro"/>
                <a:sym typeface="Source Sans Pro"/>
              </a:rPr>
              <a:t>- Disponibilité alimentaire plus importante</a:t>
            </a:r>
            <a:endParaRPr sz="12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lt1"/>
              </a:solidFill>
              <a:latin typeface="Source Sans Pro"/>
              <a:ea typeface="Source Sans Pro"/>
              <a:cs typeface="Source Sans Pro"/>
              <a:sym typeface="Source Sans Pro"/>
            </a:endParaRPr>
          </a:p>
        </p:txBody>
      </p:sp>
      <p:sp>
        <p:nvSpPr>
          <p:cNvPr id="584" name="Google Shape;584;p29"/>
          <p:cNvSpPr/>
          <p:nvPr/>
        </p:nvSpPr>
        <p:spPr>
          <a:xfrm>
            <a:off x="4619347" y="1461600"/>
            <a:ext cx="9273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Cluster 1</a:t>
            </a:r>
            <a:endParaRPr b="1">
              <a:solidFill>
                <a:schemeClr val="lt1"/>
              </a:solidFill>
              <a:latin typeface="Source Sans Pro"/>
              <a:ea typeface="Source Sans Pro"/>
              <a:cs typeface="Source Sans Pro"/>
              <a:sym typeface="Source Sans Pro"/>
            </a:endParaRPr>
          </a:p>
        </p:txBody>
      </p:sp>
      <p:sp>
        <p:nvSpPr>
          <p:cNvPr id="585" name="Google Shape;585;p29"/>
          <p:cNvSpPr/>
          <p:nvPr/>
        </p:nvSpPr>
        <p:spPr>
          <a:xfrm>
            <a:off x="4619346" y="3110788"/>
            <a:ext cx="927300" cy="498000"/>
          </a:xfrm>
          <a:prstGeom prst="roundRect">
            <a:avLst>
              <a:gd fmla="val 16667" name="adj"/>
            </a:avLst>
          </a:prstGeom>
          <a:solidFill>
            <a:srgbClr val="D83729"/>
          </a:solidFill>
          <a:ln cap="flat" cmpd="sng" w="9525">
            <a:solidFill>
              <a:srgbClr val="D837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Cluster 2</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0"/>
          <p:cNvSpPr txBox="1"/>
          <p:nvPr>
            <p:ph type="title"/>
          </p:nvPr>
        </p:nvSpPr>
        <p:spPr>
          <a:xfrm>
            <a:off x="431725" y="90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Identification des pays cible</a:t>
            </a:r>
            <a:endParaRPr/>
          </a:p>
        </p:txBody>
      </p:sp>
      <p:sp>
        <p:nvSpPr>
          <p:cNvPr id="591" name="Google Shape;591;p30"/>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92" name="Google Shape;592;p30"/>
          <p:cNvSpPr txBox="1"/>
          <p:nvPr/>
        </p:nvSpPr>
        <p:spPr>
          <a:xfrm>
            <a:off x="431725" y="717900"/>
            <a:ext cx="8253300" cy="34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E83223"/>
                </a:solidFill>
                <a:latin typeface="Source Sans Pro"/>
                <a:ea typeface="Source Sans Pro"/>
                <a:cs typeface="Source Sans Pro"/>
                <a:sym typeface="Source Sans Pro"/>
              </a:rPr>
              <a:t>1. Stabilité politique : </a:t>
            </a:r>
            <a:endParaRPr>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300">
                <a:latin typeface="Source Sans Pro"/>
                <a:ea typeface="Source Sans Pro"/>
                <a:cs typeface="Source Sans Pro"/>
                <a:sym typeface="Source Sans Pro"/>
              </a:rPr>
              <a:t>Comme expliqué précédemment, la </a:t>
            </a:r>
            <a:r>
              <a:rPr lang="en" sz="1300">
                <a:solidFill>
                  <a:schemeClr val="dk1"/>
                </a:solidFill>
                <a:latin typeface="Source Sans Pro"/>
                <a:ea typeface="Source Sans Pro"/>
                <a:cs typeface="Source Sans Pro"/>
                <a:sym typeface="Source Sans Pro"/>
              </a:rPr>
              <a:t>stabilité politique est un critère </a:t>
            </a:r>
            <a:r>
              <a:rPr lang="en" sz="1300">
                <a:solidFill>
                  <a:schemeClr val="dk1"/>
                </a:solidFill>
                <a:latin typeface="Source Sans Pro"/>
                <a:ea typeface="Source Sans Pro"/>
                <a:cs typeface="Source Sans Pro"/>
                <a:sym typeface="Source Sans Pro"/>
              </a:rPr>
              <a:t>prépondérant</a:t>
            </a:r>
            <a:r>
              <a:rPr lang="en" sz="1300">
                <a:solidFill>
                  <a:schemeClr val="dk1"/>
                </a:solidFill>
                <a:latin typeface="Source Sans Pro"/>
                <a:ea typeface="Source Sans Pro"/>
                <a:cs typeface="Source Sans Pro"/>
                <a:sym typeface="Source Sans Pro"/>
              </a:rPr>
              <a:t> dans le choix de notre future destination d'export</a:t>
            </a:r>
            <a:r>
              <a:rPr lang="en" sz="1300">
                <a:latin typeface="Source Sans Pro"/>
                <a:ea typeface="Source Sans Pro"/>
                <a:cs typeface="Source Sans Pro"/>
                <a:sym typeface="Source Sans Pro"/>
              </a:rPr>
              <a:t>, on va donc se séparer de tous les pays ayant un indice de stabilité politique inférieur à 0</a:t>
            </a:r>
            <a:endParaRPr sz="1300">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300">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b="1" lang="en">
                <a:solidFill>
                  <a:srgbClr val="E83223"/>
                </a:solidFill>
                <a:latin typeface="Source Sans Pro"/>
                <a:ea typeface="Source Sans Pro"/>
                <a:cs typeface="Source Sans Pro"/>
                <a:sym typeface="Source Sans Pro"/>
              </a:rPr>
              <a:t>2. Impact écologique :  </a:t>
            </a:r>
            <a:endParaRPr>
              <a:solidFill>
                <a:schemeClr val="accent2"/>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300">
                <a:solidFill>
                  <a:schemeClr val="accent2"/>
                </a:solidFill>
                <a:latin typeface="Source Sans Pro"/>
                <a:ea typeface="Source Sans Pro"/>
                <a:cs typeface="Source Sans Pro"/>
                <a:sym typeface="Source Sans Pro"/>
              </a:rPr>
              <a:t>L'impact écologique de notre activité est également un critère très important, on va donc se limiter aux pays à moins de 2000 kilomètres de la France</a:t>
            </a:r>
            <a:endParaRPr sz="1300">
              <a:solidFill>
                <a:schemeClr val="accent2"/>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300">
              <a:solidFill>
                <a:schemeClr val="accent2"/>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b="1" lang="en">
                <a:solidFill>
                  <a:srgbClr val="E83223"/>
                </a:solidFill>
                <a:latin typeface="Source Sans Pro"/>
                <a:ea typeface="Source Sans Pro"/>
                <a:cs typeface="Source Sans Pro"/>
                <a:sym typeface="Source Sans Pro"/>
              </a:rPr>
              <a:t>3. Maturité du marché de la volaille:  </a:t>
            </a:r>
            <a:endParaRPr>
              <a:solidFill>
                <a:schemeClr val="accent2"/>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300">
                <a:solidFill>
                  <a:schemeClr val="accent2"/>
                </a:solidFill>
                <a:latin typeface="Source Sans Pro"/>
                <a:ea typeface="Source Sans Pro"/>
                <a:cs typeface="Source Sans Pro"/>
                <a:sym typeface="Source Sans Pro"/>
              </a:rPr>
              <a:t>Étant une structure domestique souhaitant s'exporter pour la première fois hors de France, on souhaite éviter de viser des pays dont le marché de la volaille est déjà très développé et où la concurrence est rude, pour ce faire on va supprimer de notre liste les gros producteurs de volaille (+ de 400 tonnes en 2017)</a:t>
            </a:r>
            <a:endParaRPr sz="1300">
              <a:solidFill>
                <a:schemeClr val="accent2"/>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1300">
              <a:solidFill>
                <a:schemeClr val="accent2"/>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b="1" lang="en">
                <a:solidFill>
                  <a:srgbClr val="E83223"/>
                </a:solidFill>
                <a:latin typeface="Source Sans Pro"/>
                <a:ea typeface="Source Sans Pro"/>
                <a:cs typeface="Source Sans Pro"/>
                <a:sym typeface="Source Sans Pro"/>
              </a:rPr>
              <a:t>4. Taux de dépendance aux importations</a:t>
            </a:r>
            <a:endParaRPr b="1">
              <a:solidFill>
                <a:srgbClr val="E83223"/>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rPr lang="en" sz="1300">
                <a:solidFill>
                  <a:schemeClr val="dk1"/>
                </a:solidFill>
                <a:latin typeface="Source Sans Pro"/>
                <a:ea typeface="Source Sans Pro"/>
                <a:cs typeface="Source Sans Pro"/>
                <a:sym typeface="Source Sans Pro"/>
              </a:rPr>
              <a:t>On va finalement utiliser le taux de dépendance aux importations afin de trier parmis nos 27 pays restants les pays présentant la plus grande opportunité en matière d’importation de volaille</a:t>
            </a:r>
            <a:endParaRPr sz="1300">
              <a:solidFill>
                <a:schemeClr val="dk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1"/>
          <p:cNvSpPr txBox="1"/>
          <p:nvPr>
            <p:ph type="title"/>
          </p:nvPr>
        </p:nvSpPr>
        <p:spPr>
          <a:xfrm>
            <a:off x="100250" y="0"/>
            <a:ext cx="14520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Conclusion</a:t>
            </a:r>
            <a:endParaRPr/>
          </a:p>
        </p:txBody>
      </p:sp>
      <p:sp>
        <p:nvSpPr>
          <p:cNvPr id="598" name="Google Shape;598;p31"/>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99" name="Google Shape;599;p31"/>
          <p:cNvSpPr txBox="1"/>
          <p:nvPr/>
        </p:nvSpPr>
        <p:spPr>
          <a:xfrm>
            <a:off x="581100" y="3475175"/>
            <a:ext cx="7981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Source Sans Pro"/>
                <a:ea typeface="Source Sans Pro"/>
                <a:cs typeface="Source Sans Pro"/>
                <a:sym typeface="Source Sans Pro"/>
              </a:rPr>
              <a:t>En conclusion, ces pays représentent un choix stratégique pour notre entreprise, </a:t>
            </a:r>
            <a:r>
              <a:rPr b="1" lang="en" sz="1500">
                <a:solidFill>
                  <a:srgbClr val="E83223"/>
                </a:solidFill>
                <a:latin typeface="Source Sans Pro"/>
                <a:ea typeface="Source Sans Pro"/>
                <a:cs typeface="Source Sans Pro"/>
                <a:sym typeface="Source Sans Pro"/>
              </a:rPr>
              <a:t>offrant un équilibre optimal entre potentiel de marché et conditions favorables</a:t>
            </a:r>
            <a:r>
              <a:rPr lang="en" sz="1500">
                <a:latin typeface="Source Sans Pro"/>
                <a:ea typeface="Source Sans Pro"/>
                <a:cs typeface="Source Sans Pro"/>
                <a:sym typeface="Source Sans Pro"/>
              </a:rPr>
              <a:t>.</a:t>
            </a:r>
            <a:endParaRPr sz="1500">
              <a:latin typeface="Source Sans Pro"/>
              <a:ea typeface="Source Sans Pro"/>
              <a:cs typeface="Source Sans Pro"/>
              <a:sym typeface="Source Sans Pro"/>
            </a:endParaRPr>
          </a:p>
        </p:txBody>
      </p:sp>
      <p:sp>
        <p:nvSpPr>
          <p:cNvPr id="600" name="Google Shape;600;p31"/>
          <p:cNvSpPr txBox="1"/>
          <p:nvPr/>
        </p:nvSpPr>
        <p:spPr>
          <a:xfrm>
            <a:off x="1434250" y="1230825"/>
            <a:ext cx="1108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accent3"/>
                </a:solidFill>
                <a:latin typeface="Source Sans Pro"/>
                <a:ea typeface="Source Sans Pro"/>
                <a:cs typeface="Source Sans Pro"/>
                <a:sym typeface="Source Sans Pro"/>
              </a:rPr>
              <a:t>Irlande</a:t>
            </a:r>
            <a:endParaRPr b="1" sz="1800">
              <a:solidFill>
                <a:schemeClr val="accent3"/>
              </a:solidFill>
              <a:latin typeface="Source Sans Pro"/>
              <a:ea typeface="Source Sans Pro"/>
              <a:cs typeface="Source Sans Pro"/>
              <a:sym typeface="Source Sans Pro"/>
            </a:endParaRPr>
          </a:p>
        </p:txBody>
      </p:sp>
      <p:sp>
        <p:nvSpPr>
          <p:cNvPr id="601" name="Google Shape;601;p31"/>
          <p:cNvSpPr txBox="1"/>
          <p:nvPr/>
        </p:nvSpPr>
        <p:spPr>
          <a:xfrm>
            <a:off x="581100" y="1725750"/>
            <a:ext cx="79818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ource Sans Pro"/>
                <a:ea typeface="Source Sans Pro"/>
                <a:cs typeface="Source Sans Pro"/>
                <a:sym typeface="Source Sans Pro"/>
              </a:rPr>
              <a:t>Les cinq pays présentés ci-dessus présentent un très fort potentiel concernant l’internationalisation de notre commerce de volaille : </a:t>
            </a:r>
            <a:endParaRPr sz="1300">
              <a:latin typeface="Source Sans Pro"/>
              <a:ea typeface="Source Sans Pro"/>
              <a:cs typeface="Source Sans Pro"/>
              <a:sym typeface="Source Sans Pro"/>
            </a:endParaRPr>
          </a:p>
          <a:p>
            <a:pPr indent="0" lvl="0" marL="0" rtl="0" algn="l">
              <a:spcBef>
                <a:spcPts val="0"/>
              </a:spcBef>
              <a:spcAft>
                <a:spcPts val="0"/>
              </a:spcAft>
              <a:buNone/>
            </a:pPr>
            <a:r>
              <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Concernant notre coeur de métier, leur </a:t>
            </a:r>
            <a:r>
              <a:rPr b="1" lang="en" sz="1300">
                <a:solidFill>
                  <a:srgbClr val="E83223"/>
                </a:solidFill>
                <a:latin typeface="Source Sans Pro"/>
                <a:ea typeface="Source Sans Pro"/>
                <a:cs typeface="Source Sans Pro"/>
                <a:sym typeface="Source Sans Pro"/>
              </a:rPr>
              <a:t>consommation domestique de volaille fait état d’une forte dépendance aux importations et la concurrence locale y est limitée</a:t>
            </a:r>
            <a:endParaRPr b="1" sz="1300">
              <a:solidFill>
                <a:srgbClr val="E83223"/>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Concernant le contexte de nos opérations, </a:t>
            </a:r>
            <a:r>
              <a:rPr b="1" lang="en" sz="1300">
                <a:solidFill>
                  <a:srgbClr val="E83223"/>
                </a:solidFill>
                <a:latin typeface="Source Sans Pro"/>
                <a:ea typeface="Source Sans Pro"/>
                <a:cs typeface="Source Sans Pro"/>
                <a:sym typeface="Source Sans Pro"/>
              </a:rPr>
              <a:t>c</a:t>
            </a:r>
            <a:r>
              <a:rPr b="1" lang="en" sz="1300">
                <a:solidFill>
                  <a:srgbClr val="E83223"/>
                </a:solidFill>
                <a:latin typeface="Source Sans Pro"/>
                <a:ea typeface="Source Sans Pro"/>
                <a:cs typeface="Source Sans Pro"/>
                <a:sym typeface="Source Sans Pro"/>
              </a:rPr>
              <a:t>es 5 nations cochent toutes les cases </a:t>
            </a:r>
            <a:r>
              <a:rPr lang="en" sz="1300">
                <a:solidFill>
                  <a:schemeClr val="accent2"/>
                </a:solidFill>
                <a:latin typeface="Source Sans Pro"/>
                <a:ea typeface="Source Sans Pro"/>
                <a:cs typeface="Source Sans Pro"/>
                <a:sym typeface="Source Sans Pro"/>
              </a:rPr>
              <a:t>en étant à la fois très stables politiquement, populées, développées économiquement et relativement proche de la France.</a:t>
            </a:r>
            <a:endParaRPr sz="1300">
              <a:latin typeface="Source Sans Pro"/>
              <a:ea typeface="Source Sans Pro"/>
              <a:cs typeface="Source Sans Pro"/>
              <a:sym typeface="Source Sans Pro"/>
            </a:endParaRPr>
          </a:p>
        </p:txBody>
      </p:sp>
      <p:pic>
        <p:nvPicPr>
          <p:cNvPr id="602" name="Google Shape;602;p31"/>
          <p:cNvPicPr preferRelativeResize="0"/>
          <p:nvPr/>
        </p:nvPicPr>
        <p:blipFill>
          <a:blip r:embed="rId3">
            <a:alphaModFix/>
          </a:blip>
          <a:stretch>
            <a:fillRect/>
          </a:stretch>
        </p:blipFill>
        <p:spPr>
          <a:xfrm>
            <a:off x="2773460" y="485138"/>
            <a:ext cx="1001000" cy="907975"/>
          </a:xfrm>
          <a:prstGeom prst="rect">
            <a:avLst/>
          </a:prstGeom>
          <a:noFill/>
          <a:ln>
            <a:noFill/>
          </a:ln>
        </p:spPr>
      </p:pic>
      <p:pic>
        <p:nvPicPr>
          <p:cNvPr id="603" name="Google Shape;603;p31"/>
          <p:cNvPicPr preferRelativeResize="0"/>
          <p:nvPr/>
        </p:nvPicPr>
        <p:blipFill>
          <a:blip r:embed="rId4">
            <a:alphaModFix/>
          </a:blip>
          <a:stretch>
            <a:fillRect/>
          </a:stretch>
        </p:blipFill>
        <p:spPr>
          <a:xfrm>
            <a:off x="1671032" y="633688"/>
            <a:ext cx="634671" cy="715800"/>
          </a:xfrm>
          <a:prstGeom prst="rect">
            <a:avLst/>
          </a:prstGeom>
          <a:noFill/>
          <a:ln>
            <a:noFill/>
          </a:ln>
        </p:spPr>
      </p:pic>
      <p:pic>
        <p:nvPicPr>
          <p:cNvPr id="604" name="Google Shape;604;p31"/>
          <p:cNvPicPr preferRelativeResize="0"/>
          <p:nvPr/>
        </p:nvPicPr>
        <p:blipFill rotWithShape="1">
          <a:blip r:embed="rId5">
            <a:alphaModFix/>
          </a:blip>
          <a:srcRect b="17743" l="0" r="0" t="16973"/>
          <a:stretch/>
        </p:blipFill>
        <p:spPr>
          <a:xfrm>
            <a:off x="4230475" y="732000"/>
            <a:ext cx="785976" cy="513100"/>
          </a:xfrm>
          <a:prstGeom prst="rect">
            <a:avLst/>
          </a:prstGeom>
          <a:noFill/>
          <a:ln>
            <a:noFill/>
          </a:ln>
        </p:spPr>
      </p:pic>
      <p:pic>
        <p:nvPicPr>
          <p:cNvPr id="605" name="Google Shape;605;p31"/>
          <p:cNvPicPr preferRelativeResize="0"/>
          <p:nvPr/>
        </p:nvPicPr>
        <p:blipFill>
          <a:blip r:embed="rId6">
            <a:alphaModFix/>
          </a:blip>
          <a:stretch>
            <a:fillRect/>
          </a:stretch>
        </p:blipFill>
        <p:spPr>
          <a:xfrm>
            <a:off x="5283428" y="598600"/>
            <a:ext cx="1049401" cy="681049"/>
          </a:xfrm>
          <a:prstGeom prst="rect">
            <a:avLst/>
          </a:prstGeom>
          <a:noFill/>
          <a:ln>
            <a:noFill/>
          </a:ln>
        </p:spPr>
      </p:pic>
      <p:pic>
        <p:nvPicPr>
          <p:cNvPr id="606" name="Google Shape;606;p31"/>
          <p:cNvPicPr preferRelativeResize="0"/>
          <p:nvPr/>
        </p:nvPicPr>
        <p:blipFill>
          <a:blip r:embed="rId7">
            <a:alphaModFix/>
          </a:blip>
          <a:stretch>
            <a:fillRect/>
          </a:stretch>
        </p:blipFill>
        <p:spPr>
          <a:xfrm>
            <a:off x="6599800" y="778001"/>
            <a:ext cx="876600" cy="427174"/>
          </a:xfrm>
          <a:prstGeom prst="rect">
            <a:avLst/>
          </a:prstGeom>
          <a:noFill/>
          <a:ln>
            <a:noFill/>
          </a:ln>
        </p:spPr>
      </p:pic>
      <p:sp>
        <p:nvSpPr>
          <p:cNvPr id="607" name="Google Shape;607;p31"/>
          <p:cNvSpPr txBox="1"/>
          <p:nvPr/>
        </p:nvSpPr>
        <p:spPr>
          <a:xfrm>
            <a:off x="2672125" y="1230825"/>
            <a:ext cx="132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3"/>
                </a:solidFill>
                <a:latin typeface="Source Sans Pro"/>
                <a:ea typeface="Source Sans Pro"/>
                <a:cs typeface="Source Sans Pro"/>
                <a:sym typeface="Source Sans Pro"/>
              </a:rPr>
              <a:t>Danemark</a:t>
            </a:r>
            <a:endParaRPr b="1" sz="1800">
              <a:solidFill>
                <a:schemeClr val="accent3"/>
              </a:solidFill>
              <a:latin typeface="Source Sans Pro"/>
              <a:ea typeface="Source Sans Pro"/>
              <a:cs typeface="Source Sans Pro"/>
              <a:sym typeface="Source Sans Pro"/>
            </a:endParaRPr>
          </a:p>
        </p:txBody>
      </p:sp>
      <p:sp>
        <p:nvSpPr>
          <p:cNvPr id="608" name="Google Shape;608;p31"/>
          <p:cNvSpPr txBox="1"/>
          <p:nvPr/>
        </p:nvSpPr>
        <p:spPr>
          <a:xfrm>
            <a:off x="4105725" y="1230825"/>
            <a:ext cx="104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3"/>
                </a:solidFill>
                <a:latin typeface="Source Sans Pro"/>
                <a:ea typeface="Source Sans Pro"/>
                <a:cs typeface="Source Sans Pro"/>
                <a:sym typeface="Source Sans Pro"/>
              </a:rPr>
              <a:t>Lettonie</a:t>
            </a:r>
            <a:endParaRPr b="1" sz="1800">
              <a:solidFill>
                <a:schemeClr val="accent3"/>
              </a:solidFill>
              <a:latin typeface="Source Sans Pro"/>
              <a:ea typeface="Source Sans Pro"/>
              <a:cs typeface="Source Sans Pro"/>
              <a:sym typeface="Source Sans Pro"/>
            </a:endParaRPr>
          </a:p>
        </p:txBody>
      </p:sp>
      <p:sp>
        <p:nvSpPr>
          <p:cNvPr id="609" name="Google Shape;609;p31"/>
          <p:cNvSpPr txBox="1"/>
          <p:nvPr/>
        </p:nvSpPr>
        <p:spPr>
          <a:xfrm>
            <a:off x="5343425" y="1230825"/>
            <a:ext cx="92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3"/>
                </a:solidFill>
                <a:latin typeface="Source Sans Pro"/>
                <a:ea typeface="Source Sans Pro"/>
                <a:cs typeface="Source Sans Pro"/>
                <a:sym typeface="Source Sans Pro"/>
              </a:rPr>
              <a:t>Estonie</a:t>
            </a:r>
            <a:endParaRPr b="1" sz="1800">
              <a:solidFill>
                <a:schemeClr val="accent3"/>
              </a:solidFill>
              <a:latin typeface="Source Sans Pro"/>
              <a:ea typeface="Source Sans Pro"/>
              <a:cs typeface="Source Sans Pro"/>
              <a:sym typeface="Source Sans Pro"/>
            </a:endParaRPr>
          </a:p>
        </p:txBody>
      </p:sp>
      <p:sp>
        <p:nvSpPr>
          <p:cNvPr id="610" name="Google Shape;610;p31"/>
          <p:cNvSpPr txBox="1"/>
          <p:nvPr/>
        </p:nvSpPr>
        <p:spPr>
          <a:xfrm>
            <a:off x="6494150" y="1230813"/>
            <a:ext cx="121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3"/>
                </a:solidFill>
                <a:latin typeface="Source Sans Pro"/>
                <a:ea typeface="Source Sans Pro"/>
                <a:cs typeface="Source Sans Pro"/>
                <a:sym typeface="Source Sans Pro"/>
              </a:rPr>
              <a:t>Slovaquie</a:t>
            </a:r>
            <a:endParaRPr b="1" sz="1800">
              <a:solidFill>
                <a:schemeClr val="accent3"/>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4"/>
          <p:cNvSpPr txBox="1"/>
          <p:nvPr>
            <p:ph idx="1" type="body"/>
          </p:nvPr>
        </p:nvSpPr>
        <p:spPr>
          <a:xfrm>
            <a:off x="832104" y="1182100"/>
            <a:ext cx="7635300" cy="2665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a:t>Contexte &amp; données</a:t>
            </a:r>
            <a:endParaRPr/>
          </a:p>
          <a:p>
            <a:pPr indent="-342900" lvl="0" marL="457200" rtl="0" algn="l">
              <a:lnSpc>
                <a:spcPct val="150000"/>
              </a:lnSpc>
              <a:spcBef>
                <a:spcPts val="0"/>
              </a:spcBef>
              <a:spcAft>
                <a:spcPts val="0"/>
              </a:spcAft>
              <a:buSzPts val="1800"/>
              <a:buChar char="●"/>
            </a:pPr>
            <a:r>
              <a:rPr lang="en"/>
              <a:t>Data préparation</a:t>
            </a:r>
            <a:endParaRPr/>
          </a:p>
          <a:p>
            <a:pPr indent="-342900" lvl="0" marL="457200" rtl="0" algn="l">
              <a:lnSpc>
                <a:spcPct val="150000"/>
              </a:lnSpc>
              <a:spcBef>
                <a:spcPts val="0"/>
              </a:spcBef>
              <a:spcAft>
                <a:spcPts val="0"/>
              </a:spcAft>
              <a:buSzPts val="1800"/>
              <a:buChar char="●"/>
            </a:pPr>
            <a:r>
              <a:rPr lang="en"/>
              <a:t>Réalisation d’un clustering</a:t>
            </a:r>
            <a:endParaRPr/>
          </a:p>
          <a:p>
            <a:pPr indent="-342900" lvl="0" marL="457200" rtl="0" algn="l">
              <a:lnSpc>
                <a:spcPct val="150000"/>
              </a:lnSpc>
              <a:spcBef>
                <a:spcPts val="0"/>
              </a:spcBef>
              <a:spcAft>
                <a:spcPts val="0"/>
              </a:spcAft>
              <a:buSzPts val="1800"/>
              <a:buChar char="●"/>
            </a:pPr>
            <a:r>
              <a:rPr lang="en"/>
              <a:t>Identification des pays cibles</a:t>
            </a:r>
            <a:endParaRPr/>
          </a:p>
          <a:p>
            <a:pPr indent="-342900" lvl="0" marL="457200" rtl="0" algn="l">
              <a:lnSpc>
                <a:spcPct val="150000"/>
              </a:lnSpc>
              <a:spcBef>
                <a:spcPts val="0"/>
              </a:spcBef>
              <a:spcAft>
                <a:spcPts val="0"/>
              </a:spcAft>
              <a:buSzPts val="1800"/>
              <a:buChar char="●"/>
            </a:pPr>
            <a:r>
              <a:rPr lang="en"/>
              <a:t>Choix des pays et conclusion</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SzPts val="1800"/>
              <a:buNone/>
            </a:pPr>
            <a:r>
              <a:t/>
            </a:r>
            <a:endParaRPr/>
          </a:p>
        </p:txBody>
      </p:sp>
      <p:sp>
        <p:nvSpPr>
          <p:cNvPr id="447" name="Google Shape;447;p14"/>
          <p:cNvSpPr txBox="1"/>
          <p:nvPr>
            <p:ph type="title"/>
          </p:nvPr>
        </p:nvSpPr>
        <p:spPr>
          <a:xfrm>
            <a:off x="507600" y="319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SOMMAIRE</a:t>
            </a:r>
            <a:endParaRPr/>
          </a:p>
        </p:txBody>
      </p:sp>
      <p:sp>
        <p:nvSpPr>
          <p:cNvPr id="448" name="Google Shape;448;p1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16" name="Google Shape;616;p32"/>
          <p:cNvSpPr txBox="1"/>
          <p:nvPr>
            <p:ph idx="4294967295" type="ctrTitle"/>
          </p:nvPr>
        </p:nvSpPr>
        <p:spPr>
          <a:xfrm>
            <a:off x="608100" y="2564250"/>
            <a:ext cx="79278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800">
                <a:solidFill>
                  <a:srgbClr val="E83223"/>
                </a:solidFill>
              </a:rPr>
              <a:t>Merci pour votre attention</a:t>
            </a:r>
            <a:endParaRPr sz="4800">
              <a:solidFill>
                <a:srgbClr val="E83223"/>
              </a:solidFill>
            </a:endParaRPr>
          </a:p>
        </p:txBody>
      </p:sp>
      <p:pic>
        <p:nvPicPr>
          <p:cNvPr id="617" name="Google Shape;617;p32"/>
          <p:cNvPicPr preferRelativeResize="0"/>
          <p:nvPr/>
        </p:nvPicPr>
        <p:blipFill rotWithShape="1">
          <a:blip r:embed="rId3">
            <a:alphaModFix/>
          </a:blip>
          <a:srcRect b="16262" l="13790" r="14386" t="12845"/>
          <a:stretch/>
        </p:blipFill>
        <p:spPr>
          <a:xfrm>
            <a:off x="2604988" y="619900"/>
            <a:ext cx="3874924" cy="1564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4" name="Google Shape;454;p15"/>
          <p:cNvSpPr txBox="1"/>
          <p:nvPr>
            <p:ph idx="4294967295" type="ctrTitle"/>
          </p:nvPr>
        </p:nvSpPr>
        <p:spPr>
          <a:xfrm>
            <a:off x="628850" y="2871650"/>
            <a:ext cx="7927800" cy="1159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533400" lvl="0" marL="457200" rtl="0" algn="l">
              <a:lnSpc>
                <a:spcPct val="100000"/>
              </a:lnSpc>
              <a:spcBef>
                <a:spcPts val="0"/>
              </a:spcBef>
              <a:spcAft>
                <a:spcPts val="0"/>
              </a:spcAft>
              <a:buClr>
                <a:srgbClr val="E83223"/>
              </a:buClr>
              <a:buSzPts val="4800"/>
              <a:buAutoNum type="arabicPeriod"/>
            </a:pPr>
            <a:r>
              <a:rPr lang="en" sz="4800">
                <a:solidFill>
                  <a:srgbClr val="E83223"/>
                </a:solidFill>
              </a:rPr>
              <a:t>Le contexte et les </a:t>
            </a:r>
            <a:r>
              <a:rPr lang="en" sz="4800">
                <a:solidFill>
                  <a:srgbClr val="E83223"/>
                </a:solidFill>
              </a:rPr>
              <a:t>données</a:t>
            </a:r>
            <a:endParaRPr sz="4800">
              <a:solidFill>
                <a:srgbClr val="E83223"/>
              </a:solidFill>
            </a:endParaRPr>
          </a:p>
        </p:txBody>
      </p:sp>
      <p:pic>
        <p:nvPicPr>
          <p:cNvPr id="455" name="Google Shape;455;p15"/>
          <p:cNvPicPr preferRelativeResize="0"/>
          <p:nvPr/>
        </p:nvPicPr>
        <p:blipFill rotWithShape="1">
          <a:blip r:embed="rId3">
            <a:alphaModFix/>
          </a:blip>
          <a:srcRect b="16012" l="15474" r="15598" t="12184"/>
          <a:stretch/>
        </p:blipFill>
        <p:spPr>
          <a:xfrm>
            <a:off x="7321775" y="58000"/>
            <a:ext cx="1758701" cy="74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6"/>
          <p:cNvSpPr txBox="1"/>
          <p:nvPr>
            <p:ph idx="1" type="body"/>
          </p:nvPr>
        </p:nvSpPr>
        <p:spPr>
          <a:xfrm>
            <a:off x="475325" y="842325"/>
            <a:ext cx="8122200" cy="13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500"/>
              <a:t>Au sein d’une entreprise d’agroalimentaire F</a:t>
            </a:r>
            <a:r>
              <a:rPr lang="en" sz="1500"/>
              <a:t>rançaise </a:t>
            </a:r>
            <a:r>
              <a:rPr lang="en" sz="1500"/>
              <a:t>souhaitant </a:t>
            </a:r>
            <a:r>
              <a:rPr b="1" lang="en" sz="1500">
                <a:solidFill>
                  <a:srgbClr val="E83223"/>
                </a:solidFill>
              </a:rPr>
              <a:t>s’exporter à l’international</a:t>
            </a:r>
            <a:r>
              <a:rPr lang="en" sz="1500"/>
              <a:t>, l’objectif de cette mission est </a:t>
            </a:r>
            <a:r>
              <a:rPr lang="en" sz="1500"/>
              <a:t>de proposer, via un travail de regroupement, une liste de pays à fort potentiel commercial.</a:t>
            </a:r>
            <a:endParaRPr sz="1500"/>
          </a:p>
          <a:p>
            <a:pPr indent="0" lvl="0" marL="0" rtl="0" algn="l">
              <a:lnSpc>
                <a:spcPct val="100000"/>
              </a:lnSpc>
              <a:spcBef>
                <a:spcPts val="600"/>
              </a:spcBef>
              <a:spcAft>
                <a:spcPts val="0"/>
              </a:spcAft>
              <a:buNone/>
            </a:pPr>
            <a:r>
              <a:t/>
            </a:r>
            <a:endParaRPr sz="1600"/>
          </a:p>
          <a:p>
            <a:pPr indent="0" lvl="0" marL="0" rtl="0" algn="l">
              <a:lnSpc>
                <a:spcPct val="100000"/>
              </a:lnSpc>
              <a:spcBef>
                <a:spcPts val="600"/>
              </a:spcBef>
              <a:spcAft>
                <a:spcPts val="0"/>
              </a:spcAft>
              <a:buSzPts val="1800"/>
              <a:buNone/>
            </a:pPr>
            <a:r>
              <a:t/>
            </a:r>
            <a:endParaRPr sz="1600"/>
          </a:p>
        </p:txBody>
      </p:sp>
      <p:sp>
        <p:nvSpPr>
          <p:cNvPr id="461" name="Google Shape;461;p16"/>
          <p:cNvSpPr txBox="1"/>
          <p:nvPr>
            <p:ph type="title"/>
          </p:nvPr>
        </p:nvSpPr>
        <p:spPr>
          <a:xfrm>
            <a:off x="442675" y="2459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Le contexte</a:t>
            </a:r>
            <a:endParaRPr/>
          </a:p>
        </p:txBody>
      </p:sp>
      <p:sp>
        <p:nvSpPr>
          <p:cNvPr id="462" name="Google Shape;462;p1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63" name="Google Shape;463;p16"/>
          <p:cNvSpPr txBox="1"/>
          <p:nvPr>
            <p:ph type="title"/>
          </p:nvPr>
        </p:nvSpPr>
        <p:spPr>
          <a:xfrm>
            <a:off x="458975" y="19291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Les données</a:t>
            </a:r>
            <a:endParaRPr/>
          </a:p>
        </p:txBody>
      </p:sp>
      <p:sp>
        <p:nvSpPr>
          <p:cNvPr id="464" name="Google Shape;464;p16"/>
          <p:cNvSpPr txBox="1"/>
          <p:nvPr/>
        </p:nvSpPr>
        <p:spPr>
          <a:xfrm>
            <a:off x="458975" y="2534219"/>
            <a:ext cx="8154900" cy="15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a:solidFill>
                  <a:schemeClr val="dk1"/>
                </a:solidFill>
                <a:latin typeface="Source Sans Pro"/>
                <a:ea typeface="Source Sans Pro"/>
                <a:cs typeface="Source Sans Pro"/>
                <a:sym typeface="Source Sans Pro"/>
              </a:rPr>
              <a:t>Nous avons à notre disposition </a:t>
            </a:r>
            <a:r>
              <a:rPr b="1" lang="en">
                <a:solidFill>
                  <a:srgbClr val="E83223"/>
                </a:solidFill>
                <a:latin typeface="Source Sans Pro"/>
                <a:ea typeface="Source Sans Pro"/>
                <a:cs typeface="Source Sans Pro"/>
                <a:sym typeface="Source Sans Pro"/>
              </a:rPr>
              <a:t>deux fichiers de données</a:t>
            </a:r>
            <a:r>
              <a:rPr lang="en">
                <a:solidFill>
                  <a:schemeClr val="dk1"/>
                </a:solidFill>
                <a:latin typeface="Source Sans Pro"/>
                <a:ea typeface="Source Sans Pro"/>
                <a:cs typeface="Source Sans Pro"/>
                <a:sym typeface="Source Sans Pro"/>
              </a:rPr>
              <a:t> issus du site de la FAO Food and Agriculture Organization) : </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6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Un premier compilant des données liées à la </a:t>
            </a:r>
            <a:r>
              <a:rPr b="1" lang="en">
                <a:solidFill>
                  <a:srgbClr val="E83223"/>
                </a:solidFill>
                <a:latin typeface="Source Sans Pro"/>
                <a:ea typeface="Source Sans Pro"/>
                <a:cs typeface="Source Sans Pro"/>
                <a:sym typeface="Source Sans Pro"/>
              </a:rPr>
              <a:t>disponibilité alimentaire</a:t>
            </a:r>
            <a:r>
              <a:rPr lang="en">
                <a:solidFill>
                  <a:schemeClr val="dk1"/>
                </a:solidFill>
                <a:latin typeface="Source Sans Pro"/>
                <a:ea typeface="Source Sans Pro"/>
                <a:cs typeface="Source Sans Pro"/>
                <a:sym typeface="Source Sans Pro"/>
              </a:rPr>
              <a:t> par pays en 2017 avec notamment des notions de volume d’import-export, de la disponibilité alimentaire etc…</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1000"/>
              </a:spcBef>
              <a:spcAft>
                <a:spcPts val="100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Un second faisant étant de la </a:t>
            </a:r>
            <a:r>
              <a:rPr b="1" lang="en">
                <a:solidFill>
                  <a:srgbClr val="E83223"/>
                </a:solidFill>
                <a:latin typeface="Source Sans Pro"/>
                <a:ea typeface="Source Sans Pro"/>
                <a:cs typeface="Source Sans Pro"/>
                <a:sym typeface="Source Sans Pro"/>
              </a:rPr>
              <a:t>population</a:t>
            </a:r>
            <a:r>
              <a:rPr lang="en">
                <a:solidFill>
                  <a:schemeClr val="dk1"/>
                </a:solidFill>
                <a:latin typeface="Source Sans Pro"/>
                <a:ea typeface="Source Sans Pro"/>
                <a:cs typeface="Source Sans Pro"/>
                <a:sym typeface="Source Sans Pro"/>
              </a:rPr>
              <a:t> par pays entre les années 2000 et 2018</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7"/>
          <p:cNvSpPr txBox="1"/>
          <p:nvPr>
            <p:ph type="title"/>
          </p:nvPr>
        </p:nvSpPr>
        <p:spPr>
          <a:xfrm>
            <a:off x="507600" y="10635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Enrichissement</a:t>
            </a:r>
            <a:endParaRPr/>
          </a:p>
        </p:txBody>
      </p:sp>
      <p:sp>
        <p:nvSpPr>
          <p:cNvPr id="470" name="Google Shape;470;p1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1" name="Google Shape;471;p17"/>
          <p:cNvSpPr txBox="1"/>
          <p:nvPr/>
        </p:nvSpPr>
        <p:spPr>
          <a:xfrm>
            <a:off x="456025" y="704425"/>
            <a:ext cx="81549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en">
                <a:solidFill>
                  <a:schemeClr val="dk1"/>
                </a:solidFill>
                <a:latin typeface="Source Sans Pro"/>
                <a:ea typeface="Source Sans Pro"/>
                <a:cs typeface="Source Sans Pro"/>
                <a:sym typeface="Source Sans Pro"/>
              </a:rPr>
              <a:t>Afin d’avoir un vision plus complète des facteurs pouvant impacter notre activité sur l’ensemble des pays à analyser, nous allons utiliser plusieurs piliers de la matrice </a:t>
            </a:r>
            <a:r>
              <a:rPr b="1" lang="en">
                <a:solidFill>
                  <a:srgbClr val="E83223"/>
                </a:solidFill>
                <a:latin typeface="Source Sans Pro"/>
                <a:ea typeface="Source Sans Pro"/>
                <a:cs typeface="Source Sans Pro"/>
                <a:sym typeface="Source Sans Pro"/>
              </a:rPr>
              <a:t>PESTEL</a:t>
            </a:r>
            <a:r>
              <a:rPr lang="en">
                <a:solidFill>
                  <a:schemeClr val="dk1"/>
                </a:solidFill>
                <a:latin typeface="Source Sans Pro"/>
                <a:ea typeface="Source Sans Pro"/>
                <a:cs typeface="Source Sans Pro"/>
                <a:sym typeface="Source Sans Pro"/>
              </a:rPr>
              <a:t> (outil d’analyse de marché) afin de venir enrichir notre pool de données :</a:t>
            </a:r>
            <a:endParaRPr>
              <a:solidFill>
                <a:schemeClr val="dk1"/>
              </a:solidFill>
              <a:latin typeface="Source Sans Pro"/>
              <a:ea typeface="Source Sans Pro"/>
              <a:cs typeface="Source Sans Pro"/>
              <a:sym typeface="Source Sans Pro"/>
            </a:endParaRPr>
          </a:p>
        </p:txBody>
      </p:sp>
      <p:graphicFrame>
        <p:nvGraphicFramePr>
          <p:cNvPr id="472" name="Google Shape;472;p17"/>
          <p:cNvGraphicFramePr/>
          <p:nvPr/>
        </p:nvGraphicFramePr>
        <p:xfrm>
          <a:off x="507625" y="1779675"/>
          <a:ext cx="3000000" cy="3000000"/>
        </p:xfrm>
        <a:graphic>
          <a:graphicData uri="http://schemas.openxmlformats.org/drawingml/2006/table">
            <a:tbl>
              <a:tblPr>
                <a:noFill/>
                <a:tableStyleId>{AA41B615-8C18-4BA1-BE91-2A56D7394245}</a:tableStyleId>
              </a:tblPr>
              <a:tblGrid>
                <a:gridCol w="2025825"/>
                <a:gridCol w="2025825"/>
                <a:gridCol w="2025825"/>
                <a:gridCol w="2025825"/>
              </a:tblGrid>
              <a:tr h="385425">
                <a:tc>
                  <a:txBody>
                    <a:bodyPr/>
                    <a:lstStyle/>
                    <a:p>
                      <a:pPr indent="0" lvl="0" marL="0" rtl="0" algn="ctr">
                        <a:spcBef>
                          <a:spcPts val="0"/>
                        </a:spcBef>
                        <a:spcAft>
                          <a:spcPts val="0"/>
                        </a:spcAft>
                        <a:buNone/>
                      </a:pPr>
                      <a:r>
                        <a:rPr b="1" lang="en">
                          <a:solidFill>
                            <a:srgbClr val="E83223"/>
                          </a:solidFill>
                          <a:latin typeface="Source Sans Pro"/>
                          <a:ea typeface="Source Sans Pro"/>
                          <a:cs typeface="Source Sans Pro"/>
                          <a:sym typeface="Source Sans Pro"/>
                        </a:rPr>
                        <a:t>Politique</a:t>
                      </a:r>
                      <a:endParaRPr b="1">
                        <a:solidFill>
                          <a:srgbClr val="E83223"/>
                        </a:solidFill>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b="1" lang="en">
                          <a:solidFill>
                            <a:srgbClr val="E83223"/>
                          </a:solidFill>
                          <a:latin typeface="Source Sans Pro"/>
                          <a:ea typeface="Source Sans Pro"/>
                          <a:cs typeface="Source Sans Pro"/>
                          <a:sym typeface="Source Sans Pro"/>
                        </a:rPr>
                        <a:t>Economique</a:t>
                      </a:r>
                      <a:endParaRPr b="1">
                        <a:solidFill>
                          <a:srgbClr val="E83223"/>
                        </a:solidFill>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b="1" lang="en">
                          <a:solidFill>
                            <a:srgbClr val="E83223"/>
                          </a:solidFill>
                          <a:latin typeface="Source Sans Pro"/>
                          <a:ea typeface="Source Sans Pro"/>
                          <a:cs typeface="Source Sans Pro"/>
                          <a:sym typeface="Source Sans Pro"/>
                        </a:rPr>
                        <a:t>Social</a:t>
                      </a:r>
                      <a:endParaRPr b="1">
                        <a:solidFill>
                          <a:srgbClr val="E83223"/>
                        </a:solidFill>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b="1" lang="en">
                          <a:solidFill>
                            <a:srgbClr val="E83223"/>
                          </a:solidFill>
                          <a:latin typeface="Source Sans Pro"/>
                          <a:ea typeface="Source Sans Pro"/>
                          <a:cs typeface="Source Sans Pro"/>
                          <a:sym typeface="Source Sans Pro"/>
                        </a:rPr>
                        <a:t>Ecologique</a:t>
                      </a:r>
                      <a:endParaRPr b="1">
                        <a:solidFill>
                          <a:srgbClr val="E83223"/>
                        </a:solidFill>
                        <a:latin typeface="Source Sans Pro"/>
                        <a:ea typeface="Source Sans Pro"/>
                        <a:cs typeface="Source Sans Pro"/>
                        <a:sym typeface="Source Sans Pro"/>
                      </a:endParaRPr>
                    </a:p>
                  </a:txBody>
                  <a:tcPr marT="91425" marB="91425" marR="91425" marL="91425"/>
                </a:tc>
              </a:tr>
              <a:tr h="1001325">
                <a:tc>
                  <a:txBody>
                    <a:bodyPr/>
                    <a:lstStyle/>
                    <a:p>
                      <a:pPr indent="0" lvl="0" marL="0" rtl="0" algn="l">
                        <a:lnSpc>
                          <a:spcPct val="150000"/>
                        </a:lnSpc>
                        <a:spcBef>
                          <a:spcPts val="600"/>
                        </a:spcBef>
                        <a:spcAft>
                          <a:spcPts val="0"/>
                        </a:spcAft>
                        <a:buNone/>
                      </a:pPr>
                      <a:r>
                        <a:rPr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Stabilité politique</a:t>
                      </a:r>
                      <a:endParaRPr sz="1200"/>
                    </a:p>
                  </a:txBody>
                  <a:tcPr marT="91425" marB="91425" marR="91425" marL="91425"/>
                </a:tc>
                <a:tc>
                  <a:txBody>
                    <a:bodyPr/>
                    <a:lstStyle/>
                    <a:p>
                      <a:pPr indent="0" lvl="0" marL="0" rtl="0" algn="l">
                        <a:lnSpc>
                          <a:spcPct val="150000"/>
                        </a:lnSpc>
                        <a:spcBef>
                          <a:spcPts val="600"/>
                        </a:spcBef>
                        <a:spcAft>
                          <a:spcPts val="0"/>
                        </a:spcAft>
                        <a:buNone/>
                      </a:pPr>
                      <a:r>
                        <a:rPr lang="en" sz="11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Disponibilité alimentaire</a:t>
                      </a:r>
                      <a:endParaRPr sz="1200">
                        <a:solidFill>
                          <a:schemeClr val="dk1"/>
                        </a:solidFill>
                        <a:latin typeface="Source Sans Pro"/>
                        <a:ea typeface="Source Sans Pro"/>
                        <a:cs typeface="Source Sans Pro"/>
                        <a:sym typeface="Source Sans Pro"/>
                      </a:endParaRPr>
                    </a:p>
                    <a:p>
                      <a:pPr indent="0" lvl="0" marL="0" rtl="0" algn="l">
                        <a:lnSpc>
                          <a:spcPct val="150000"/>
                        </a:lnSpc>
                        <a:spcBef>
                          <a:spcPts val="600"/>
                        </a:spcBef>
                        <a:spcAft>
                          <a:spcPts val="0"/>
                        </a:spcAft>
                        <a:buNone/>
                      </a:pPr>
                      <a:r>
                        <a:rPr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Produit Intérieur Brut</a:t>
                      </a:r>
                      <a:endParaRPr sz="1200"/>
                    </a:p>
                  </a:txBody>
                  <a:tcPr marT="91425" marB="91425" marR="91425" marL="91425"/>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 </a:t>
                      </a:r>
                      <a:r>
                        <a:rPr lang="en" sz="1200">
                          <a:latin typeface="Source Sans Pro"/>
                          <a:ea typeface="Source Sans Pro"/>
                          <a:cs typeface="Source Sans Pro"/>
                          <a:sym typeface="Source Sans Pro"/>
                        </a:rPr>
                        <a:t>Population mondiale </a:t>
                      </a:r>
                      <a:endParaRPr sz="1200">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sz="1200">
                          <a:latin typeface="Source Sans Pro"/>
                          <a:ea typeface="Source Sans Pro"/>
                          <a:cs typeface="Source Sans Pro"/>
                          <a:sym typeface="Source Sans Pro"/>
                        </a:rPr>
                        <a:t>- </a:t>
                      </a:r>
                      <a:r>
                        <a:rPr lang="en" sz="1200">
                          <a:latin typeface="Source Sans Pro"/>
                          <a:ea typeface="Source Sans Pro"/>
                          <a:cs typeface="Source Sans Pro"/>
                          <a:sym typeface="Source Sans Pro"/>
                        </a:rPr>
                        <a:t>Distance depuis la France vers le monde</a:t>
                      </a:r>
                      <a:endParaRPr sz="1200">
                        <a:latin typeface="Source Sans Pro"/>
                        <a:ea typeface="Source Sans Pro"/>
                        <a:cs typeface="Source Sans Pro"/>
                        <a:sym typeface="Source Sans Pro"/>
                      </a:endParaRPr>
                    </a:p>
                  </a:txBody>
                  <a:tcPr marT="91425" marB="91425" marR="91425" marL="91425"/>
                </a:tc>
              </a:tr>
              <a:tr h="381000">
                <a:tc>
                  <a:txBody>
                    <a:bodyPr/>
                    <a:lstStyle/>
                    <a:p>
                      <a:pPr indent="0" lvl="0" marL="0" rtl="0" algn="l">
                        <a:lnSpc>
                          <a:spcPct val="150000"/>
                        </a:lnSpc>
                        <a:spcBef>
                          <a:spcPts val="600"/>
                        </a:spcBef>
                        <a:spcAft>
                          <a:spcPts val="0"/>
                        </a:spcAft>
                        <a:buNone/>
                      </a:pPr>
                      <a:r>
                        <a:rPr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FAO</a:t>
                      </a:r>
                      <a:endParaRPr sz="1200"/>
                    </a:p>
                  </a:txBody>
                  <a:tcPr marT="91425" marB="91425" marR="91425" marL="91425"/>
                </a:tc>
                <a:tc>
                  <a:txBody>
                    <a:bodyPr/>
                    <a:lstStyle/>
                    <a:p>
                      <a:pPr indent="0" lvl="0" marL="0" rtl="0" algn="l">
                        <a:lnSpc>
                          <a:spcPct val="150000"/>
                        </a:lnSpc>
                        <a:spcBef>
                          <a:spcPts val="600"/>
                        </a:spcBef>
                        <a:spcAft>
                          <a:spcPts val="0"/>
                        </a:spcAft>
                        <a:buNone/>
                      </a:pPr>
                      <a:r>
                        <a:rPr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FAO</a:t>
                      </a:r>
                      <a:endParaRPr sz="1200">
                        <a:solidFill>
                          <a:schemeClr val="dk1"/>
                        </a:solidFill>
                        <a:latin typeface="Source Sans Pro"/>
                        <a:ea typeface="Source Sans Pro"/>
                        <a:cs typeface="Source Sans Pro"/>
                        <a:sym typeface="Source Sans Pro"/>
                      </a:endParaRPr>
                    </a:p>
                    <a:p>
                      <a:pPr indent="0" lvl="0" marL="0" rtl="0" algn="l">
                        <a:lnSpc>
                          <a:spcPct val="150000"/>
                        </a:lnSpc>
                        <a:spcBef>
                          <a:spcPts val="600"/>
                        </a:spcBef>
                        <a:spcAft>
                          <a:spcPts val="0"/>
                        </a:spcAft>
                        <a:buNone/>
                      </a:pPr>
                      <a:r>
                        <a:rPr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World Bank Open Data</a:t>
                      </a:r>
                      <a:endParaRPr sz="1200"/>
                    </a:p>
                  </a:txBody>
                  <a:tcPr marT="91425" marB="91425" marR="91425" marL="91425"/>
                </a:tc>
                <a:tc>
                  <a:txBody>
                    <a:bodyPr/>
                    <a:lstStyle/>
                    <a:p>
                      <a:pPr indent="0" lvl="0" marL="0" rtl="0" algn="l">
                        <a:lnSpc>
                          <a:spcPct val="150000"/>
                        </a:lnSpc>
                        <a:spcBef>
                          <a:spcPts val="600"/>
                        </a:spcBef>
                        <a:spcAft>
                          <a:spcPts val="0"/>
                        </a:spcAft>
                        <a:buNone/>
                      </a:pPr>
                      <a:r>
                        <a:rPr lang="en" sz="1200">
                          <a:solidFill>
                            <a:schemeClr val="dk1"/>
                          </a:solidFill>
                          <a:latin typeface="Source Sans Pro"/>
                          <a:ea typeface="Source Sans Pro"/>
                          <a:cs typeface="Source Sans Pro"/>
                          <a:sym typeface="Source Sans Pro"/>
                        </a:rPr>
                        <a:t>- FAO</a:t>
                      </a:r>
                      <a:endParaRPr sz="1200"/>
                    </a:p>
                  </a:txBody>
                  <a:tcPr marT="91425" marB="91425" marR="91425" marL="91425"/>
                </a:tc>
                <a:tc>
                  <a:txBody>
                    <a:bodyPr/>
                    <a:lstStyle/>
                    <a:p>
                      <a:pPr indent="0" lvl="0" marL="0" rtl="0" algn="l">
                        <a:lnSpc>
                          <a:spcPct val="150000"/>
                        </a:lnSpc>
                        <a:spcBef>
                          <a:spcPts val="600"/>
                        </a:spcBef>
                        <a:spcAft>
                          <a:spcPts val="0"/>
                        </a:spcAft>
                        <a:buNone/>
                      </a:pPr>
                      <a:r>
                        <a:rPr lang="en" sz="1100">
                          <a:solidFill>
                            <a:schemeClr val="dk1"/>
                          </a:solidFill>
                          <a:latin typeface="Source Sans Pro"/>
                          <a:ea typeface="Source Sans Pro"/>
                          <a:cs typeface="Source Sans Pro"/>
                          <a:sym typeface="Source Sans Pro"/>
                        </a:rPr>
                        <a:t>- Centre d'études prospectives et d'informations internationales (CEPII)</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8" name="Google Shape;478;p18"/>
          <p:cNvSpPr txBox="1"/>
          <p:nvPr>
            <p:ph idx="4294967295" type="ctrTitle"/>
          </p:nvPr>
        </p:nvSpPr>
        <p:spPr>
          <a:xfrm>
            <a:off x="628850" y="2871650"/>
            <a:ext cx="7927800"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solidFill>
                  <a:srgbClr val="E83223"/>
                </a:solidFill>
              </a:rPr>
              <a:t>2.  Data préparation</a:t>
            </a:r>
            <a:endParaRPr sz="4800">
              <a:solidFill>
                <a:srgbClr val="E83223"/>
              </a:solidFill>
            </a:endParaRPr>
          </a:p>
        </p:txBody>
      </p:sp>
      <p:pic>
        <p:nvPicPr>
          <p:cNvPr id="479" name="Google Shape;479;p18"/>
          <p:cNvPicPr preferRelativeResize="0"/>
          <p:nvPr/>
        </p:nvPicPr>
        <p:blipFill rotWithShape="1">
          <a:blip r:embed="rId3">
            <a:alphaModFix/>
          </a:blip>
          <a:srcRect b="16012" l="15474" r="15598" t="12184"/>
          <a:stretch/>
        </p:blipFill>
        <p:spPr>
          <a:xfrm>
            <a:off x="7321775" y="58000"/>
            <a:ext cx="1758701" cy="74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9"/>
          <p:cNvSpPr txBox="1"/>
          <p:nvPr>
            <p:ph idx="1" type="body"/>
          </p:nvPr>
        </p:nvSpPr>
        <p:spPr>
          <a:xfrm>
            <a:off x="461575" y="658075"/>
            <a:ext cx="8005800" cy="23976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Afin de pouvoir </a:t>
            </a:r>
            <a:r>
              <a:rPr b="1" lang="en" sz="1500">
                <a:solidFill>
                  <a:srgbClr val="E83223"/>
                </a:solidFill>
              </a:rPr>
              <a:t>fusionner toutes nos données sur un dataframe commun</a:t>
            </a:r>
            <a:r>
              <a:rPr lang="en" sz="1500"/>
              <a:t> deux actions ont été mises en place : </a:t>
            </a:r>
            <a:endParaRPr sz="1500"/>
          </a:p>
          <a:p>
            <a:pPr indent="-323850" lvl="1" marL="914400" rtl="0" algn="l">
              <a:lnSpc>
                <a:spcPct val="150000"/>
              </a:lnSpc>
              <a:spcBef>
                <a:spcPts val="1000"/>
              </a:spcBef>
              <a:spcAft>
                <a:spcPts val="0"/>
              </a:spcAft>
              <a:buSzPts val="1500"/>
              <a:buChar char="○"/>
            </a:pPr>
            <a:r>
              <a:rPr lang="en" sz="1500"/>
              <a:t>Filtrage de toutes les données sur l’année 2017 pour avoir un </a:t>
            </a:r>
            <a:r>
              <a:rPr b="1" lang="en" sz="1500">
                <a:solidFill>
                  <a:srgbClr val="E83223"/>
                </a:solidFill>
              </a:rPr>
              <a:t>socle temporel commun</a:t>
            </a:r>
            <a:endParaRPr b="1" sz="1500">
              <a:solidFill>
                <a:srgbClr val="E83223"/>
              </a:solidFill>
            </a:endParaRPr>
          </a:p>
          <a:p>
            <a:pPr indent="-323850" lvl="1" marL="914400" rtl="0" algn="l">
              <a:lnSpc>
                <a:spcPct val="150000"/>
              </a:lnSpc>
              <a:spcBef>
                <a:spcPts val="1000"/>
              </a:spcBef>
              <a:spcAft>
                <a:spcPts val="0"/>
              </a:spcAft>
              <a:buSzPts val="1500"/>
              <a:buChar char="○"/>
            </a:pPr>
            <a:r>
              <a:rPr b="1" lang="en" sz="1500">
                <a:solidFill>
                  <a:srgbClr val="E83223"/>
                </a:solidFill>
              </a:rPr>
              <a:t>Normalisation d</a:t>
            </a:r>
            <a:r>
              <a:rPr b="1" lang="en" sz="1500">
                <a:solidFill>
                  <a:srgbClr val="E83223"/>
                </a:solidFill>
              </a:rPr>
              <a:t>es</a:t>
            </a:r>
            <a:r>
              <a:rPr b="1" lang="en" sz="1500">
                <a:solidFill>
                  <a:srgbClr val="E83223"/>
                </a:solidFill>
              </a:rPr>
              <a:t> noms de pays</a:t>
            </a:r>
            <a:r>
              <a:rPr lang="en" sz="1500">
                <a:solidFill>
                  <a:srgbClr val="E83223"/>
                </a:solidFill>
              </a:rPr>
              <a:t> </a:t>
            </a:r>
            <a:r>
              <a:rPr lang="en" sz="1500"/>
              <a:t>à l’aide de norme internationale ISO 3166 - 1 sous ses formes numériques et alphanumériques </a:t>
            </a:r>
            <a:r>
              <a:rPr lang="en" sz="1500"/>
              <a:t>(alpha-3) afin d’éviter les problèmes de correspondance dus à la variété de nos sources de données. </a:t>
            </a:r>
            <a:endParaRPr sz="1500"/>
          </a:p>
        </p:txBody>
      </p:sp>
      <p:sp>
        <p:nvSpPr>
          <p:cNvPr id="485" name="Google Shape;485;p19"/>
          <p:cNvSpPr txBox="1"/>
          <p:nvPr>
            <p:ph type="title"/>
          </p:nvPr>
        </p:nvSpPr>
        <p:spPr>
          <a:xfrm>
            <a:off x="515650" y="712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Création d’un dataframe global</a:t>
            </a:r>
            <a:endParaRPr/>
          </a:p>
        </p:txBody>
      </p:sp>
      <p:sp>
        <p:nvSpPr>
          <p:cNvPr id="486" name="Google Shape;486;p1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487" name="Google Shape;487;p19"/>
          <p:cNvGraphicFramePr/>
          <p:nvPr/>
        </p:nvGraphicFramePr>
        <p:xfrm>
          <a:off x="844975" y="3181350"/>
          <a:ext cx="3000000" cy="3000000"/>
        </p:xfrm>
        <a:graphic>
          <a:graphicData uri="http://schemas.openxmlformats.org/drawingml/2006/table">
            <a:tbl>
              <a:tblPr>
                <a:noFill/>
                <a:tableStyleId>{AA41B615-8C18-4BA1-BE91-2A56D7394245}</a:tableStyleId>
              </a:tblPr>
              <a:tblGrid>
                <a:gridCol w="2413000"/>
                <a:gridCol w="2413000"/>
                <a:gridCol w="2413000"/>
              </a:tblGrid>
              <a:tr h="381000">
                <a:tc>
                  <a:txBody>
                    <a:bodyPr/>
                    <a:lstStyle/>
                    <a:p>
                      <a:pPr indent="0" lvl="0" marL="0" rtl="0" algn="ctr">
                        <a:spcBef>
                          <a:spcPts val="0"/>
                        </a:spcBef>
                        <a:spcAft>
                          <a:spcPts val="0"/>
                        </a:spcAft>
                        <a:buNone/>
                      </a:pPr>
                      <a:r>
                        <a:rPr b="1" lang="en">
                          <a:solidFill>
                            <a:srgbClr val="E83223"/>
                          </a:solidFill>
                        </a:rPr>
                        <a:t>Nom du pays</a:t>
                      </a:r>
                      <a:endParaRPr b="1">
                        <a:solidFill>
                          <a:srgbClr val="E83223"/>
                        </a:solidFill>
                      </a:endParaRPr>
                    </a:p>
                  </a:txBody>
                  <a:tcPr marT="91425" marB="91425" marR="91425" marL="91425"/>
                </a:tc>
                <a:tc>
                  <a:txBody>
                    <a:bodyPr/>
                    <a:lstStyle/>
                    <a:p>
                      <a:pPr indent="0" lvl="0" marL="0" rtl="0" algn="ctr">
                        <a:spcBef>
                          <a:spcPts val="0"/>
                        </a:spcBef>
                        <a:spcAft>
                          <a:spcPts val="0"/>
                        </a:spcAft>
                        <a:buNone/>
                      </a:pPr>
                      <a:r>
                        <a:rPr b="1" lang="en">
                          <a:solidFill>
                            <a:srgbClr val="E83223"/>
                          </a:solidFill>
                        </a:rPr>
                        <a:t>Code numérique</a:t>
                      </a:r>
                      <a:endParaRPr b="1">
                        <a:solidFill>
                          <a:srgbClr val="E83223"/>
                        </a:solidFill>
                      </a:endParaRPr>
                    </a:p>
                  </a:txBody>
                  <a:tcPr marT="91425" marB="91425" marR="91425" marL="91425"/>
                </a:tc>
                <a:tc>
                  <a:txBody>
                    <a:bodyPr/>
                    <a:lstStyle/>
                    <a:p>
                      <a:pPr indent="0" lvl="0" marL="0" rtl="0" algn="ctr">
                        <a:spcBef>
                          <a:spcPts val="0"/>
                        </a:spcBef>
                        <a:spcAft>
                          <a:spcPts val="0"/>
                        </a:spcAft>
                        <a:buNone/>
                      </a:pPr>
                      <a:r>
                        <a:rPr b="1" lang="en">
                          <a:solidFill>
                            <a:srgbClr val="E83223"/>
                          </a:solidFill>
                        </a:rPr>
                        <a:t>Code alpha -3</a:t>
                      </a:r>
                      <a:endParaRPr b="1">
                        <a:solidFill>
                          <a:srgbClr val="E83223"/>
                        </a:solidFill>
                      </a:endParaRPr>
                    </a:p>
                  </a:txBody>
                  <a:tcPr marT="91425" marB="91425" marR="91425" marL="91425"/>
                </a:tc>
              </a:tr>
              <a:tr h="381000">
                <a:tc>
                  <a:txBody>
                    <a:bodyPr/>
                    <a:lstStyle/>
                    <a:p>
                      <a:pPr indent="0" lvl="0" marL="0" rtl="0" algn="ctr">
                        <a:spcBef>
                          <a:spcPts val="0"/>
                        </a:spcBef>
                        <a:spcAft>
                          <a:spcPts val="0"/>
                        </a:spcAft>
                        <a:buNone/>
                      </a:pPr>
                      <a:r>
                        <a:rPr lang="en"/>
                        <a:t>Afrique du Sud</a:t>
                      </a:r>
                      <a:endParaRPr/>
                    </a:p>
                  </a:txBody>
                  <a:tcPr marT="91425" marB="91425" marR="91425" marL="91425"/>
                </a:tc>
                <a:tc>
                  <a:txBody>
                    <a:bodyPr/>
                    <a:lstStyle/>
                    <a:p>
                      <a:pPr indent="0" lvl="0" marL="0" rtl="0" algn="ctr">
                        <a:spcBef>
                          <a:spcPts val="0"/>
                        </a:spcBef>
                        <a:spcAft>
                          <a:spcPts val="0"/>
                        </a:spcAft>
                        <a:buNone/>
                      </a:pPr>
                      <a:r>
                        <a:rPr lang="en"/>
                        <a:t>710</a:t>
                      </a:r>
                      <a:endParaRPr/>
                    </a:p>
                  </a:txBody>
                  <a:tcPr marT="91425" marB="91425" marR="91425" marL="91425"/>
                </a:tc>
                <a:tc>
                  <a:txBody>
                    <a:bodyPr/>
                    <a:lstStyle/>
                    <a:p>
                      <a:pPr indent="0" lvl="0" marL="0" rtl="0" algn="ctr">
                        <a:spcBef>
                          <a:spcPts val="0"/>
                        </a:spcBef>
                        <a:spcAft>
                          <a:spcPts val="0"/>
                        </a:spcAft>
                        <a:buNone/>
                      </a:pPr>
                      <a:r>
                        <a:rPr lang="en"/>
                        <a:t>ZAF</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0"/>
          <p:cNvSpPr txBox="1"/>
          <p:nvPr>
            <p:ph idx="1" type="body"/>
          </p:nvPr>
        </p:nvSpPr>
        <p:spPr>
          <a:xfrm>
            <a:off x="507600" y="875750"/>
            <a:ext cx="8260500" cy="35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500"/>
              <a:t>Suite a ce travail de fusion, plusieurs valeurs nulles émergent, un premier traitement est alors réalisé :</a:t>
            </a:r>
            <a:endParaRPr sz="1500"/>
          </a:p>
          <a:p>
            <a:pPr indent="-323850" lvl="0" marL="457200" rtl="0" algn="l">
              <a:lnSpc>
                <a:spcPct val="115000"/>
              </a:lnSpc>
              <a:spcBef>
                <a:spcPts val="600"/>
              </a:spcBef>
              <a:spcAft>
                <a:spcPts val="0"/>
              </a:spcAft>
              <a:buSzPts val="1500"/>
              <a:buChar char="●"/>
            </a:pPr>
            <a:r>
              <a:rPr lang="en" sz="1500"/>
              <a:t>3 pays ne présentent pas de valeurs de PIB : </a:t>
            </a:r>
            <a:endParaRPr sz="1500"/>
          </a:p>
          <a:p>
            <a:pPr indent="-323850" lvl="1" marL="914400" rtl="0" algn="l">
              <a:lnSpc>
                <a:spcPct val="150000"/>
              </a:lnSpc>
              <a:spcBef>
                <a:spcPts val="0"/>
              </a:spcBef>
              <a:spcAft>
                <a:spcPts val="0"/>
              </a:spcAft>
              <a:buSzPts val="1500"/>
              <a:buChar char="○"/>
            </a:pPr>
            <a:r>
              <a:rPr lang="en" sz="1500"/>
              <a:t>La République populaire démocratique de Corée : </a:t>
            </a:r>
            <a:r>
              <a:rPr lang="en" sz="1500"/>
              <a:t>écarté</a:t>
            </a:r>
            <a:r>
              <a:rPr lang="en" sz="1500"/>
              <a:t> car étant un </a:t>
            </a:r>
            <a:r>
              <a:rPr b="1" lang="en" sz="1500">
                <a:solidFill>
                  <a:srgbClr val="E83223"/>
                </a:solidFill>
              </a:rPr>
              <a:t>régime totalitaire</a:t>
            </a:r>
            <a:endParaRPr b="1" sz="1500">
              <a:solidFill>
                <a:srgbClr val="E83223"/>
              </a:solidFill>
            </a:endParaRPr>
          </a:p>
          <a:p>
            <a:pPr indent="-323850" lvl="1" marL="914400" rtl="0" algn="l">
              <a:lnSpc>
                <a:spcPct val="150000"/>
              </a:lnSpc>
              <a:spcBef>
                <a:spcPts val="0"/>
              </a:spcBef>
              <a:spcAft>
                <a:spcPts val="0"/>
              </a:spcAft>
              <a:buSzPts val="1500"/>
              <a:buChar char="○"/>
            </a:pPr>
            <a:r>
              <a:rPr lang="en" sz="1500"/>
              <a:t>Le </a:t>
            </a:r>
            <a:r>
              <a:rPr lang="en" sz="1500"/>
              <a:t>Venezuela : écarté car traversant une </a:t>
            </a:r>
            <a:r>
              <a:rPr b="1" lang="en" sz="1500">
                <a:solidFill>
                  <a:srgbClr val="E83223"/>
                </a:solidFill>
              </a:rPr>
              <a:t>grave crise économique depuis 2014</a:t>
            </a:r>
            <a:endParaRPr b="1" sz="1500">
              <a:solidFill>
                <a:srgbClr val="E83223"/>
              </a:solidFill>
            </a:endParaRPr>
          </a:p>
          <a:p>
            <a:pPr indent="-323850" lvl="1" marL="914400" rtl="0" algn="l">
              <a:lnSpc>
                <a:spcPct val="150000"/>
              </a:lnSpc>
              <a:spcBef>
                <a:spcPts val="0"/>
              </a:spcBef>
              <a:spcAft>
                <a:spcPts val="0"/>
              </a:spcAft>
              <a:buSzPts val="1500"/>
              <a:buChar char="○"/>
            </a:pPr>
            <a:r>
              <a:rPr lang="en" sz="1500"/>
              <a:t>Taiwan : écarté en raisons d’une </a:t>
            </a:r>
            <a:r>
              <a:rPr b="1" lang="en" sz="1500">
                <a:solidFill>
                  <a:srgbClr val="E83223"/>
                </a:solidFill>
              </a:rPr>
              <a:t>grave crise géopolitique</a:t>
            </a:r>
            <a:r>
              <a:rPr lang="en" sz="1500"/>
              <a:t> en cours</a:t>
            </a:r>
            <a:endParaRPr sz="1500"/>
          </a:p>
          <a:p>
            <a:pPr indent="-323850" lvl="0" marL="457200" rtl="0" algn="l">
              <a:lnSpc>
                <a:spcPct val="115000"/>
              </a:lnSpc>
              <a:spcBef>
                <a:spcPts val="1000"/>
              </a:spcBef>
              <a:spcAft>
                <a:spcPts val="0"/>
              </a:spcAft>
              <a:buSzPts val="1500"/>
              <a:buChar char="●"/>
            </a:pPr>
            <a:r>
              <a:rPr lang="en" sz="1500"/>
              <a:t>3 pays ne présentent pas de valeurs de stabilité politique : </a:t>
            </a:r>
            <a:endParaRPr sz="1500"/>
          </a:p>
          <a:p>
            <a:pPr indent="-323850" lvl="1" marL="914400" rtl="0" algn="l">
              <a:lnSpc>
                <a:spcPct val="115000"/>
              </a:lnSpc>
              <a:spcBef>
                <a:spcPts val="1000"/>
              </a:spcBef>
              <a:spcAft>
                <a:spcPts val="0"/>
              </a:spcAft>
              <a:buSzPts val="1500"/>
              <a:buChar char="○"/>
            </a:pPr>
            <a:r>
              <a:rPr lang="en" sz="1500"/>
              <a:t>La Nouvelle-Calédonie : on va utiliser la valeur de </a:t>
            </a:r>
            <a:r>
              <a:rPr b="1" lang="en" sz="1500">
                <a:solidFill>
                  <a:srgbClr val="E83223"/>
                </a:solidFill>
              </a:rPr>
              <a:t>stabilité politique de la France</a:t>
            </a:r>
            <a:endParaRPr b="1" sz="1500">
              <a:solidFill>
                <a:srgbClr val="E83223"/>
              </a:solidFill>
            </a:endParaRPr>
          </a:p>
          <a:p>
            <a:pPr indent="-323850" lvl="1" marL="914400" rtl="0" algn="l">
              <a:lnSpc>
                <a:spcPct val="115000"/>
              </a:lnSpc>
              <a:spcBef>
                <a:spcPts val="1000"/>
              </a:spcBef>
              <a:spcAft>
                <a:spcPts val="0"/>
              </a:spcAft>
              <a:buSzPts val="1500"/>
              <a:buChar char="○"/>
            </a:pPr>
            <a:r>
              <a:rPr lang="en" sz="1500"/>
              <a:t>La Polynésie Française : on va utiliser la valeur de </a:t>
            </a:r>
            <a:r>
              <a:rPr b="1" lang="en" sz="1500">
                <a:solidFill>
                  <a:srgbClr val="E83223"/>
                </a:solidFill>
              </a:rPr>
              <a:t>stabilité politique de la France</a:t>
            </a:r>
            <a:endParaRPr b="1" sz="1500">
              <a:solidFill>
                <a:srgbClr val="E83223"/>
              </a:solidFill>
            </a:endParaRPr>
          </a:p>
          <a:p>
            <a:pPr indent="-323850" lvl="1" marL="914400" rtl="0" algn="l">
              <a:lnSpc>
                <a:spcPct val="115000"/>
              </a:lnSpc>
              <a:spcBef>
                <a:spcPts val="1000"/>
              </a:spcBef>
              <a:spcAft>
                <a:spcPts val="0"/>
              </a:spcAft>
              <a:buSzPts val="1500"/>
              <a:buChar char="○"/>
            </a:pPr>
            <a:r>
              <a:rPr lang="en" sz="1500"/>
              <a:t>La Chine : on va utiliser la </a:t>
            </a:r>
            <a:r>
              <a:rPr b="1" lang="en" sz="1500">
                <a:solidFill>
                  <a:srgbClr val="E83223"/>
                </a:solidFill>
              </a:rPr>
              <a:t>moyenne de stabilité politique de l’ensemble des pays</a:t>
            </a:r>
            <a:endParaRPr b="1" sz="1400">
              <a:solidFill>
                <a:srgbClr val="E83223"/>
              </a:solidFill>
            </a:endParaRPr>
          </a:p>
          <a:p>
            <a:pPr indent="0" lvl="0" marL="0" rtl="0" algn="l">
              <a:lnSpc>
                <a:spcPct val="100000"/>
              </a:lnSpc>
              <a:spcBef>
                <a:spcPts val="600"/>
              </a:spcBef>
              <a:spcAft>
                <a:spcPts val="0"/>
              </a:spcAft>
              <a:buNone/>
            </a:pPr>
            <a:r>
              <a:t/>
            </a:r>
            <a:endParaRPr b="1" sz="1400">
              <a:solidFill>
                <a:srgbClr val="E83223"/>
              </a:solidFill>
            </a:endParaRPr>
          </a:p>
        </p:txBody>
      </p:sp>
      <p:sp>
        <p:nvSpPr>
          <p:cNvPr id="493" name="Google Shape;493;p20"/>
          <p:cNvSpPr txBox="1"/>
          <p:nvPr>
            <p:ph type="title"/>
          </p:nvPr>
        </p:nvSpPr>
        <p:spPr>
          <a:xfrm>
            <a:off x="507600" y="1271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Nettoyage des données</a:t>
            </a:r>
            <a:endParaRPr/>
          </a:p>
        </p:txBody>
      </p:sp>
      <p:sp>
        <p:nvSpPr>
          <p:cNvPr id="494" name="Google Shape;494;p2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1"/>
          <p:cNvSpPr txBox="1"/>
          <p:nvPr>
            <p:ph idx="1" type="body"/>
          </p:nvPr>
        </p:nvSpPr>
        <p:spPr>
          <a:xfrm>
            <a:off x="459000" y="652575"/>
            <a:ext cx="8226000" cy="355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SzPts val="1800"/>
              <a:buNone/>
            </a:pPr>
            <a:r>
              <a:rPr lang="en" sz="1500"/>
              <a:t>Afin de pouvoir réaliser un regroupement pertinent, un choix a </a:t>
            </a:r>
            <a:r>
              <a:rPr lang="en" sz="1500"/>
              <a:t>dû</a:t>
            </a:r>
            <a:r>
              <a:rPr lang="en" sz="1500"/>
              <a:t> être réalisé concernant les dimensions à analyser pour chaque pays, le </a:t>
            </a:r>
            <a:r>
              <a:rPr lang="en" sz="1500"/>
              <a:t>nôtre</a:t>
            </a:r>
            <a:r>
              <a:rPr lang="en" sz="1500"/>
              <a:t> s’appuie sur trois principes  :</a:t>
            </a:r>
            <a:endParaRPr sz="1500"/>
          </a:p>
          <a:p>
            <a:pPr indent="-323850" lvl="0" marL="457200" rtl="0" algn="l">
              <a:lnSpc>
                <a:spcPct val="150000"/>
              </a:lnSpc>
              <a:spcBef>
                <a:spcPts val="1000"/>
              </a:spcBef>
              <a:spcAft>
                <a:spcPts val="0"/>
              </a:spcAft>
              <a:buSzPts val="1500"/>
              <a:buAutoNum type="arabicPeriod"/>
            </a:pPr>
            <a:r>
              <a:rPr lang="en" sz="1500"/>
              <a:t>La volonté de travailler sur des </a:t>
            </a:r>
            <a:r>
              <a:rPr b="1" lang="en" sz="1500">
                <a:solidFill>
                  <a:srgbClr val="E83223"/>
                </a:solidFill>
              </a:rPr>
              <a:t>données primaires</a:t>
            </a:r>
            <a:r>
              <a:rPr lang="en" sz="1500">
                <a:solidFill>
                  <a:srgbClr val="E83223"/>
                </a:solidFill>
              </a:rPr>
              <a:t> </a:t>
            </a:r>
            <a:r>
              <a:rPr lang="en" sz="1500"/>
              <a:t>en conservant les éventuels calculs d’indicateurs pour une seconde analyse en aval</a:t>
            </a:r>
            <a:endParaRPr sz="1500"/>
          </a:p>
          <a:p>
            <a:pPr indent="-323850" lvl="0" marL="457200" rtl="0" algn="l">
              <a:lnSpc>
                <a:spcPct val="150000"/>
              </a:lnSpc>
              <a:spcBef>
                <a:spcPts val="1000"/>
              </a:spcBef>
              <a:spcAft>
                <a:spcPts val="0"/>
              </a:spcAft>
              <a:buSzPts val="1500"/>
              <a:buAutoNum type="arabicPeriod"/>
            </a:pPr>
            <a:r>
              <a:rPr lang="en" sz="1500"/>
              <a:t>La volonté de conserver au moins une </a:t>
            </a:r>
            <a:r>
              <a:rPr b="1" lang="en" sz="1500">
                <a:solidFill>
                  <a:srgbClr val="E83223"/>
                </a:solidFill>
              </a:rPr>
              <a:t>dimension représentative des 4 piliers du PESTEL</a:t>
            </a:r>
            <a:r>
              <a:rPr lang="en" sz="1500"/>
              <a:t> définis en amont afin de conserver une vision la plus large possible des enjeux de cette internationalisation </a:t>
            </a:r>
            <a:endParaRPr sz="1500"/>
          </a:p>
          <a:p>
            <a:pPr indent="-323850" lvl="0" marL="457200" rtl="0" algn="l">
              <a:lnSpc>
                <a:spcPct val="150000"/>
              </a:lnSpc>
              <a:spcBef>
                <a:spcPts val="1000"/>
              </a:spcBef>
              <a:spcAft>
                <a:spcPts val="1000"/>
              </a:spcAft>
              <a:buSzPts val="1500"/>
              <a:buAutoNum type="arabicPeriod"/>
            </a:pPr>
            <a:r>
              <a:rPr lang="en" sz="1500"/>
              <a:t>Le choix de se limiter à</a:t>
            </a:r>
            <a:r>
              <a:rPr lang="en" sz="1500">
                <a:solidFill>
                  <a:srgbClr val="D83729"/>
                </a:solidFill>
              </a:rPr>
              <a:t> </a:t>
            </a:r>
            <a:r>
              <a:rPr b="1" lang="en" sz="1500">
                <a:solidFill>
                  <a:srgbClr val="D83729"/>
                </a:solidFill>
              </a:rPr>
              <a:t>8 dimensions </a:t>
            </a:r>
            <a:r>
              <a:rPr lang="en" sz="1500"/>
              <a:t>afin d’assurer une meilleure compréhension du sujet et de l’analyse réalisée avec toujours la possibilité d’itérer avec plus de variables par la suite </a:t>
            </a:r>
            <a:endParaRPr sz="1500"/>
          </a:p>
        </p:txBody>
      </p:sp>
      <p:sp>
        <p:nvSpPr>
          <p:cNvPr id="500" name="Google Shape;500;p21"/>
          <p:cNvSpPr txBox="1"/>
          <p:nvPr>
            <p:ph type="title"/>
          </p:nvPr>
        </p:nvSpPr>
        <p:spPr>
          <a:xfrm>
            <a:off x="504650" y="712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Choix des dimensions</a:t>
            </a:r>
            <a:endParaRPr/>
          </a:p>
        </p:txBody>
      </p:sp>
      <p:sp>
        <p:nvSpPr>
          <p:cNvPr id="501" name="Google Shape;501;p2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980000"/>
      </a:accent1>
      <a:accent2>
        <a:srgbClr val="000000"/>
      </a:accent2>
      <a:accent3>
        <a:srgbClr val="FF0000"/>
      </a:accent3>
      <a:accent4>
        <a:srgbClr val="980000"/>
      </a:accent4>
      <a:accent5>
        <a:srgbClr val="FF0000"/>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