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0325fada8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0325fad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0325fada87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20325fada8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fb59f64a37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1fb59f64a37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fb59f64a37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1fb59f64a37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0325fada87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20325fada87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fb59f64a37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1fb59f64a37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fb59f64a37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1fb59f64a37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fb59f64a37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1fb59f64a37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0325fada8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0325fada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fb59f64a37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1fb59f64a37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fb59f64a37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1fb59f64a3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fb59f64a37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1fb59f64a37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fb59f64a37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g1fb59f64a37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fb59f64a37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g1fb59f64a3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fb59f64a37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1fb59f64a37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fb59f64a37_0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1fb59f64a37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fb59f64a37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1fb59f64a37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0325fada87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20325fada87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071efc8ca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g2071efc8ca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b59f64a37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1fb59f64a3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0325fada87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20325fada8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b59f64a37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1fb59f64a3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b59f64a37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1fb59f64a37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fb59f64a37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1fb59f64a37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fb59f64a37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1fb59f64a37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1" name="Google Shape;11;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980000"/>
          </a:solidFill>
          <a:ln>
            <a:noFill/>
          </a:ln>
        </p:spPr>
      </p:sp>
      <p:sp>
        <p:nvSpPr>
          <p:cNvPr id="12" name="Google Shape;12;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2"/>
          <p:cNvGrpSpPr/>
          <p:nvPr/>
        </p:nvGrpSpPr>
        <p:grpSpPr>
          <a:xfrm>
            <a:off x="-9525" y="2024075"/>
            <a:ext cx="9167825" cy="595300"/>
            <a:chOff x="-9525" y="4462475"/>
            <a:chExt cx="9167825" cy="595300"/>
          </a:xfrm>
        </p:grpSpPr>
        <p:sp>
          <p:nvSpPr>
            <p:cNvPr id="16" name="Google Shape;16;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7" name="Google Shape;17;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8" name="Google Shape;18;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9" name="Google Shape;19;p2"/>
          <p:cNvGrpSpPr/>
          <p:nvPr/>
        </p:nvGrpSpPr>
        <p:grpSpPr>
          <a:xfrm>
            <a:off x="-42837" y="2005088"/>
            <a:ext cx="9229575" cy="642787"/>
            <a:chOff x="-42837" y="4443488"/>
            <a:chExt cx="9229575" cy="642787"/>
          </a:xfrm>
        </p:grpSpPr>
        <p:sp>
          <p:nvSpPr>
            <p:cNvPr id="20" name="Google Shape;20;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353" name="Shape 353"/>
        <p:cNvGrpSpPr/>
        <p:nvPr/>
      </p:nvGrpSpPr>
      <p:grpSpPr>
        <a:xfrm>
          <a:off x="0" y="0"/>
          <a:ext cx="0" cy="0"/>
          <a:chOff x="0" y="0"/>
          <a:chExt cx="0" cy="0"/>
        </a:xfrm>
      </p:grpSpPr>
      <p:sp>
        <p:nvSpPr>
          <p:cNvPr id="354" name="Google Shape;354;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355" name="Google Shape;355;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356" name="Google Shape;356;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9" name="Google Shape;359;p11"/>
          <p:cNvGrpSpPr/>
          <p:nvPr/>
        </p:nvGrpSpPr>
        <p:grpSpPr>
          <a:xfrm>
            <a:off x="-9525" y="652475"/>
            <a:ext cx="9167825" cy="595300"/>
            <a:chOff x="-9525" y="4462475"/>
            <a:chExt cx="9167825" cy="595300"/>
          </a:xfrm>
        </p:grpSpPr>
        <p:sp>
          <p:nvSpPr>
            <p:cNvPr id="360" name="Google Shape;360;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361" name="Google Shape;361;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362" name="Google Shape;362;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363" name="Google Shape;363;p11"/>
          <p:cNvGrpSpPr/>
          <p:nvPr/>
        </p:nvGrpSpPr>
        <p:grpSpPr>
          <a:xfrm>
            <a:off x="-42837" y="633488"/>
            <a:ext cx="9229575" cy="642787"/>
            <a:chOff x="-42837" y="4443488"/>
            <a:chExt cx="9229575" cy="642787"/>
          </a:xfrm>
        </p:grpSpPr>
        <p:sp>
          <p:nvSpPr>
            <p:cNvPr id="364" name="Google Shape;364;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9" name="Google Shape;389;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4" name="Shape 394"/>
        <p:cNvGrpSpPr/>
        <p:nvPr/>
      </p:nvGrpSpPr>
      <p:grpSpPr>
        <a:xfrm>
          <a:off x="0" y="0"/>
          <a:ext cx="0" cy="0"/>
          <a:chOff x="0" y="0"/>
          <a:chExt cx="0" cy="0"/>
        </a:xfrm>
      </p:grpSpPr>
      <p:sp>
        <p:nvSpPr>
          <p:cNvPr id="395" name="Google Shape;395;p12"/>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96" name="Google Shape;396;p12"/>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97" name="Google Shape;397;p12"/>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2"/>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2"/>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0" name="Google Shape;400;p12"/>
          <p:cNvGrpSpPr/>
          <p:nvPr/>
        </p:nvGrpSpPr>
        <p:grpSpPr>
          <a:xfrm>
            <a:off x="-9525" y="4462475"/>
            <a:ext cx="9167825" cy="595300"/>
            <a:chOff x="-9525" y="4462475"/>
            <a:chExt cx="9167825" cy="595300"/>
          </a:xfrm>
        </p:grpSpPr>
        <p:sp>
          <p:nvSpPr>
            <p:cNvPr id="401" name="Google Shape;401;p1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402" name="Google Shape;402;p1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403" name="Google Shape;403;p1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404" name="Google Shape;404;p12"/>
          <p:cNvGrpSpPr/>
          <p:nvPr/>
        </p:nvGrpSpPr>
        <p:grpSpPr>
          <a:xfrm>
            <a:off x="-42837" y="4443488"/>
            <a:ext cx="9229575" cy="642787"/>
            <a:chOff x="-42837" y="4443488"/>
            <a:chExt cx="9229575" cy="642787"/>
          </a:xfrm>
        </p:grpSpPr>
        <p:sp>
          <p:nvSpPr>
            <p:cNvPr id="405" name="Google Shape;405;p1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p12"/>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2"/>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2"/>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2"/>
          <p:cNvSpPr txBox="1"/>
          <p:nvPr>
            <p:ph idx="1" type="body"/>
          </p:nvPr>
        </p:nvSpPr>
        <p:spPr>
          <a:xfrm>
            <a:off x="457200" y="3852828"/>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Clr>
                <a:schemeClr val="accent1"/>
              </a:buClr>
              <a:buSzPts val="1400"/>
              <a:buNone/>
              <a:defRPr sz="1400">
                <a:solidFill>
                  <a:schemeClr val="accent1"/>
                </a:solidFill>
              </a:defRPr>
            </a:lvl1pPr>
          </a:lstStyle>
          <a:p/>
        </p:txBody>
      </p:sp>
      <p:sp>
        <p:nvSpPr>
          <p:cNvPr id="435" name="Google Shape;435;p1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chemeClr val="lt1"/>
        </a:solidFill>
      </p:bgPr>
    </p:bg>
    <p:spTree>
      <p:nvGrpSpPr>
        <p:cNvPr id="50" name="Shape 50"/>
        <p:cNvGrpSpPr/>
        <p:nvPr/>
      </p:nvGrpSpPr>
      <p:grpSpPr>
        <a:xfrm>
          <a:off x="0" y="0"/>
          <a:ext cx="0" cy="0"/>
          <a:chOff x="0" y="0"/>
          <a:chExt cx="0" cy="0"/>
        </a:xfrm>
      </p:grpSpPr>
      <p:sp>
        <p:nvSpPr>
          <p:cNvPr id="51" name="Google Shape;51;p3"/>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52" name="Google Shape;52;p3"/>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980000"/>
          </a:solidFill>
          <a:ln>
            <a:noFill/>
          </a:ln>
        </p:spPr>
      </p:sp>
      <p:sp>
        <p:nvSpPr>
          <p:cNvPr id="53" name="Google Shape;53;p3"/>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3"/>
          <p:cNvGrpSpPr/>
          <p:nvPr/>
        </p:nvGrpSpPr>
        <p:grpSpPr>
          <a:xfrm>
            <a:off x="-9525" y="4462475"/>
            <a:ext cx="9167825" cy="595300"/>
            <a:chOff x="-9525" y="4462475"/>
            <a:chExt cx="9167825" cy="595300"/>
          </a:xfrm>
        </p:grpSpPr>
        <p:sp>
          <p:nvSpPr>
            <p:cNvPr id="57" name="Google Shape;57;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58" name="Google Shape;58;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59" name="Google Shape;59;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60" name="Google Shape;60;p3"/>
          <p:cNvGrpSpPr/>
          <p:nvPr/>
        </p:nvGrpSpPr>
        <p:grpSpPr>
          <a:xfrm>
            <a:off x="-42837" y="4443488"/>
            <a:ext cx="9229575" cy="642787"/>
            <a:chOff x="-42837" y="4443488"/>
            <a:chExt cx="9229575" cy="642787"/>
          </a:xfrm>
        </p:grpSpPr>
        <p:sp>
          <p:nvSpPr>
            <p:cNvPr id="61" name="Google Shape;61;p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3"/>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91" name="Google Shape;91;p3"/>
          <p:cNvSpPr txBox="1"/>
          <p:nvPr>
            <p:ph idx="1" type="body"/>
          </p:nvPr>
        </p:nvSpPr>
        <p:spPr>
          <a:xfrm>
            <a:off x="1131500"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2" name="Google Shape;92;p3"/>
          <p:cNvSpPr txBox="1"/>
          <p:nvPr>
            <p:ph idx="2" type="body"/>
          </p:nvPr>
        </p:nvSpPr>
        <p:spPr>
          <a:xfrm>
            <a:off x="4672563" y="1552950"/>
            <a:ext cx="3339900" cy="266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3" name="Google Shape;93;p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96" name="Google Shape;96;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97" name="Google Shape;97;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4"/>
          <p:cNvGrpSpPr/>
          <p:nvPr/>
        </p:nvGrpSpPr>
        <p:grpSpPr>
          <a:xfrm>
            <a:off x="-9525" y="4462475"/>
            <a:ext cx="9167825" cy="595300"/>
            <a:chOff x="-9525" y="4462475"/>
            <a:chExt cx="9167825" cy="595300"/>
          </a:xfrm>
        </p:grpSpPr>
        <p:sp>
          <p:nvSpPr>
            <p:cNvPr id="101" name="Google Shape;101;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02" name="Google Shape;102;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03" name="Google Shape;103;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04" name="Google Shape;104;p4"/>
          <p:cNvGrpSpPr/>
          <p:nvPr/>
        </p:nvGrpSpPr>
        <p:grpSpPr>
          <a:xfrm>
            <a:off x="-42837" y="4443488"/>
            <a:ext cx="9229575" cy="642787"/>
            <a:chOff x="-42837" y="4443488"/>
            <a:chExt cx="9229575" cy="642787"/>
          </a:xfrm>
        </p:grpSpPr>
        <p:sp>
          <p:nvSpPr>
            <p:cNvPr id="105" name="Google Shape;105;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5" name="Shape 135"/>
        <p:cNvGrpSpPr/>
        <p:nvPr/>
      </p:nvGrpSpPr>
      <p:grpSpPr>
        <a:xfrm>
          <a:off x="0" y="0"/>
          <a:ext cx="0" cy="0"/>
          <a:chOff x="0" y="0"/>
          <a:chExt cx="0" cy="0"/>
        </a:xfrm>
      </p:grpSpPr>
      <p:sp>
        <p:nvSpPr>
          <p:cNvPr id="136" name="Google Shape;136;p5"/>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37" name="Google Shape;137;p5"/>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38" name="Google Shape;138;p5"/>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5"/>
          <p:cNvGrpSpPr/>
          <p:nvPr/>
        </p:nvGrpSpPr>
        <p:grpSpPr>
          <a:xfrm>
            <a:off x="-9525" y="2024075"/>
            <a:ext cx="9167825" cy="595300"/>
            <a:chOff x="-9525" y="4462475"/>
            <a:chExt cx="9167825" cy="595300"/>
          </a:xfrm>
        </p:grpSpPr>
        <p:sp>
          <p:nvSpPr>
            <p:cNvPr id="142" name="Google Shape;142;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43" name="Google Shape;143;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44" name="Google Shape;144;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45" name="Google Shape;145;p5"/>
          <p:cNvGrpSpPr/>
          <p:nvPr/>
        </p:nvGrpSpPr>
        <p:grpSpPr>
          <a:xfrm>
            <a:off x="-42837" y="2005088"/>
            <a:ext cx="9229575" cy="642787"/>
            <a:chOff x="-42837" y="4443488"/>
            <a:chExt cx="9229575" cy="642787"/>
          </a:xfrm>
        </p:grpSpPr>
        <p:sp>
          <p:nvSpPr>
            <p:cNvPr id="146" name="Google Shape;146;p5"/>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5"/>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p:txBody>
      </p:sp>
      <p:sp>
        <p:nvSpPr>
          <p:cNvPr id="176" name="Google Shape;176;p5"/>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p:txBody>
      </p:sp>
      <p:sp>
        <p:nvSpPr>
          <p:cNvPr id="177" name="Google Shape;177;p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78" name="Shape 178"/>
        <p:cNvGrpSpPr/>
        <p:nvPr/>
      </p:nvGrpSpPr>
      <p:grpSpPr>
        <a:xfrm>
          <a:off x="0" y="0"/>
          <a:ext cx="0" cy="0"/>
          <a:chOff x="0" y="0"/>
          <a:chExt cx="0" cy="0"/>
        </a:xfrm>
      </p:grpSpPr>
      <p:sp>
        <p:nvSpPr>
          <p:cNvPr id="179" name="Google Shape;179;p6"/>
          <p:cNvSpPr txBox="1"/>
          <p:nvPr>
            <p:ph idx="1" type="body"/>
          </p:nvPr>
        </p:nvSpPr>
        <p:spPr>
          <a:xfrm>
            <a:off x="1519975" y="2161800"/>
            <a:ext cx="6104100" cy="8199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SzPts val="3000"/>
              <a:buChar char="◉"/>
              <a:defRPr i="1" sz="3000"/>
            </a:lvl1pPr>
            <a:lvl2pPr indent="-419100" lvl="1" marL="914400" algn="ctr">
              <a:lnSpc>
                <a:spcPct val="100000"/>
              </a:lnSpc>
              <a:spcBef>
                <a:spcPts val="0"/>
              </a:spcBef>
              <a:spcAft>
                <a:spcPts val="0"/>
              </a:spcAft>
              <a:buSzPts val="3000"/>
              <a:buChar char="◉"/>
              <a:defRPr i="1" sz="3000"/>
            </a:lvl2pPr>
            <a:lvl3pPr indent="-419100" lvl="2" marL="1371600" algn="ctr">
              <a:lnSpc>
                <a:spcPct val="100000"/>
              </a:lnSpc>
              <a:spcBef>
                <a:spcPts val="0"/>
              </a:spcBef>
              <a:spcAft>
                <a:spcPts val="0"/>
              </a:spcAft>
              <a:buSzPts val="3000"/>
              <a:buChar char="■"/>
              <a:defRPr i="1" sz="3000"/>
            </a:lvl3pPr>
            <a:lvl4pPr indent="-419100" lvl="3" marL="1828800" algn="ctr">
              <a:lnSpc>
                <a:spcPct val="100000"/>
              </a:lnSpc>
              <a:spcBef>
                <a:spcPts val="0"/>
              </a:spcBef>
              <a:spcAft>
                <a:spcPts val="0"/>
              </a:spcAft>
              <a:buSzPts val="3000"/>
              <a:buChar char="●"/>
              <a:defRPr i="1" sz="3000"/>
            </a:lvl4pPr>
            <a:lvl5pPr indent="-419100" lvl="4" marL="2286000" algn="ctr">
              <a:lnSpc>
                <a:spcPct val="100000"/>
              </a:lnSpc>
              <a:spcBef>
                <a:spcPts val="0"/>
              </a:spcBef>
              <a:spcAft>
                <a:spcPts val="0"/>
              </a:spcAft>
              <a:buSzPts val="3000"/>
              <a:buChar char="○"/>
              <a:defRPr i="1" sz="3000"/>
            </a:lvl5pPr>
            <a:lvl6pPr indent="-419100" lvl="5" marL="2743200" algn="ctr">
              <a:lnSpc>
                <a:spcPct val="100000"/>
              </a:lnSpc>
              <a:spcBef>
                <a:spcPts val="0"/>
              </a:spcBef>
              <a:spcAft>
                <a:spcPts val="0"/>
              </a:spcAft>
              <a:buSzPts val="3000"/>
              <a:buChar char="■"/>
              <a:defRPr i="1" sz="3000"/>
            </a:lvl6pPr>
            <a:lvl7pPr indent="-419100" lvl="6" marL="3200400" algn="ctr">
              <a:lnSpc>
                <a:spcPct val="100000"/>
              </a:lnSpc>
              <a:spcBef>
                <a:spcPts val="0"/>
              </a:spcBef>
              <a:spcAft>
                <a:spcPts val="0"/>
              </a:spcAft>
              <a:buSzPts val="3000"/>
              <a:buChar char="●"/>
              <a:defRPr i="1" sz="3000"/>
            </a:lvl7pPr>
            <a:lvl8pPr indent="-419100" lvl="7" marL="3657600" algn="ctr">
              <a:lnSpc>
                <a:spcPct val="100000"/>
              </a:lnSpc>
              <a:spcBef>
                <a:spcPts val="0"/>
              </a:spcBef>
              <a:spcAft>
                <a:spcPts val="0"/>
              </a:spcAft>
              <a:buSzPts val="3000"/>
              <a:buChar char="○"/>
              <a:defRPr i="1" sz="3000"/>
            </a:lvl8pPr>
            <a:lvl9pPr indent="-419100" lvl="8" marL="4114800" algn="ctr">
              <a:lnSpc>
                <a:spcPct val="100000"/>
              </a:lnSpc>
              <a:spcBef>
                <a:spcPts val="0"/>
              </a:spcBef>
              <a:spcAft>
                <a:spcPts val="0"/>
              </a:spcAft>
              <a:buSzPts val="3000"/>
              <a:buChar char="■"/>
              <a:defRPr i="1" sz="3000"/>
            </a:lvl9pPr>
          </a:lstStyle>
          <a:p/>
        </p:txBody>
      </p:sp>
      <p:sp>
        <p:nvSpPr>
          <p:cNvPr id="180" name="Google Shape;180;p6"/>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accent1"/>
                </a:solidFill>
                <a:latin typeface="Arial"/>
                <a:ea typeface="Arial"/>
                <a:cs typeface="Arial"/>
                <a:sym typeface="Arial"/>
              </a:rPr>
              <a:t>“</a:t>
            </a:r>
            <a:endParaRPr b="0" i="0" sz="9600" u="none" cap="none" strike="noStrike">
              <a:solidFill>
                <a:schemeClr val="accent1"/>
              </a:solidFill>
              <a:latin typeface="Arial"/>
              <a:ea typeface="Arial"/>
              <a:cs typeface="Arial"/>
              <a:sym typeface="Arial"/>
            </a:endParaRPr>
          </a:p>
        </p:txBody>
      </p:sp>
      <p:sp>
        <p:nvSpPr>
          <p:cNvPr id="181" name="Google Shape;181;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82" name="Google Shape;182;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83" name="Google Shape;183;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6"/>
          <p:cNvGrpSpPr/>
          <p:nvPr/>
        </p:nvGrpSpPr>
        <p:grpSpPr>
          <a:xfrm>
            <a:off x="-9525" y="4462475"/>
            <a:ext cx="9167825" cy="595300"/>
            <a:chOff x="-9525" y="4462475"/>
            <a:chExt cx="9167825" cy="595300"/>
          </a:xfrm>
        </p:grpSpPr>
        <p:sp>
          <p:nvSpPr>
            <p:cNvPr id="187" name="Google Shape;187;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188" name="Google Shape;188;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189" name="Google Shape;189;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190" name="Google Shape;190;p6"/>
          <p:cNvGrpSpPr/>
          <p:nvPr/>
        </p:nvGrpSpPr>
        <p:grpSpPr>
          <a:xfrm>
            <a:off x="-42837" y="4443488"/>
            <a:ext cx="9229575" cy="642787"/>
            <a:chOff x="-42837" y="4443488"/>
            <a:chExt cx="9229575" cy="642787"/>
          </a:xfrm>
        </p:grpSpPr>
        <p:sp>
          <p:nvSpPr>
            <p:cNvPr id="191" name="Google Shape;191;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1" name="Shape 221"/>
        <p:cNvGrpSpPr/>
        <p:nvPr/>
      </p:nvGrpSpPr>
      <p:grpSpPr>
        <a:xfrm>
          <a:off x="0" y="0"/>
          <a:ext cx="0" cy="0"/>
          <a:chOff x="0" y="0"/>
          <a:chExt cx="0" cy="0"/>
        </a:xfrm>
      </p:grpSpPr>
      <p:sp>
        <p:nvSpPr>
          <p:cNvPr id="222" name="Google Shape;222;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23" name="Google Shape;223;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24" name="Google Shape;224;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p7"/>
          <p:cNvGrpSpPr/>
          <p:nvPr/>
        </p:nvGrpSpPr>
        <p:grpSpPr>
          <a:xfrm>
            <a:off x="-9525" y="4462475"/>
            <a:ext cx="9167825" cy="595300"/>
            <a:chOff x="-9525" y="4462475"/>
            <a:chExt cx="9167825" cy="595300"/>
          </a:xfrm>
        </p:grpSpPr>
        <p:sp>
          <p:nvSpPr>
            <p:cNvPr id="228" name="Google Shape;228;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29" name="Google Shape;229;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30" name="Google Shape;230;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231" name="Google Shape;231;p7"/>
          <p:cNvGrpSpPr/>
          <p:nvPr/>
        </p:nvGrpSpPr>
        <p:grpSpPr>
          <a:xfrm>
            <a:off x="-42837" y="4443488"/>
            <a:ext cx="9229575" cy="642787"/>
            <a:chOff x="-42837" y="4443488"/>
            <a:chExt cx="9229575" cy="642787"/>
          </a:xfrm>
        </p:grpSpPr>
        <p:sp>
          <p:nvSpPr>
            <p:cNvPr id="232" name="Google Shape;232;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62" name="Google Shape;262;p7"/>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63" name="Google Shape;263;p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64" name="Shape 264"/>
        <p:cNvGrpSpPr/>
        <p:nvPr/>
      </p:nvGrpSpPr>
      <p:grpSpPr>
        <a:xfrm>
          <a:off x="0" y="0"/>
          <a:ext cx="0" cy="0"/>
          <a:chOff x="0" y="0"/>
          <a:chExt cx="0" cy="0"/>
        </a:xfrm>
      </p:grpSpPr>
      <p:sp>
        <p:nvSpPr>
          <p:cNvPr id="265" name="Google Shape;265;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66" name="Google Shape;266;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67" name="Google Shape;267;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 name="Google Shape;270;p8"/>
          <p:cNvGrpSpPr/>
          <p:nvPr/>
        </p:nvGrpSpPr>
        <p:grpSpPr>
          <a:xfrm>
            <a:off x="-9525" y="4462475"/>
            <a:ext cx="9167825" cy="595300"/>
            <a:chOff x="-9525" y="4462475"/>
            <a:chExt cx="9167825" cy="595300"/>
          </a:xfrm>
        </p:grpSpPr>
        <p:sp>
          <p:nvSpPr>
            <p:cNvPr id="271" name="Google Shape;271;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272" name="Google Shape;272;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273" name="Google Shape;273;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274" name="Google Shape;274;p8"/>
          <p:cNvGrpSpPr/>
          <p:nvPr/>
        </p:nvGrpSpPr>
        <p:grpSpPr>
          <a:xfrm>
            <a:off x="-42837" y="4443488"/>
            <a:ext cx="9229575" cy="642787"/>
            <a:chOff x="-42837" y="4443488"/>
            <a:chExt cx="9229575" cy="642787"/>
          </a:xfrm>
        </p:grpSpPr>
        <p:sp>
          <p:nvSpPr>
            <p:cNvPr id="275" name="Google Shape;275;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0" name="Google Shape;300;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305" name="Google Shape;305;p8"/>
          <p:cNvSpPr txBox="1"/>
          <p:nvPr>
            <p:ph idx="1" type="body"/>
          </p:nvPr>
        </p:nvSpPr>
        <p:spPr>
          <a:xfrm>
            <a:off x="705900"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06" name="Google Shape;306;p8"/>
          <p:cNvSpPr txBox="1"/>
          <p:nvPr>
            <p:ph idx="2" type="body"/>
          </p:nvPr>
        </p:nvSpPr>
        <p:spPr>
          <a:xfrm>
            <a:off x="3304125"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07" name="Google Shape;307;p8"/>
          <p:cNvSpPr txBox="1"/>
          <p:nvPr>
            <p:ph idx="3" type="body"/>
          </p:nvPr>
        </p:nvSpPr>
        <p:spPr>
          <a:xfrm>
            <a:off x="5902350" y="1626600"/>
            <a:ext cx="24717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08" name="Google Shape;308;p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309" name="Shape 309"/>
        <p:cNvGrpSpPr/>
        <p:nvPr/>
      </p:nvGrpSpPr>
      <p:grpSpPr>
        <a:xfrm>
          <a:off x="0" y="0"/>
          <a:ext cx="0" cy="0"/>
          <a:chOff x="0" y="0"/>
          <a:chExt cx="0" cy="0"/>
        </a:xfrm>
      </p:grpSpPr>
      <p:sp>
        <p:nvSpPr>
          <p:cNvPr id="310" name="Google Shape;310;p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1" name="Shape 311"/>
        <p:cNvGrpSpPr/>
        <p:nvPr/>
      </p:nvGrpSpPr>
      <p:grpSpPr>
        <a:xfrm>
          <a:off x="0" y="0"/>
          <a:ext cx="0" cy="0"/>
          <a:chOff x="0" y="0"/>
          <a:chExt cx="0" cy="0"/>
        </a:xfrm>
      </p:grpSpPr>
      <p:sp>
        <p:nvSpPr>
          <p:cNvPr id="312" name="Google Shape;312;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13" name="Google Shape;313;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14" name="Google Shape;314;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7" name="Google Shape;317;p10"/>
          <p:cNvGrpSpPr/>
          <p:nvPr/>
        </p:nvGrpSpPr>
        <p:grpSpPr>
          <a:xfrm>
            <a:off x="-9525" y="4462475"/>
            <a:ext cx="9167825" cy="595300"/>
            <a:chOff x="-9525" y="4462475"/>
            <a:chExt cx="9167825" cy="595300"/>
          </a:xfrm>
        </p:grpSpPr>
        <p:sp>
          <p:nvSpPr>
            <p:cNvPr id="318" name="Google Shape;318;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sm" w="sm" type="none"/>
              <a:tailEnd len="sm" w="sm" type="none"/>
            </a:ln>
          </p:spPr>
        </p:sp>
        <p:sp>
          <p:nvSpPr>
            <p:cNvPr id="319" name="Google Shape;319;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sm" w="sm" type="none"/>
              <a:tailEnd len="sm" w="sm" type="none"/>
            </a:ln>
          </p:spPr>
        </p:sp>
        <p:sp>
          <p:nvSpPr>
            <p:cNvPr id="320" name="Google Shape;320;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sm" w="sm" type="none"/>
              <a:tailEnd len="sm" w="sm" type="none"/>
            </a:ln>
          </p:spPr>
        </p:sp>
      </p:grpSp>
      <p:grpSp>
        <p:nvGrpSpPr>
          <p:cNvPr id="321" name="Google Shape;321;p10"/>
          <p:cNvGrpSpPr/>
          <p:nvPr/>
        </p:nvGrpSpPr>
        <p:grpSpPr>
          <a:xfrm>
            <a:off x="-42837" y="4443488"/>
            <a:ext cx="9229575" cy="642787"/>
            <a:chOff x="-42837" y="4443488"/>
            <a:chExt cx="9229575" cy="642787"/>
          </a:xfrm>
        </p:grpSpPr>
        <p:sp>
          <p:nvSpPr>
            <p:cNvPr id="322" name="Google Shape;322;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0"/>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352" name="Google Shape;352;p1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1pPr>
            <a:lvl2pPr lvl="1"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2pPr>
            <a:lvl3pPr lvl="2"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3pPr>
            <a:lvl4pPr lvl="3"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4pPr>
            <a:lvl5pPr lvl="4"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5pPr>
            <a:lvl6pPr lvl="5"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6pPr>
            <a:lvl7pPr lvl="6"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7pPr>
            <a:lvl8pPr lvl="7"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8pPr>
            <a:lvl9pPr lvl="8" marR="0" rtl="0" algn="ctr">
              <a:lnSpc>
                <a:spcPct val="100000"/>
              </a:lnSpc>
              <a:spcBef>
                <a:spcPts val="0"/>
              </a:spcBef>
              <a:spcAft>
                <a:spcPts val="0"/>
              </a:spcAft>
              <a:buClr>
                <a:schemeClr val="accent1"/>
              </a:buClr>
              <a:buSzPts val="2000"/>
              <a:buFont typeface="Oswald"/>
              <a:buNone/>
              <a:defRPr b="1" i="0" sz="2000" u="none" cap="none" strike="noStrike">
                <a:solidFill>
                  <a:schemeClr val="accent1"/>
                </a:solidFill>
                <a:latin typeface="Oswald"/>
                <a:ea typeface="Oswald"/>
                <a:cs typeface="Oswald"/>
                <a:sym typeface="Oswald"/>
              </a:defRPr>
            </a:lvl9pPr>
          </a:lstStyle>
          <a:p/>
        </p:txBody>
      </p:sp>
      <p:sp>
        <p:nvSpPr>
          <p:cNvPr id="7" name="Google Shape;7;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Source Sans Pro"/>
              <a:buChar char="◉"/>
              <a:defRPr b="0" i="0" sz="2000" u="none" cap="none" strike="noStrike">
                <a:solidFill>
                  <a:schemeClr val="dk1"/>
                </a:solidFill>
                <a:latin typeface="Source Sans Pro"/>
                <a:ea typeface="Source Sans Pro"/>
                <a:cs typeface="Source Sans Pro"/>
                <a:sym typeface="Source Sans Pro"/>
              </a:defRPr>
            </a:lvl1pPr>
            <a:lvl2pPr indent="-342900" lvl="1" marL="914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2pPr>
            <a:lvl3pPr indent="-342900" lvl="2" marL="1371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3"/>
          <p:cNvSpPr txBox="1"/>
          <p:nvPr>
            <p:ph type="ctrTitle"/>
          </p:nvPr>
        </p:nvSpPr>
        <p:spPr>
          <a:xfrm>
            <a:off x="2047725" y="3363425"/>
            <a:ext cx="6410400" cy="115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t>Optimiser la gestion des données d'une boutique</a:t>
            </a:r>
            <a:endParaRPr/>
          </a:p>
        </p:txBody>
      </p:sp>
      <p:pic>
        <p:nvPicPr>
          <p:cNvPr id="441" name="Google Shape;441;p13"/>
          <p:cNvPicPr preferRelativeResize="0"/>
          <p:nvPr/>
        </p:nvPicPr>
        <p:blipFill>
          <a:blip r:embed="rId3">
            <a:alphaModFix/>
          </a:blip>
          <a:stretch>
            <a:fillRect/>
          </a:stretch>
        </p:blipFill>
        <p:spPr>
          <a:xfrm>
            <a:off x="3478663" y="486000"/>
            <a:ext cx="2186675" cy="1261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506" name="Google Shape;506;p22"/>
          <p:cNvSpPr txBox="1"/>
          <p:nvPr>
            <p:ph type="title"/>
          </p:nvPr>
        </p:nvSpPr>
        <p:spPr>
          <a:xfrm>
            <a:off x="515000" y="15995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Table ERP</a:t>
            </a:r>
            <a:endParaRPr/>
          </a:p>
        </p:txBody>
      </p:sp>
      <p:sp>
        <p:nvSpPr>
          <p:cNvPr id="507" name="Google Shape;507;p22"/>
          <p:cNvSpPr txBox="1"/>
          <p:nvPr>
            <p:ph idx="1" type="body"/>
          </p:nvPr>
        </p:nvSpPr>
        <p:spPr>
          <a:xfrm>
            <a:off x="815975" y="875750"/>
            <a:ext cx="7635300" cy="3550200"/>
          </a:xfrm>
          <a:prstGeom prst="rect">
            <a:avLst/>
          </a:prstGeom>
          <a:noFill/>
          <a:ln>
            <a:noFill/>
          </a:ln>
        </p:spPr>
        <p:txBody>
          <a:bodyPr anchorCtr="0" anchor="t" bIns="91425" lIns="91425" spcFirstLastPara="1" rIns="91425" wrap="square" tIns="91425">
            <a:noAutofit/>
          </a:bodyPr>
          <a:lstStyle/>
          <a:p>
            <a:pPr indent="-323850" lvl="0" marL="457200" rtl="0" algn="l">
              <a:lnSpc>
                <a:spcPct val="200000"/>
              </a:lnSpc>
              <a:spcBef>
                <a:spcPts val="600"/>
              </a:spcBef>
              <a:spcAft>
                <a:spcPts val="0"/>
              </a:spcAft>
              <a:buSzPts val="1500"/>
              <a:buChar char="◉"/>
            </a:pPr>
            <a:r>
              <a:rPr lang="en" sz="1500"/>
              <a:t>La Table ERP quant </a:t>
            </a:r>
            <a:r>
              <a:rPr lang="en" sz="1500"/>
              <a:t>à elle</a:t>
            </a:r>
            <a:r>
              <a:rPr lang="en" sz="1500"/>
              <a:t> n’a pas eu </a:t>
            </a:r>
            <a:r>
              <a:rPr lang="en" sz="1500"/>
              <a:t>à subir</a:t>
            </a:r>
            <a:r>
              <a:rPr lang="en" sz="1500"/>
              <a:t> de traitements :</a:t>
            </a:r>
            <a:endParaRPr sz="1500"/>
          </a:p>
          <a:p>
            <a:pPr indent="-323850" lvl="1" marL="914400" rtl="0" algn="l">
              <a:lnSpc>
                <a:spcPct val="200000"/>
              </a:lnSpc>
              <a:spcBef>
                <a:spcPts val="0"/>
              </a:spcBef>
              <a:spcAft>
                <a:spcPts val="0"/>
              </a:spcAft>
              <a:buSzPts val="1500"/>
              <a:buChar char="◉"/>
            </a:pPr>
            <a:r>
              <a:rPr lang="en" sz="1500"/>
              <a:t>Les product_id sont tous uniques </a:t>
            </a:r>
            <a:endParaRPr sz="1500"/>
          </a:p>
          <a:p>
            <a:pPr indent="-323850" lvl="1" marL="914400" rtl="0" algn="l">
              <a:lnSpc>
                <a:spcPct val="200000"/>
              </a:lnSpc>
              <a:spcBef>
                <a:spcPts val="0"/>
              </a:spcBef>
              <a:spcAft>
                <a:spcPts val="0"/>
              </a:spcAft>
              <a:buSzPts val="1500"/>
              <a:buChar char="◉"/>
            </a:pPr>
            <a:r>
              <a:rPr lang="en" sz="1500"/>
              <a:t>Le nombre d’id produit uniques correspond bien </a:t>
            </a:r>
            <a:r>
              <a:rPr lang="en" sz="1500"/>
              <a:t>à celui</a:t>
            </a:r>
            <a:r>
              <a:rPr lang="en" sz="1500"/>
              <a:t> de la table liaison</a:t>
            </a:r>
            <a:endParaRPr sz="1500"/>
          </a:p>
          <a:p>
            <a:pPr indent="-323850" lvl="1" marL="914400" rtl="0" algn="l">
              <a:lnSpc>
                <a:spcPct val="200000"/>
              </a:lnSpc>
              <a:spcBef>
                <a:spcPts val="0"/>
              </a:spcBef>
              <a:spcAft>
                <a:spcPts val="0"/>
              </a:spcAft>
              <a:buSzPts val="1500"/>
              <a:buChar char="◉"/>
            </a:pPr>
            <a:r>
              <a:rPr lang="en" sz="1500"/>
              <a:t>Le </a:t>
            </a:r>
            <a:r>
              <a:rPr lang="en" sz="1500"/>
              <a:t>data frame</a:t>
            </a:r>
            <a:r>
              <a:rPr lang="en" sz="1500"/>
              <a:t> possède autant d’entrées que d’id_product</a:t>
            </a:r>
            <a:endParaRPr sz="1500"/>
          </a:p>
          <a:p>
            <a:pPr indent="-323850" lvl="0" marL="457200" rtl="0" algn="l">
              <a:lnSpc>
                <a:spcPct val="200000"/>
              </a:lnSpc>
              <a:spcBef>
                <a:spcPts val="0"/>
              </a:spcBef>
              <a:spcAft>
                <a:spcPts val="0"/>
              </a:spcAft>
              <a:buSzPts val="1500"/>
              <a:buChar char="◉"/>
            </a:pPr>
            <a:r>
              <a:rPr lang="en" sz="1500"/>
              <a:t>On le conserve donc tel quel </a:t>
            </a:r>
            <a:endParaRPr sz="1500"/>
          </a:p>
          <a:p>
            <a:pPr indent="0" lvl="0" marL="0" rtl="0" algn="l">
              <a:lnSpc>
                <a:spcPct val="100000"/>
              </a:lnSpc>
              <a:spcBef>
                <a:spcPts val="600"/>
              </a:spcBef>
              <a:spcAft>
                <a:spcPts val="0"/>
              </a:spcAft>
              <a:buSzPts val="1800"/>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3"/>
          <p:cNvSpPr/>
          <p:nvPr/>
        </p:nvSpPr>
        <p:spPr>
          <a:xfrm>
            <a:off x="3419900" y="1102700"/>
            <a:ext cx="2827200" cy="326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495850" y="1102700"/>
            <a:ext cx="2827200" cy="326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txBox="1"/>
          <p:nvPr>
            <p:ph type="title"/>
          </p:nvPr>
        </p:nvSpPr>
        <p:spPr>
          <a:xfrm>
            <a:off x="507600" y="755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Fusion des trois tables</a:t>
            </a:r>
            <a:endParaRPr/>
          </a:p>
        </p:txBody>
      </p:sp>
      <p:sp>
        <p:nvSpPr>
          <p:cNvPr id="515" name="Google Shape;515;p2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16" name="Google Shape;516;p23"/>
          <p:cNvSpPr txBox="1"/>
          <p:nvPr>
            <p:ph idx="1" type="body"/>
          </p:nvPr>
        </p:nvSpPr>
        <p:spPr>
          <a:xfrm>
            <a:off x="602425" y="1606300"/>
            <a:ext cx="1242900" cy="127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sz="1200">
                <a:solidFill>
                  <a:schemeClr val="accent4"/>
                </a:solidFill>
              </a:rPr>
              <a:t>Table liaison</a:t>
            </a:r>
            <a:endParaRPr b="1" sz="1200">
              <a:solidFill>
                <a:schemeClr val="accent4"/>
              </a:solidFill>
            </a:endParaRPr>
          </a:p>
          <a:p>
            <a:pPr indent="0" lvl="0" marL="0" rtl="0" algn="l">
              <a:lnSpc>
                <a:spcPct val="100000"/>
              </a:lnSpc>
              <a:spcBef>
                <a:spcPts val="600"/>
              </a:spcBef>
              <a:spcAft>
                <a:spcPts val="0"/>
              </a:spcAft>
              <a:buNone/>
            </a:pPr>
            <a:r>
              <a:rPr lang="en" sz="1000">
                <a:solidFill>
                  <a:srgbClr val="000000"/>
                </a:solidFill>
              </a:rPr>
              <a:t>- Product_id</a:t>
            </a:r>
            <a:endParaRPr sz="1000">
              <a:solidFill>
                <a:srgbClr val="000000"/>
              </a:solidFill>
            </a:endParaRPr>
          </a:p>
          <a:p>
            <a:pPr indent="0" lvl="0" marL="0" rtl="0" algn="l">
              <a:lnSpc>
                <a:spcPct val="100000"/>
              </a:lnSpc>
              <a:spcBef>
                <a:spcPts val="600"/>
              </a:spcBef>
              <a:spcAft>
                <a:spcPts val="0"/>
              </a:spcAft>
              <a:buNone/>
            </a:pPr>
            <a:r>
              <a:rPr lang="en" sz="1000">
                <a:solidFill>
                  <a:srgbClr val="000000"/>
                </a:solidFill>
              </a:rPr>
              <a:t>- </a:t>
            </a:r>
            <a:r>
              <a:rPr b="1" lang="en" sz="1000">
                <a:solidFill>
                  <a:srgbClr val="000000"/>
                </a:solidFill>
              </a:rPr>
              <a:t>SKU</a:t>
            </a:r>
            <a:endParaRPr b="1" sz="1000">
              <a:solidFill>
                <a:srgbClr val="000000"/>
              </a:solidFill>
            </a:endParaRPr>
          </a:p>
          <a:p>
            <a:pPr indent="0" lvl="0" marL="0" rtl="0" algn="l">
              <a:lnSpc>
                <a:spcPct val="100000"/>
              </a:lnSpc>
              <a:spcBef>
                <a:spcPts val="600"/>
              </a:spcBef>
              <a:spcAft>
                <a:spcPts val="0"/>
              </a:spcAft>
              <a:buNone/>
            </a:pPr>
            <a:r>
              <a:t/>
            </a:r>
            <a:endParaRPr sz="1400">
              <a:solidFill>
                <a:srgbClr val="000000"/>
              </a:solidFill>
            </a:endParaRPr>
          </a:p>
          <a:p>
            <a:pPr indent="0" lvl="0" marL="0" rtl="0" algn="ctr">
              <a:lnSpc>
                <a:spcPct val="100000"/>
              </a:lnSpc>
              <a:spcBef>
                <a:spcPts val="600"/>
              </a:spcBef>
              <a:spcAft>
                <a:spcPts val="0"/>
              </a:spcAft>
              <a:buSzPts val="1800"/>
              <a:buNone/>
            </a:pPr>
            <a:r>
              <a:t/>
            </a:r>
            <a:endParaRPr sz="1400">
              <a:solidFill>
                <a:srgbClr val="000000"/>
              </a:solidFill>
            </a:endParaRPr>
          </a:p>
        </p:txBody>
      </p:sp>
      <p:sp>
        <p:nvSpPr>
          <p:cNvPr id="517" name="Google Shape;517;p23"/>
          <p:cNvSpPr txBox="1"/>
          <p:nvPr>
            <p:ph idx="1" type="body"/>
          </p:nvPr>
        </p:nvSpPr>
        <p:spPr>
          <a:xfrm>
            <a:off x="1946350" y="1606300"/>
            <a:ext cx="1242900" cy="127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sz="1200">
                <a:solidFill>
                  <a:schemeClr val="accent4"/>
                </a:solidFill>
              </a:rPr>
              <a:t>Table web</a:t>
            </a:r>
            <a:endParaRPr b="1" sz="1200">
              <a:solidFill>
                <a:schemeClr val="accent4"/>
              </a:solidFill>
            </a:endParaRPr>
          </a:p>
          <a:p>
            <a:pPr indent="0" lvl="0" marL="0" rtl="0" algn="l">
              <a:lnSpc>
                <a:spcPct val="100000"/>
              </a:lnSpc>
              <a:spcBef>
                <a:spcPts val="600"/>
              </a:spcBef>
              <a:spcAft>
                <a:spcPts val="0"/>
              </a:spcAft>
              <a:buNone/>
            </a:pPr>
            <a:r>
              <a:rPr lang="en" sz="1000">
                <a:solidFill>
                  <a:srgbClr val="000000"/>
                </a:solidFill>
              </a:rPr>
              <a:t>- </a:t>
            </a:r>
            <a:r>
              <a:rPr b="1" lang="en" sz="1000">
                <a:solidFill>
                  <a:srgbClr val="000000"/>
                </a:solidFill>
              </a:rPr>
              <a:t>SKU</a:t>
            </a:r>
            <a:endParaRPr b="1" sz="1000">
              <a:solidFill>
                <a:srgbClr val="000000"/>
              </a:solidFill>
            </a:endParaRPr>
          </a:p>
          <a:p>
            <a:pPr indent="0" lvl="0" marL="0" rtl="0" algn="l">
              <a:lnSpc>
                <a:spcPct val="100000"/>
              </a:lnSpc>
              <a:spcBef>
                <a:spcPts val="600"/>
              </a:spcBef>
              <a:spcAft>
                <a:spcPts val="0"/>
              </a:spcAft>
              <a:buNone/>
            </a:pPr>
            <a:r>
              <a:rPr lang="en" sz="1000">
                <a:solidFill>
                  <a:srgbClr val="000000"/>
                </a:solidFill>
              </a:rPr>
              <a:t>- Total_sales</a:t>
            </a:r>
            <a:endParaRPr sz="1000">
              <a:solidFill>
                <a:srgbClr val="000000"/>
              </a:solidFill>
            </a:endParaRPr>
          </a:p>
          <a:p>
            <a:pPr indent="0" lvl="0" marL="0" rtl="0" algn="l">
              <a:lnSpc>
                <a:spcPct val="100000"/>
              </a:lnSpc>
              <a:spcBef>
                <a:spcPts val="600"/>
              </a:spcBef>
              <a:spcAft>
                <a:spcPts val="0"/>
              </a:spcAft>
              <a:buNone/>
            </a:pPr>
            <a:r>
              <a:t/>
            </a:r>
            <a:endParaRPr sz="1000">
              <a:solidFill>
                <a:srgbClr val="000000"/>
              </a:solidFill>
            </a:endParaRPr>
          </a:p>
          <a:p>
            <a:pPr indent="0" lvl="0" marL="0" rtl="0" algn="l">
              <a:lnSpc>
                <a:spcPct val="100000"/>
              </a:lnSpc>
              <a:spcBef>
                <a:spcPts val="600"/>
              </a:spcBef>
              <a:spcAft>
                <a:spcPts val="0"/>
              </a:spcAft>
              <a:buNone/>
            </a:pPr>
            <a:r>
              <a:t/>
            </a:r>
            <a:endParaRPr sz="1400">
              <a:solidFill>
                <a:srgbClr val="000000"/>
              </a:solidFill>
            </a:endParaRPr>
          </a:p>
          <a:p>
            <a:pPr indent="0" lvl="0" marL="0" rtl="0" algn="ctr">
              <a:lnSpc>
                <a:spcPct val="100000"/>
              </a:lnSpc>
              <a:spcBef>
                <a:spcPts val="600"/>
              </a:spcBef>
              <a:spcAft>
                <a:spcPts val="0"/>
              </a:spcAft>
              <a:buSzPts val="1800"/>
              <a:buNone/>
            </a:pPr>
            <a:r>
              <a:t/>
            </a:r>
            <a:endParaRPr sz="1400">
              <a:solidFill>
                <a:srgbClr val="000000"/>
              </a:solidFill>
            </a:endParaRPr>
          </a:p>
        </p:txBody>
      </p:sp>
      <p:sp>
        <p:nvSpPr>
          <p:cNvPr id="518" name="Google Shape;518;p23"/>
          <p:cNvSpPr txBox="1"/>
          <p:nvPr>
            <p:ph idx="1" type="body"/>
          </p:nvPr>
        </p:nvSpPr>
        <p:spPr>
          <a:xfrm>
            <a:off x="1272875" y="2992425"/>
            <a:ext cx="1242900" cy="127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sz="1200">
                <a:solidFill>
                  <a:schemeClr val="accent4"/>
                </a:solidFill>
              </a:rPr>
              <a:t>F</a:t>
            </a:r>
            <a:r>
              <a:rPr b="1" lang="en" sz="1200">
                <a:solidFill>
                  <a:schemeClr val="accent4"/>
                </a:solidFill>
              </a:rPr>
              <a:t>usion 1</a:t>
            </a:r>
            <a:endParaRPr b="1" sz="1200">
              <a:solidFill>
                <a:schemeClr val="accent4"/>
              </a:solidFill>
            </a:endParaRPr>
          </a:p>
          <a:p>
            <a:pPr indent="0" lvl="0" marL="0" rtl="0" algn="l">
              <a:lnSpc>
                <a:spcPct val="100000"/>
              </a:lnSpc>
              <a:spcBef>
                <a:spcPts val="600"/>
              </a:spcBef>
              <a:spcAft>
                <a:spcPts val="0"/>
              </a:spcAft>
              <a:buNone/>
            </a:pPr>
            <a:r>
              <a:rPr lang="en" sz="1000">
                <a:solidFill>
                  <a:srgbClr val="000000"/>
                </a:solidFill>
              </a:rPr>
              <a:t>- Product_id</a:t>
            </a:r>
            <a:endParaRPr sz="1000">
              <a:solidFill>
                <a:srgbClr val="000000"/>
              </a:solidFill>
            </a:endParaRPr>
          </a:p>
          <a:p>
            <a:pPr indent="0" lvl="0" marL="0" rtl="0" algn="l">
              <a:lnSpc>
                <a:spcPct val="100000"/>
              </a:lnSpc>
              <a:spcBef>
                <a:spcPts val="600"/>
              </a:spcBef>
              <a:spcAft>
                <a:spcPts val="0"/>
              </a:spcAft>
              <a:buNone/>
            </a:pPr>
            <a:r>
              <a:rPr lang="en" sz="1000">
                <a:solidFill>
                  <a:srgbClr val="000000"/>
                </a:solidFill>
              </a:rPr>
              <a:t>- </a:t>
            </a:r>
            <a:r>
              <a:rPr b="1" lang="en" sz="1000">
                <a:solidFill>
                  <a:srgbClr val="000000"/>
                </a:solidFill>
              </a:rPr>
              <a:t>SKU</a:t>
            </a:r>
            <a:endParaRPr b="1" sz="1000">
              <a:solidFill>
                <a:srgbClr val="000000"/>
              </a:solidFill>
            </a:endParaRPr>
          </a:p>
          <a:p>
            <a:pPr indent="0" lvl="0" marL="0" rtl="0" algn="l">
              <a:lnSpc>
                <a:spcPct val="100000"/>
              </a:lnSpc>
              <a:spcBef>
                <a:spcPts val="600"/>
              </a:spcBef>
              <a:spcAft>
                <a:spcPts val="0"/>
              </a:spcAft>
              <a:buNone/>
            </a:pPr>
            <a:r>
              <a:rPr lang="en" sz="1000">
                <a:solidFill>
                  <a:srgbClr val="000000"/>
                </a:solidFill>
              </a:rPr>
              <a:t>- Total_sales</a:t>
            </a:r>
            <a:endParaRPr sz="1000">
              <a:solidFill>
                <a:srgbClr val="000000"/>
              </a:solidFill>
            </a:endParaRPr>
          </a:p>
          <a:p>
            <a:pPr indent="0" lvl="0" marL="0" rtl="0" algn="l">
              <a:lnSpc>
                <a:spcPct val="100000"/>
              </a:lnSpc>
              <a:spcBef>
                <a:spcPts val="600"/>
              </a:spcBef>
              <a:spcAft>
                <a:spcPts val="0"/>
              </a:spcAft>
              <a:buNone/>
            </a:pPr>
            <a:r>
              <a:t/>
            </a:r>
            <a:endParaRPr sz="1400">
              <a:solidFill>
                <a:srgbClr val="000000"/>
              </a:solidFill>
            </a:endParaRPr>
          </a:p>
          <a:p>
            <a:pPr indent="0" lvl="0" marL="0" rtl="0" algn="ctr">
              <a:lnSpc>
                <a:spcPct val="100000"/>
              </a:lnSpc>
              <a:spcBef>
                <a:spcPts val="600"/>
              </a:spcBef>
              <a:spcAft>
                <a:spcPts val="0"/>
              </a:spcAft>
              <a:buSzPts val="1800"/>
              <a:buNone/>
            </a:pPr>
            <a:r>
              <a:t/>
            </a:r>
            <a:endParaRPr sz="1400">
              <a:solidFill>
                <a:srgbClr val="000000"/>
              </a:solidFill>
            </a:endParaRPr>
          </a:p>
        </p:txBody>
      </p:sp>
      <p:sp>
        <p:nvSpPr>
          <p:cNvPr id="519" name="Google Shape;519;p23"/>
          <p:cNvSpPr txBox="1"/>
          <p:nvPr>
            <p:ph idx="1" type="body"/>
          </p:nvPr>
        </p:nvSpPr>
        <p:spPr>
          <a:xfrm>
            <a:off x="3538600" y="1606300"/>
            <a:ext cx="1242900" cy="127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sz="1200">
                <a:solidFill>
                  <a:schemeClr val="accent4"/>
                </a:solidFill>
              </a:rPr>
              <a:t>Fusion 1</a:t>
            </a:r>
            <a:endParaRPr b="1" sz="1200">
              <a:solidFill>
                <a:schemeClr val="accent4"/>
              </a:solidFill>
            </a:endParaRPr>
          </a:p>
          <a:p>
            <a:pPr indent="0" lvl="0" marL="0" rtl="0" algn="l">
              <a:lnSpc>
                <a:spcPct val="100000"/>
              </a:lnSpc>
              <a:spcBef>
                <a:spcPts val="600"/>
              </a:spcBef>
              <a:spcAft>
                <a:spcPts val="0"/>
              </a:spcAft>
              <a:buNone/>
            </a:pPr>
            <a:r>
              <a:rPr lang="en" sz="1000">
                <a:solidFill>
                  <a:srgbClr val="000000"/>
                </a:solidFill>
              </a:rPr>
              <a:t>- </a:t>
            </a:r>
            <a:r>
              <a:rPr b="1" lang="en" sz="1000">
                <a:solidFill>
                  <a:srgbClr val="000000"/>
                </a:solidFill>
              </a:rPr>
              <a:t>Product_id</a:t>
            </a:r>
            <a:endParaRPr b="1" sz="1000">
              <a:solidFill>
                <a:srgbClr val="000000"/>
              </a:solidFill>
            </a:endParaRPr>
          </a:p>
          <a:p>
            <a:pPr indent="0" lvl="0" marL="0" rtl="0" algn="l">
              <a:lnSpc>
                <a:spcPct val="100000"/>
              </a:lnSpc>
              <a:spcBef>
                <a:spcPts val="600"/>
              </a:spcBef>
              <a:spcAft>
                <a:spcPts val="0"/>
              </a:spcAft>
              <a:buNone/>
            </a:pPr>
            <a:r>
              <a:rPr lang="en" sz="1000">
                <a:solidFill>
                  <a:srgbClr val="000000"/>
                </a:solidFill>
              </a:rPr>
              <a:t>- SKU</a:t>
            </a:r>
            <a:endParaRPr sz="1000">
              <a:solidFill>
                <a:srgbClr val="000000"/>
              </a:solidFill>
            </a:endParaRPr>
          </a:p>
          <a:p>
            <a:pPr indent="0" lvl="0" marL="0" rtl="0" algn="l">
              <a:lnSpc>
                <a:spcPct val="100000"/>
              </a:lnSpc>
              <a:spcBef>
                <a:spcPts val="600"/>
              </a:spcBef>
              <a:spcAft>
                <a:spcPts val="0"/>
              </a:spcAft>
              <a:buNone/>
            </a:pPr>
            <a:r>
              <a:rPr lang="en" sz="1000">
                <a:solidFill>
                  <a:srgbClr val="000000"/>
                </a:solidFill>
              </a:rPr>
              <a:t>- Total_sales</a:t>
            </a:r>
            <a:endParaRPr sz="1000">
              <a:solidFill>
                <a:srgbClr val="000000"/>
              </a:solidFill>
            </a:endParaRPr>
          </a:p>
          <a:p>
            <a:pPr indent="0" lvl="0" marL="0" rtl="0" algn="l">
              <a:lnSpc>
                <a:spcPct val="100000"/>
              </a:lnSpc>
              <a:spcBef>
                <a:spcPts val="600"/>
              </a:spcBef>
              <a:spcAft>
                <a:spcPts val="0"/>
              </a:spcAft>
              <a:buNone/>
            </a:pPr>
            <a:r>
              <a:t/>
            </a:r>
            <a:endParaRPr sz="1400">
              <a:solidFill>
                <a:srgbClr val="000000"/>
              </a:solidFill>
            </a:endParaRPr>
          </a:p>
          <a:p>
            <a:pPr indent="0" lvl="0" marL="0" rtl="0" algn="ctr">
              <a:lnSpc>
                <a:spcPct val="100000"/>
              </a:lnSpc>
              <a:spcBef>
                <a:spcPts val="600"/>
              </a:spcBef>
              <a:spcAft>
                <a:spcPts val="0"/>
              </a:spcAft>
              <a:buSzPts val="1800"/>
              <a:buNone/>
            </a:pPr>
            <a:r>
              <a:t/>
            </a:r>
            <a:endParaRPr sz="1400">
              <a:solidFill>
                <a:srgbClr val="000000"/>
              </a:solidFill>
            </a:endParaRPr>
          </a:p>
        </p:txBody>
      </p:sp>
      <p:sp>
        <p:nvSpPr>
          <p:cNvPr id="520" name="Google Shape;520;p23"/>
          <p:cNvSpPr txBox="1"/>
          <p:nvPr/>
        </p:nvSpPr>
        <p:spPr>
          <a:xfrm>
            <a:off x="507600" y="574875"/>
            <a:ext cx="64311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en" sz="1500">
                <a:solidFill>
                  <a:schemeClr val="dk1"/>
                </a:solidFill>
                <a:latin typeface="Source Sans Pro"/>
                <a:ea typeface="Source Sans Pro"/>
                <a:cs typeface="Source Sans Pro"/>
                <a:sym typeface="Source Sans Pro"/>
              </a:rPr>
              <a:t>On va procéder à une fusion en deux étapes :</a:t>
            </a:r>
            <a:endParaRPr/>
          </a:p>
        </p:txBody>
      </p:sp>
      <p:sp>
        <p:nvSpPr>
          <p:cNvPr id="521" name="Google Shape;521;p23"/>
          <p:cNvSpPr txBox="1"/>
          <p:nvPr>
            <p:ph idx="1" type="body"/>
          </p:nvPr>
        </p:nvSpPr>
        <p:spPr>
          <a:xfrm>
            <a:off x="4870725" y="1606300"/>
            <a:ext cx="1242900" cy="127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sz="1200">
                <a:solidFill>
                  <a:schemeClr val="accent4"/>
                </a:solidFill>
              </a:rPr>
              <a:t>Table ERP</a:t>
            </a:r>
            <a:endParaRPr b="1" sz="1200">
              <a:solidFill>
                <a:schemeClr val="accent4"/>
              </a:solidFill>
            </a:endParaRPr>
          </a:p>
          <a:p>
            <a:pPr indent="0" lvl="0" marL="0" rtl="0" algn="l">
              <a:lnSpc>
                <a:spcPct val="100000"/>
              </a:lnSpc>
              <a:spcBef>
                <a:spcPts val="600"/>
              </a:spcBef>
              <a:spcAft>
                <a:spcPts val="0"/>
              </a:spcAft>
              <a:buNone/>
            </a:pPr>
            <a:r>
              <a:rPr lang="en" sz="1000">
                <a:solidFill>
                  <a:srgbClr val="000000"/>
                </a:solidFill>
              </a:rPr>
              <a:t>- </a:t>
            </a:r>
            <a:r>
              <a:rPr b="1" lang="en" sz="1000">
                <a:solidFill>
                  <a:srgbClr val="000000"/>
                </a:solidFill>
              </a:rPr>
              <a:t>Product_id</a:t>
            </a:r>
            <a:endParaRPr b="1" sz="1000">
              <a:solidFill>
                <a:srgbClr val="000000"/>
              </a:solidFill>
            </a:endParaRPr>
          </a:p>
          <a:p>
            <a:pPr indent="0" lvl="0" marL="0" rtl="0" algn="l">
              <a:lnSpc>
                <a:spcPct val="100000"/>
              </a:lnSpc>
              <a:spcBef>
                <a:spcPts val="600"/>
              </a:spcBef>
              <a:spcAft>
                <a:spcPts val="0"/>
              </a:spcAft>
              <a:buNone/>
            </a:pPr>
            <a:r>
              <a:rPr lang="en" sz="1000">
                <a:solidFill>
                  <a:srgbClr val="000000"/>
                </a:solidFill>
              </a:rPr>
              <a:t>- Price</a:t>
            </a:r>
            <a:endParaRPr sz="1000">
              <a:solidFill>
                <a:srgbClr val="000000"/>
              </a:solidFill>
            </a:endParaRPr>
          </a:p>
          <a:p>
            <a:pPr indent="0" lvl="0" marL="0" rtl="0" algn="l">
              <a:lnSpc>
                <a:spcPct val="100000"/>
              </a:lnSpc>
              <a:spcBef>
                <a:spcPts val="600"/>
              </a:spcBef>
              <a:spcAft>
                <a:spcPts val="0"/>
              </a:spcAft>
              <a:buNone/>
            </a:pPr>
            <a:r>
              <a:t/>
            </a:r>
            <a:endParaRPr sz="1000">
              <a:solidFill>
                <a:srgbClr val="000000"/>
              </a:solidFill>
            </a:endParaRPr>
          </a:p>
          <a:p>
            <a:pPr indent="0" lvl="0" marL="0" rtl="0" algn="l">
              <a:lnSpc>
                <a:spcPct val="100000"/>
              </a:lnSpc>
              <a:spcBef>
                <a:spcPts val="600"/>
              </a:spcBef>
              <a:spcAft>
                <a:spcPts val="0"/>
              </a:spcAft>
              <a:buNone/>
            </a:pPr>
            <a:r>
              <a:t/>
            </a:r>
            <a:endParaRPr sz="1400">
              <a:solidFill>
                <a:srgbClr val="000000"/>
              </a:solidFill>
            </a:endParaRPr>
          </a:p>
          <a:p>
            <a:pPr indent="0" lvl="0" marL="0" rtl="0" algn="ctr">
              <a:lnSpc>
                <a:spcPct val="100000"/>
              </a:lnSpc>
              <a:spcBef>
                <a:spcPts val="600"/>
              </a:spcBef>
              <a:spcAft>
                <a:spcPts val="0"/>
              </a:spcAft>
              <a:buSzPts val="1800"/>
              <a:buNone/>
            </a:pPr>
            <a:r>
              <a:t/>
            </a:r>
            <a:endParaRPr sz="1400">
              <a:solidFill>
                <a:srgbClr val="000000"/>
              </a:solidFill>
            </a:endParaRPr>
          </a:p>
        </p:txBody>
      </p:sp>
      <p:sp>
        <p:nvSpPr>
          <p:cNvPr id="522" name="Google Shape;522;p23"/>
          <p:cNvSpPr txBox="1"/>
          <p:nvPr>
            <p:ph idx="1" type="body"/>
          </p:nvPr>
        </p:nvSpPr>
        <p:spPr>
          <a:xfrm>
            <a:off x="4212050" y="2992425"/>
            <a:ext cx="1242900" cy="127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sz="1200">
                <a:solidFill>
                  <a:schemeClr val="accent4"/>
                </a:solidFill>
              </a:rPr>
              <a:t>Df Global</a:t>
            </a:r>
            <a:endParaRPr b="1" sz="1200">
              <a:solidFill>
                <a:schemeClr val="accent4"/>
              </a:solidFill>
            </a:endParaRPr>
          </a:p>
          <a:p>
            <a:pPr indent="0" lvl="0" marL="0" rtl="0" algn="l">
              <a:lnSpc>
                <a:spcPct val="100000"/>
              </a:lnSpc>
              <a:spcBef>
                <a:spcPts val="600"/>
              </a:spcBef>
              <a:spcAft>
                <a:spcPts val="0"/>
              </a:spcAft>
              <a:buNone/>
            </a:pPr>
            <a:r>
              <a:rPr lang="en" sz="1000">
                <a:solidFill>
                  <a:srgbClr val="000000"/>
                </a:solidFill>
              </a:rPr>
              <a:t>- </a:t>
            </a:r>
            <a:r>
              <a:rPr b="1" lang="en" sz="1000">
                <a:solidFill>
                  <a:srgbClr val="000000"/>
                </a:solidFill>
              </a:rPr>
              <a:t>Product_id</a:t>
            </a:r>
            <a:endParaRPr b="1" sz="1000">
              <a:solidFill>
                <a:srgbClr val="000000"/>
              </a:solidFill>
            </a:endParaRPr>
          </a:p>
          <a:p>
            <a:pPr indent="0" lvl="0" marL="0" rtl="0" algn="l">
              <a:lnSpc>
                <a:spcPct val="100000"/>
              </a:lnSpc>
              <a:spcBef>
                <a:spcPts val="600"/>
              </a:spcBef>
              <a:spcAft>
                <a:spcPts val="0"/>
              </a:spcAft>
              <a:buNone/>
            </a:pPr>
            <a:r>
              <a:rPr lang="en" sz="1000">
                <a:solidFill>
                  <a:srgbClr val="000000"/>
                </a:solidFill>
              </a:rPr>
              <a:t>- SKU</a:t>
            </a:r>
            <a:endParaRPr sz="1000">
              <a:solidFill>
                <a:srgbClr val="000000"/>
              </a:solidFill>
            </a:endParaRPr>
          </a:p>
          <a:p>
            <a:pPr indent="0" lvl="0" marL="0" rtl="0" algn="l">
              <a:lnSpc>
                <a:spcPct val="100000"/>
              </a:lnSpc>
              <a:spcBef>
                <a:spcPts val="600"/>
              </a:spcBef>
              <a:spcAft>
                <a:spcPts val="0"/>
              </a:spcAft>
              <a:buNone/>
            </a:pPr>
            <a:r>
              <a:rPr lang="en" sz="1000">
                <a:solidFill>
                  <a:srgbClr val="000000"/>
                </a:solidFill>
              </a:rPr>
              <a:t>- Total_sales</a:t>
            </a:r>
            <a:endParaRPr sz="1000">
              <a:solidFill>
                <a:srgbClr val="000000"/>
              </a:solidFill>
            </a:endParaRPr>
          </a:p>
          <a:p>
            <a:pPr indent="0" lvl="0" marL="0" rtl="0" algn="l">
              <a:lnSpc>
                <a:spcPct val="100000"/>
              </a:lnSpc>
              <a:spcBef>
                <a:spcPts val="600"/>
              </a:spcBef>
              <a:spcAft>
                <a:spcPts val="0"/>
              </a:spcAft>
              <a:buNone/>
            </a:pPr>
            <a:r>
              <a:rPr lang="en" sz="1000">
                <a:solidFill>
                  <a:srgbClr val="000000"/>
                </a:solidFill>
              </a:rPr>
              <a:t>- Price</a:t>
            </a:r>
            <a:endParaRPr sz="1000">
              <a:solidFill>
                <a:srgbClr val="000000"/>
              </a:solidFill>
            </a:endParaRPr>
          </a:p>
          <a:p>
            <a:pPr indent="0" lvl="0" marL="0" rtl="0" algn="l">
              <a:lnSpc>
                <a:spcPct val="100000"/>
              </a:lnSpc>
              <a:spcBef>
                <a:spcPts val="600"/>
              </a:spcBef>
              <a:spcAft>
                <a:spcPts val="0"/>
              </a:spcAft>
              <a:buNone/>
            </a:pPr>
            <a:r>
              <a:t/>
            </a:r>
            <a:endParaRPr sz="1400">
              <a:solidFill>
                <a:srgbClr val="000000"/>
              </a:solidFill>
            </a:endParaRPr>
          </a:p>
          <a:p>
            <a:pPr indent="0" lvl="0" marL="0" rtl="0" algn="ctr">
              <a:lnSpc>
                <a:spcPct val="100000"/>
              </a:lnSpc>
              <a:spcBef>
                <a:spcPts val="600"/>
              </a:spcBef>
              <a:spcAft>
                <a:spcPts val="0"/>
              </a:spcAft>
              <a:buSzPts val="1800"/>
              <a:buNone/>
            </a:pPr>
            <a:r>
              <a:t/>
            </a:r>
            <a:endParaRPr sz="1400">
              <a:solidFill>
                <a:srgbClr val="000000"/>
              </a:solidFill>
            </a:endParaRPr>
          </a:p>
        </p:txBody>
      </p:sp>
      <p:sp>
        <p:nvSpPr>
          <p:cNvPr id="523" name="Google Shape;523;p23"/>
          <p:cNvSpPr txBox="1"/>
          <p:nvPr/>
        </p:nvSpPr>
        <p:spPr>
          <a:xfrm>
            <a:off x="495850" y="1102700"/>
            <a:ext cx="28272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600"/>
              </a:spcBef>
              <a:spcAft>
                <a:spcPts val="0"/>
              </a:spcAft>
              <a:buNone/>
            </a:pPr>
            <a:r>
              <a:rPr b="1" lang="en">
                <a:solidFill>
                  <a:schemeClr val="dk1"/>
                </a:solidFill>
                <a:latin typeface="Source Sans Pro"/>
                <a:ea typeface="Source Sans Pro"/>
                <a:cs typeface="Source Sans Pro"/>
                <a:sym typeface="Source Sans Pro"/>
              </a:rPr>
              <a:t>1ère fusion</a:t>
            </a:r>
            <a:endParaRPr b="1" sz="1300"/>
          </a:p>
        </p:txBody>
      </p:sp>
      <p:sp>
        <p:nvSpPr>
          <p:cNvPr id="524" name="Google Shape;524;p23"/>
          <p:cNvSpPr txBox="1"/>
          <p:nvPr/>
        </p:nvSpPr>
        <p:spPr>
          <a:xfrm>
            <a:off x="3419900" y="1099175"/>
            <a:ext cx="28272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600"/>
              </a:spcBef>
              <a:spcAft>
                <a:spcPts val="0"/>
              </a:spcAft>
              <a:buNone/>
            </a:pPr>
            <a:r>
              <a:rPr b="1" lang="en">
                <a:solidFill>
                  <a:schemeClr val="dk1"/>
                </a:solidFill>
                <a:latin typeface="Source Sans Pro"/>
                <a:ea typeface="Source Sans Pro"/>
                <a:cs typeface="Source Sans Pro"/>
                <a:sym typeface="Source Sans Pro"/>
              </a:rPr>
              <a:t>2ème fusion</a:t>
            </a:r>
            <a:endParaRPr b="1" sz="1300"/>
          </a:p>
        </p:txBody>
      </p:sp>
      <p:sp>
        <p:nvSpPr>
          <p:cNvPr id="525" name="Google Shape;525;p23"/>
          <p:cNvSpPr/>
          <p:nvPr/>
        </p:nvSpPr>
        <p:spPr>
          <a:xfrm>
            <a:off x="6383425" y="1102700"/>
            <a:ext cx="2497500" cy="326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600"/>
              </a:spcBef>
              <a:spcAft>
                <a:spcPts val="0"/>
              </a:spcAft>
              <a:buNone/>
            </a:pPr>
            <a:r>
              <a:rPr lang="en" sz="1500">
                <a:solidFill>
                  <a:schemeClr val="dk1"/>
                </a:solidFill>
                <a:latin typeface="Source Sans Pro"/>
                <a:ea typeface="Source Sans Pro"/>
                <a:cs typeface="Source Sans Pro"/>
                <a:sym typeface="Source Sans Pro"/>
              </a:rPr>
              <a:t>Pour l’ensemble des fusions, </a:t>
            </a:r>
            <a:r>
              <a:rPr lang="en" sz="1500">
                <a:solidFill>
                  <a:schemeClr val="dk1"/>
                </a:solidFill>
                <a:latin typeface="Source Sans Pro"/>
                <a:ea typeface="Source Sans Pro"/>
                <a:cs typeface="Source Sans Pro"/>
                <a:sym typeface="Source Sans Pro"/>
              </a:rPr>
              <a:t>on utilise une </a:t>
            </a:r>
            <a:r>
              <a:rPr lang="en" sz="1500">
                <a:solidFill>
                  <a:schemeClr val="accent1"/>
                </a:solidFill>
                <a:latin typeface="Source Sans Pro"/>
                <a:ea typeface="Source Sans Pro"/>
                <a:cs typeface="Source Sans Pro"/>
                <a:sym typeface="Source Sans Pro"/>
              </a:rPr>
              <a:t>jointure interne</a:t>
            </a:r>
            <a:r>
              <a:rPr lang="en" sz="1500">
                <a:solidFill>
                  <a:schemeClr val="dk1"/>
                </a:solidFill>
                <a:latin typeface="Source Sans Pro"/>
                <a:ea typeface="Source Sans Pro"/>
                <a:cs typeface="Source Sans Pro"/>
                <a:sym typeface="Source Sans Pro"/>
              </a:rPr>
              <a:t> afin de ne conserver que les entrées contenant la clé commune dans les deux tables.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4"/>
          <p:cNvSpPr txBox="1"/>
          <p:nvPr>
            <p:ph idx="1" type="body"/>
          </p:nvPr>
        </p:nvSpPr>
        <p:spPr>
          <a:xfrm>
            <a:off x="815975" y="875750"/>
            <a:ext cx="7635300" cy="35502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La table fusionnée comporte 714 skus uniques, soit un de moins que dans notre table Web ce qui soulève des interrogations :</a:t>
            </a:r>
            <a:br>
              <a:rPr lang="en" sz="1500"/>
            </a:br>
            <a:endParaRPr sz="1500"/>
          </a:p>
          <a:p>
            <a:pPr indent="-323850" lvl="1" marL="914400" rtl="0" algn="l">
              <a:lnSpc>
                <a:spcPct val="115000"/>
              </a:lnSpc>
              <a:spcBef>
                <a:spcPts val="0"/>
              </a:spcBef>
              <a:spcAft>
                <a:spcPts val="0"/>
              </a:spcAft>
              <a:buSzPts val="1500"/>
              <a:buChar char="◉"/>
            </a:pPr>
            <a:r>
              <a:rPr lang="en" sz="1500"/>
              <a:t>Après investigation (via la mise en place d’une jointure OUTER et du paramètre “indicator=True” afin de </a:t>
            </a:r>
            <a:r>
              <a:rPr lang="en" sz="1500"/>
              <a:t>connaître</a:t>
            </a:r>
            <a:r>
              <a:rPr lang="en" sz="1500"/>
              <a:t> la provenance de l’entrée), il s’agit du sku “bon-cadeau-25-euros” qui n’est pas intégré dans la table Liaison. </a:t>
            </a:r>
            <a:br>
              <a:rPr lang="en" sz="1500"/>
            </a:br>
            <a:endParaRPr sz="1500"/>
          </a:p>
          <a:p>
            <a:pPr indent="-323850" lvl="1" marL="914400" rtl="0" algn="l">
              <a:lnSpc>
                <a:spcPct val="115000"/>
              </a:lnSpc>
              <a:spcBef>
                <a:spcPts val="0"/>
              </a:spcBef>
              <a:spcAft>
                <a:spcPts val="0"/>
              </a:spcAft>
              <a:buSzPts val="1500"/>
              <a:buChar char="◉"/>
            </a:pPr>
            <a:r>
              <a:rPr lang="en" sz="1500"/>
              <a:t>Etant donné la nature du sku et le peu d’informations dont on a notre disposition sur sa gestion, on décide de ne pas le conserver afin de ne pas gonfler artificiellement le chiffre </a:t>
            </a:r>
            <a:r>
              <a:rPr lang="en" sz="1500"/>
              <a:t>d'affaires</a:t>
            </a:r>
            <a:r>
              <a:rPr lang="en" sz="1500"/>
              <a:t> du e-commerce.</a:t>
            </a:r>
            <a:endParaRPr sz="1500"/>
          </a:p>
        </p:txBody>
      </p:sp>
      <p:sp>
        <p:nvSpPr>
          <p:cNvPr id="531" name="Google Shape;531;p24"/>
          <p:cNvSpPr txBox="1"/>
          <p:nvPr>
            <p:ph type="title"/>
          </p:nvPr>
        </p:nvSpPr>
        <p:spPr>
          <a:xfrm>
            <a:off x="492800" y="201275"/>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Fusion des trois tables</a:t>
            </a:r>
            <a:endParaRPr/>
          </a:p>
        </p:txBody>
      </p:sp>
      <p:sp>
        <p:nvSpPr>
          <p:cNvPr id="532" name="Google Shape;532;p2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38" name="Google Shape;538;p25"/>
          <p:cNvSpPr txBox="1"/>
          <p:nvPr>
            <p:ph idx="4294967295" type="ctrTitle"/>
          </p:nvPr>
        </p:nvSpPr>
        <p:spPr>
          <a:xfrm>
            <a:off x="628850" y="2871650"/>
            <a:ext cx="7927800" cy="115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t>3</a:t>
            </a:r>
            <a:r>
              <a:rPr lang="en" sz="4800"/>
              <a:t>.  </a:t>
            </a:r>
            <a:r>
              <a:rPr lang="en" sz="4800"/>
              <a:t>Analyse du chiffre d’affaire</a:t>
            </a:r>
            <a:endParaRPr sz="4800"/>
          </a:p>
        </p:txBody>
      </p:sp>
      <p:pic>
        <p:nvPicPr>
          <p:cNvPr id="539" name="Google Shape;539;p25"/>
          <p:cNvPicPr preferRelativeResize="0"/>
          <p:nvPr/>
        </p:nvPicPr>
        <p:blipFill>
          <a:blip r:embed="rId3">
            <a:alphaModFix/>
          </a:blip>
          <a:stretch>
            <a:fillRect/>
          </a:stretch>
        </p:blipFill>
        <p:spPr>
          <a:xfrm>
            <a:off x="6864663" y="123200"/>
            <a:ext cx="2186675" cy="126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6"/>
          <p:cNvSpPr txBox="1"/>
          <p:nvPr>
            <p:ph idx="1" type="body"/>
          </p:nvPr>
        </p:nvSpPr>
        <p:spPr>
          <a:xfrm>
            <a:off x="711200" y="875650"/>
            <a:ext cx="7635300" cy="715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Via la multiplication de la valeur “total_sales” par la valeur “price” on vient créer une nouvelle colonne “Chiffre d’affaire” dans notre data frame global. </a:t>
            </a:r>
            <a:br>
              <a:rPr lang="en" sz="1500"/>
            </a:br>
            <a:endParaRPr sz="1500"/>
          </a:p>
          <a:p>
            <a:pPr indent="0" lvl="0" marL="0" rtl="0" algn="l">
              <a:lnSpc>
                <a:spcPct val="115000"/>
              </a:lnSpc>
              <a:spcBef>
                <a:spcPts val="600"/>
              </a:spcBef>
              <a:spcAft>
                <a:spcPts val="0"/>
              </a:spcAft>
              <a:buNone/>
            </a:pPr>
            <a:r>
              <a:t/>
            </a:r>
            <a:endParaRPr sz="1500"/>
          </a:p>
          <a:p>
            <a:pPr indent="0" lvl="0" marL="0" rtl="0" algn="l">
              <a:lnSpc>
                <a:spcPct val="115000"/>
              </a:lnSpc>
              <a:spcBef>
                <a:spcPts val="600"/>
              </a:spcBef>
              <a:spcAft>
                <a:spcPts val="0"/>
              </a:spcAft>
              <a:buSzPts val="1800"/>
              <a:buNone/>
            </a:pPr>
            <a:r>
              <a:t/>
            </a:r>
            <a:endParaRPr sz="1500"/>
          </a:p>
        </p:txBody>
      </p:sp>
      <p:sp>
        <p:nvSpPr>
          <p:cNvPr id="545" name="Google Shape;545;p26"/>
          <p:cNvSpPr txBox="1"/>
          <p:nvPr>
            <p:ph type="title"/>
          </p:nvPr>
        </p:nvSpPr>
        <p:spPr>
          <a:xfrm>
            <a:off x="476025" y="2160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CHIFFRE D’AFFAIRE PAR PRODUITS</a:t>
            </a:r>
            <a:endParaRPr/>
          </a:p>
        </p:txBody>
      </p:sp>
      <p:sp>
        <p:nvSpPr>
          <p:cNvPr id="546" name="Google Shape;546;p26"/>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47" name="Google Shape;547;p26"/>
          <p:cNvSpPr txBox="1"/>
          <p:nvPr/>
        </p:nvSpPr>
        <p:spPr>
          <a:xfrm>
            <a:off x="4500300" y="0"/>
            <a:ext cx="464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Rajouter une liste trié par top perf vente / plus gros prix</a:t>
            </a:r>
            <a:endParaRPr>
              <a:latin typeface="Source Sans Pro"/>
              <a:ea typeface="Source Sans Pro"/>
              <a:cs typeface="Source Sans Pro"/>
              <a:sym typeface="Source Sans Pro"/>
            </a:endParaRPr>
          </a:p>
        </p:txBody>
      </p:sp>
      <p:sp>
        <p:nvSpPr>
          <p:cNvPr id="548" name="Google Shape;548;p26"/>
          <p:cNvSpPr txBox="1"/>
          <p:nvPr>
            <p:ph idx="1" type="body"/>
          </p:nvPr>
        </p:nvSpPr>
        <p:spPr>
          <a:xfrm>
            <a:off x="711200" y="1696975"/>
            <a:ext cx="3606300" cy="24282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600"/>
              </a:spcBef>
              <a:spcAft>
                <a:spcPts val="0"/>
              </a:spcAft>
              <a:buSzPts val="1500"/>
              <a:buChar char="◉"/>
            </a:pPr>
            <a:r>
              <a:rPr lang="en" sz="1500"/>
              <a:t>En triant les valeurs de notre </a:t>
            </a:r>
            <a:r>
              <a:rPr lang="en" sz="1500"/>
              <a:t>data frame</a:t>
            </a:r>
            <a:r>
              <a:rPr lang="en" sz="1500"/>
              <a:t> sur ce nouveau KPI Chiffre </a:t>
            </a:r>
            <a:r>
              <a:rPr lang="en" sz="1500"/>
              <a:t>d'affaires</a:t>
            </a:r>
            <a:r>
              <a:rPr lang="en" sz="1500"/>
              <a:t>, on peut rapidement afficher les produits ayant réalisés le plus de CA et ceux n’en ayant pas réalisé du tout.</a:t>
            </a:r>
            <a:br>
              <a:rPr lang="en" sz="1500"/>
            </a:br>
            <a:endParaRPr sz="1500"/>
          </a:p>
          <a:p>
            <a:pPr indent="0" lvl="0" marL="0" rtl="0" algn="l">
              <a:lnSpc>
                <a:spcPct val="115000"/>
              </a:lnSpc>
              <a:spcBef>
                <a:spcPts val="600"/>
              </a:spcBef>
              <a:spcAft>
                <a:spcPts val="0"/>
              </a:spcAft>
              <a:buNone/>
            </a:pPr>
            <a:r>
              <a:t/>
            </a:r>
            <a:endParaRPr sz="1500"/>
          </a:p>
          <a:p>
            <a:pPr indent="0" lvl="0" marL="0" rtl="0" algn="l">
              <a:lnSpc>
                <a:spcPct val="115000"/>
              </a:lnSpc>
              <a:spcBef>
                <a:spcPts val="600"/>
              </a:spcBef>
              <a:spcAft>
                <a:spcPts val="0"/>
              </a:spcAft>
              <a:buSzPts val="1800"/>
              <a:buNone/>
            </a:pPr>
            <a:r>
              <a:t/>
            </a:r>
            <a:endParaRPr sz="1500"/>
          </a:p>
        </p:txBody>
      </p:sp>
      <p:pic>
        <p:nvPicPr>
          <p:cNvPr id="549" name="Google Shape;549;p26"/>
          <p:cNvPicPr preferRelativeResize="0"/>
          <p:nvPr/>
        </p:nvPicPr>
        <p:blipFill>
          <a:blip r:embed="rId3">
            <a:alphaModFix/>
          </a:blip>
          <a:stretch>
            <a:fillRect/>
          </a:stretch>
        </p:blipFill>
        <p:spPr>
          <a:xfrm>
            <a:off x="4621250" y="1540600"/>
            <a:ext cx="3652775" cy="2854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7"/>
          <p:cNvSpPr txBox="1"/>
          <p:nvPr>
            <p:ph idx="1" type="body"/>
          </p:nvPr>
        </p:nvSpPr>
        <p:spPr>
          <a:xfrm>
            <a:off x="703775" y="920075"/>
            <a:ext cx="7635300" cy="885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Également</a:t>
            </a:r>
            <a:r>
              <a:rPr lang="en" sz="1500"/>
              <a:t>, afin de simplifier l’utilisation de ce nouveau KPI sur un catalogue de plus de 700 références, on </a:t>
            </a:r>
            <a:r>
              <a:rPr lang="en" sz="1500"/>
              <a:t>vient</a:t>
            </a:r>
            <a:r>
              <a:rPr lang="en" sz="1500"/>
              <a:t> construire un petit module d’affichage du CA par skus :</a:t>
            </a:r>
            <a:endParaRPr sz="1500"/>
          </a:p>
          <a:p>
            <a:pPr indent="0" lvl="0" marL="0" rtl="0" algn="l">
              <a:lnSpc>
                <a:spcPct val="115000"/>
              </a:lnSpc>
              <a:spcBef>
                <a:spcPts val="600"/>
              </a:spcBef>
              <a:spcAft>
                <a:spcPts val="0"/>
              </a:spcAft>
              <a:buNone/>
            </a:pPr>
            <a:r>
              <a:t/>
            </a:r>
            <a:endParaRPr sz="1500"/>
          </a:p>
          <a:p>
            <a:pPr indent="0" lvl="0" marL="0" rtl="0" algn="l">
              <a:lnSpc>
                <a:spcPct val="115000"/>
              </a:lnSpc>
              <a:spcBef>
                <a:spcPts val="600"/>
              </a:spcBef>
              <a:spcAft>
                <a:spcPts val="0"/>
              </a:spcAft>
              <a:buSzPts val="1800"/>
              <a:buNone/>
            </a:pPr>
            <a:r>
              <a:t/>
            </a:r>
            <a:endParaRPr sz="1500"/>
          </a:p>
        </p:txBody>
      </p:sp>
      <p:sp>
        <p:nvSpPr>
          <p:cNvPr id="555" name="Google Shape;555;p27"/>
          <p:cNvSpPr txBox="1"/>
          <p:nvPr>
            <p:ph type="title"/>
          </p:nvPr>
        </p:nvSpPr>
        <p:spPr>
          <a:xfrm>
            <a:off x="461225" y="15985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CHIFFRE D’AFFAIRE PAR PRODUITS</a:t>
            </a:r>
            <a:endParaRPr/>
          </a:p>
        </p:txBody>
      </p:sp>
      <p:sp>
        <p:nvSpPr>
          <p:cNvPr id="556" name="Google Shape;556;p27"/>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57" name="Google Shape;557;p27"/>
          <p:cNvPicPr preferRelativeResize="0"/>
          <p:nvPr/>
        </p:nvPicPr>
        <p:blipFill>
          <a:blip r:embed="rId3">
            <a:alphaModFix/>
          </a:blip>
          <a:stretch>
            <a:fillRect/>
          </a:stretch>
        </p:blipFill>
        <p:spPr>
          <a:xfrm>
            <a:off x="1427600" y="2070025"/>
            <a:ext cx="6288801" cy="1622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8"/>
          <p:cNvSpPr txBox="1"/>
          <p:nvPr>
            <p:ph idx="1" type="body"/>
          </p:nvPr>
        </p:nvSpPr>
        <p:spPr>
          <a:xfrm>
            <a:off x="711200" y="1109425"/>
            <a:ext cx="7635300" cy="1534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Etant donnée que nous n’avons pas de notion de temps dans nos données, la simple de somme du CA de chaque produit nous donne le CA global du e-commerce : </a:t>
            </a:r>
            <a:br>
              <a:rPr lang="en" sz="1500"/>
            </a:br>
            <a:br>
              <a:rPr lang="en" sz="1500"/>
            </a:br>
            <a:br>
              <a:rPr lang="en" sz="1500"/>
            </a:br>
            <a:br>
              <a:rPr lang="en" sz="1500"/>
            </a:br>
            <a:br>
              <a:rPr lang="en" sz="1500"/>
            </a:br>
            <a:br>
              <a:rPr lang="en" sz="1500"/>
            </a:br>
            <a:endParaRPr sz="1500"/>
          </a:p>
          <a:p>
            <a:pPr indent="-323850" lvl="0" marL="457200" rtl="0" algn="l">
              <a:lnSpc>
                <a:spcPct val="115000"/>
              </a:lnSpc>
              <a:spcBef>
                <a:spcPts val="0"/>
              </a:spcBef>
              <a:spcAft>
                <a:spcPts val="0"/>
              </a:spcAft>
              <a:buSzPts val="1500"/>
              <a:buChar char="◉"/>
            </a:pPr>
            <a:r>
              <a:rPr lang="en" sz="1500"/>
              <a:t>Ce dernier nous donne un chiffre d’affaire global de </a:t>
            </a:r>
            <a:r>
              <a:rPr b="1" lang="en" sz="1500">
                <a:solidFill>
                  <a:srgbClr val="980000"/>
                </a:solidFill>
              </a:rPr>
              <a:t>70 568,6€</a:t>
            </a:r>
            <a:endParaRPr b="1" sz="1500">
              <a:solidFill>
                <a:srgbClr val="980000"/>
              </a:solidFill>
            </a:endParaRPr>
          </a:p>
        </p:txBody>
      </p:sp>
      <p:sp>
        <p:nvSpPr>
          <p:cNvPr id="563" name="Google Shape;563;p28"/>
          <p:cNvSpPr txBox="1"/>
          <p:nvPr>
            <p:ph type="title"/>
          </p:nvPr>
        </p:nvSpPr>
        <p:spPr>
          <a:xfrm>
            <a:off x="483400" y="3196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CHIFFRE D’AFFAIRE GLOBAL</a:t>
            </a:r>
            <a:endParaRPr/>
          </a:p>
        </p:txBody>
      </p:sp>
      <p:sp>
        <p:nvSpPr>
          <p:cNvPr id="564" name="Google Shape;564;p28"/>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65" name="Google Shape;565;p28"/>
          <p:cNvPicPr preferRelativeResize="0"/>
          <p:nvPr/>
        </p:nvPicPr>
        <p:blipFill rotWithShape="1">
          <a:blip r:embed="rId3">
            <a:alphaModFix/>
          </a:blip>
          <a:srcRect b="0" l="6182" r="0" t="0"/>
          <a:stretch/>
        </p:blipFill>
        <p:spPr>
          <a:xfrm>
            <a:off x="2223138" y="2162250"/>
            <a:ext cx="4611424" cy="594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71" name="Google Shape;571;p29"/>
          <p:cNvSpPr txBox="1"/>
          <p:nvPr>
            <p:ph idx="4294967295" type="ctrTitle"/>
          </p:nvPr>
        </p:nvSpPr>
        <p:spPr>
          <a:xfrm>
            <a:off x="628850" y="2871650"/>
            <a:ext cx="7927800" cy="115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t>4</a:t>
            </a:r>
            <a:r>
              <a:rPr lang="en" sz="4800"/>
              <a:t>.  Focus sur la variable prix</a:t>
            </a:r>
            <a:endParaRPr sz="4800"/>
          </a:p>
        </p:txBody>
      </p:sp>
      <p:pic>
        <p:nvPicPr>
          <p:cNvPr id="572" name="Google Shape;572;p29"/>
          <p:cNvPicPr preferRelativeResize="0"/>
          <p:nvPr/>
        </p:nvPicPr>
        <p:blipFill>
          <a:blip r:embed="rId3">
            <a:alphaModFix/>
          </a:blip>
          <a:stretch>
            <a:fillRect/>
          </a:stretch>
        </p:blipFill>
        <p:spPr>
          <a:xfrm>
            <a:off x="6864663" y="123200"/>
            <a:ext cx="2186675" cy="126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578" name="Google Shape;578;p30"/>
          <p:cNvSpPr txBox="1"/>
          <p:nvPr>
            <p:ph type="title"/>
          </p:nvPr>
        </p:nvSpPr>
        <p:spPr>
          <a:xfrm>
            <a:off x="483400" y="3196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ANALYSE </a:t>
            </a:r>
            <a:r>
              <a:rPr lang="en"/>
              <a:t>PRÉLIMINAIRE</a:t>
            </a:r>
            <a:r>
              <a:rPr lang="en"/>
              <a:t> DE LA VARIABLE PRIX</a:t>
            </a:r>
            <a:endParaRPr/>
          </a:p>
        </p:txBody>
      </p:sp>
      <p:sp>
        <p:nvSpPr>
          <p:cNvPr id="579" name="Google Shape;579;p30"/>
          <p:cNvSpPr txBox="1"/>
          <p:nvPr>
            <p:ph idx="1" type="body"/>
          </p:nvPr>
        </p:nvSpPr>
        <p:spPr>
          <a:xfrm>
            <a:off x="483400" y="1102025"/>
            <a:ext cx="8153400" cy="1466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La variable prix s’étend de 5,2€ à  225€</a:t>
            </a:r>
            <a:br>
              <a:rPr lang="en" sz="1500"/>
            </a:br>
            <a:endParaRPr sz="1500"/>
          </a:p>
          <a:p>
            <a:pPr indent="-323850" lvl="0" marL="457200" rtl="0" algn="l">
              <a:lnSpc>
                <a:spcPct val="115000"/>
              </a:lnSpc>
              <a:spcBef>
                <a:spcPts val="0"/>
              </a:spcBef>
              <a:spcAft>
                <a:spcPts val="0"/>
              </a:spcAft>
              <a:buSzPts val="1500"/>
              <a:buChar char="◉"/>
            </a:pPr>
            <a:r>
              <a:rPr lang="en" sz="1500"/>
              <a:t>La série ne comporte aucune valeur nulle</a:t>
            </a:r>
            <a:endParaRPr sz="1500"/>
          </a:p>
          <a:p>
            <a:pPr indent="0" lvl="0" marL="0" rtl="0" algn="l">
              <a:lnSpc>
                <a:spcPct val="115000"/>
              </a:lnSpc>
              <a:spcBef>
                <a:spcPts val="600"/>
              </a:spcBef>
              <a:spcAft>
                <a:spcPts val="0"/>
              </a:spcAft>
              <a:buNone/>
            </a:pPr>
            <a:r>
              <a:t/>
            </a:r>
            <a:endParaRPr b="1" sz="1500">
              <a:solidFill>
                <a:srgbClr val="98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1"/>
          <p:cNvSpPr txBox="1"/>
          <p:nvPr>
            <p:ph idx="1" type="body"/>
          </p:nvPr>
        </p:nvSpPr>
        <p:spPr>
          <a:xfrm>
            <a:off x="711200" y="1109425"/>
            <a:ext cx="7635300" cy="3049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Afin de pouvoir efficacement </a:t>
            </a:r>
            <a:r>
              <a:rPr lang="en" sz="1500"/>
              <a:t>détecter</a:t>
            </a:r>
            <a:r>
              <a:rPr lang="en" sz="1500"/>
              <a:t> les potentielles erreurs de prix sur notre jeu de données il faut dans un premier temps en détecter les valeurs aberrantes. </a:t>
            </a:r>
            <a:br>
              <a:rPr lang="en" sz="1500"/>
            </a:br>
            <a:endParaRPr sz="1500"/>
          </a:p>
          <a:p>
            <a:pPr indent="-323850" lvl="0" marL="457200" rtl="0" algn="l">
              <a:lnSpc>
                <a:spcPct val="115000"/>
              </a:lnSpc>
              <a:spcBef>
                <a:spcPts val="0"/>
              </a:spcBef>
              <a:spcAft>
                <a:spcPts val="0"/>
              </a:spcAft>
              <a:buSzPts val="1500"/>
              <a:buChar char="◉"/>
            </a:pPr>
            <a:r>
              <a:rPr lang="en" sz="1500"/>
              <a:t>Pour ce faire plusieurs méthodes existent, dans notre cas on va en appliquer deux :</a:t>
            </a:r>
            <a:br>
              <a:rPr lang="en" sz="1500"/>
            </a:br>
            <a:endParaRPr sz="1500"/>
          </a:p>
          <a:p>
            <a:pPr indent="-323850" lvl="1" marL="914400" rtl="0" algn="l">
              <a:lnSpc>
                <a:spcPct val="115000"/>
              </a:lnSpc>
              <a:spcBef>
                <a:spcPts val="0"/>
              </a:spcBef>
              <a:spcAft>
                <a:spcPts val="0"/>
              </a:spcAft>
              <a:buSzPts val="1500"/>
              <a:buChar char="◉"/>
            </a:pPr>
            <a:r>
              <a:rPr lang="en" sz="1500"/>
              <a:t>Détection via l’écart type</a:t>
            </a:r>
            <a:br>
              <a:rPr lang="en" sz="1500"/>
            </a:br>
            <a:endParaRPr sz="1500"/>
          </a:p>
          <a:p>
            <a:pPr indent="-323850" lvl="1" marL="914400" rtl="0" algn="l">
              <a:lnSpc>
                <a:spcPct val="115000"/>
              </a:lnSpc>
              <a:spcBef>
                <a:spcPts val="0"/>
              </a:spcBef>
              <a:spcAft>
                <a:spcPts val="0"/>
              </a:spcAft>
              <a:buSzPts val="1500"/>
              <a:buChar char="◉"/>
            </a:pPr>
            <a:r>
              <a:rPr lang="en" sz="1500"/>
              <a:t>Détection </a:t>
            </a:r>
            <a:r>
              <a:rPr lang="en" sz="1500"/>
              <a:t> l’écart interquartile &amp; Boxplot</a:t>
            </a:r>
            <a:br>
              <a:rPr lang="en" sz="1500"/>
            </a:br>
            <a:endParaRPr sz="1500"/>
          </a:p>
          <a:p>
            <a:pPr indent="0" lvl="0" marL="0" rtl="0" algn="l">
              <a:lnSpc>
                <a:spcPct val="115000"/>
              </a:lnSpc>
              <a:spcBef>
                <a:spcPts val="600"/>
              </a:spcBef>
              <a:spcAft>
                <a:spcPts val="0"/>
              </a:spcAft>
              <a:buNone/>
            </a:pPr>
            <a:br>
              <a:rPr lang="en" sz="1500"/>
            </a:br>
            <a:br>
              <a:rPr lang="en" sz="1500"/>
            </a:br>
            <a:br>
              <a:rPr lang="en" sz="1500"/>
            </a:br>
            <a:br>
              <a:rPr lang="en" sz="1500"/>
            </a:br>
            <a:endParaRPr b="1" sz="1500">
              <a:solidFill>
                <a:srgbClr val="980000"/>
              </a:solidFill>
            </a:endParaRPr>
          </a:p>
        </p:txBody>
      </p:sp>
      <p:sp>
        <p:nvSpPr>
          <p:cNvPr id="585" name="Google Shape;585;p31"/>
          <p:cNvSpPr txBox="1"/>
          <p:nvPr>
            <p:ph type="title"/>
          </p:nvPr>
        </p:nvSpPr>
        <p:spPr>
          <a:xfrm>
            <a:off x="483400" y="3196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DÉTECTION</a:t>
            </a:r>
            <a:r>
              <a:rPr lang="en"/>
              <a:t> DES VALEURS ABERRANTES</a:t>
            </a:r>
            <a:endParaRPr/>
          </a:p>
        </p:txBody>
      </p:sp>
      <p:sp>
        <p:nvSpPr>
          <p:cNvPr id="586" name="Google Shape;586;p31"/>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4"/>
          <p:cNvSpPr txBox="1"/>
          <p:nvPr>
            <p:ph idx="1" type="body"/>
          </p:nvPr>
        </p:nvSpPr>
        <p:spPr>
          <a:xfrm>
            <a:off x="832104" y="1182100"/>
            <a:ext cx="7635300" cy="2665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lang="en"/>
              <a:t>Contexte &amp; données</a:t>
            </a:r>
            <a:endParaRPr/>
          </a:p>
          <a:p>
            <a:pPr indent="-342900" lvl="0" marL="457200" rtl="0" algn="l">
              <a:lnSpc>
                <a:spcPct val="150000"/>
              </a:lnSpc>
              <a:spcBef>
                <a:spcPts val="0"/>
              </a:spcBef>
              <a:spcAft>
                <a:spcPts val="0"/>
              </a:spcAft>
              <a:buSzPts val="1800"/>
              <a:buChar char="◉"/>
            </a:pPr>
            <a:r>
              <a:rPr lang="en"/>
              <a:t>Data préparation</a:t>
            </a:r>
            <a:endParaRPr/>
          </a:p>
          <a:p>
            <a:pPr indent="-342900" lvl="0" marL="457200" rtl="0" algn="l">
              <a:lnSpc>
                <a:spcPct val="150000"/>
              </a:lnSpc>
              <a:spcBef>
                <a:spcPts val="0"/>
              </a:spcBef>
              <a:spcAft>
                <a:spcPts val="0"/>
              </a:spcAft>
              <a:buSzPts val="1800"/>
              <a:buChar char="◉"/>
            </a:pPr>
            <a:r>
              <a:rPr lang="en"/>
              <a:t>Analyse du chiffre d’affaire</a:t>
            </a:r>
            <a:endParaRPr/>
          </a:p>
          <a:p>
            <a:pPr indent="-342900" lvl="0" marL="457200" rtl="0" algn="l">
              <a:lnSpc>
                <a:spcPct val="150000"/>
              </a:lnSpc>
              <a:spcBef>
                <a:spcPts val="0"/>
              </a:spcBef>
              <a:spcAft>
                <a:spcPts val="0"/>
              </a:spcAft>
              <a:buSzPts val="1800"/>
              <a:buChar char="◉"/>
            </a:pPr>
            <a:r>
              <a:rPr lang="en"/>
              <a:t>Focus sur la variable de prix</a:t>
            </a:r>
            <a:endParaRPr/>
          </a:p>
          <a:p>
            <a:pPr indent="-342900" lvl="0" marL="457200" rtl="0" algn="l">
              <a:lnSpc>
                <a:spcPct val="150000"/>
              </a:lnSpc>
              <a:spcBef>
                <a:spcPts val="0"/>
              </a:spcBef>
              <a:spcAft>
                <a:spcPts val="0"/>
              </a:spcAft>
              <a:buSzPts val="1800"/>
              <a:buChar char="◉"/>
            </a:pPr>
            <a:r>
              <a:rPr lang="en"/>
              <a:t>Conclusion</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SzPts val="1800"/>
              <a:buNone/>
            </a:pPr>
            <a:r>
              <a:t/>
            </a:r>
            <a:endParaRPr/>
          </a:p>
        </p:txBody>
      </p:sp>
      <p:sp>
        <p:nvSpPr>
          <p:cNvPr id="447" name="Google Shape;447;p14"/>
          <p:cNvSpPr txBox="1"/>
          <p:nvPr>
            <p:ph type="title"/>
          </p:nvPr>
        </p:nvSpPr>
        <p:spPr>
          <a:xfrm>
            <a:off x="507600" y="3197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SOMMAIRE</a:t>
            </a:r>
            <a:endParaRPr/>
          </a:p>
        </p:txBody>
      </p:sp>
      <p:sp>
        <p:nvSpPr>
          <p:cNvPr id="448" name="Google Shape;448;p1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2"/>
          <p:cNvSpPr txBox="1"/>
          <p:nvPr>
            <p:ph idx="1" type="body"/>
          </p:nvPr>
        </p:nvSpPr>
        <p:spPr>
          <a:xfrm>
            <a:off x="718600" y="858150"/>
            <a:ext cx="7635300" cy="3427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Dans un premier temps on va calculer la moyenne et l’écart type de notre série “price” grâce à la librairie NumPy (“np.mean” &amp; “np.std”)</a:t>
            </a:r>
            <a:br>
              <a:rPr lang="en" sz="1500"/>
            </a:br>
            <a:endParaRPr sz="1500"/>
          </a:p>
          <a:p>
            <a:pPr indent="-323850" lvl="0" marL="457200" rtl="0" algn="l">
              <a:lnSpc>
                <a:spcPct val="115000"/>
              </a:lnSpc>
              <a:spcBef>
                <a:spcPts val="0"/>
              </a:spcBef>
              <a:spcAft>
                <a:spcPts val="0"/>
              </a:spcAft>
              <a:buSzPts val="1500"/>
              <a:buChar char="◉"/>
            </a:pPr>
            <a:r>
              <a:rPr lang="en" sz="1500"/>
              <a:t>Avec le résultat suivant : </a:t>
            </a:r>
            <a:endParaRPr sz="1500"/>
          </a:p>
          <a:p>
            <a:pPr indent="-323850" lvl="1" marL="914400" rtl="0" algn="l">
              <a:lnSpc>
                <a:spcPct val="115000"/>
              </a:lnSpc>
              <a:spcBef>
                <a:spcPts val="0"/>
              </a:spcBef>
              <a:spcAft>
                <a:spcPts val="0"/>
              </a:spcAft>
              <a:buSzPts val="1500"/>
              <a:buChar char="◉"/>
            </a:pPr>
            <a:r>
              <a:rPr lang="en" sz="1500"/>
              <a:t>Prix moyen : </a:t>
            </a:r>
            <a:r>
              <a:rPr b="1" lang="en" sz="1500">
                <a:solidFill>
                  <a:srgbClr val="980000"/>
                </a:solidFill>
              </a:rPr>
              <a:t>32.49€</a:t>
            </a:r>
            <a:endParaRPr b="1" sz="1500">
              <a:solidFill>
                <a:srgbClr val="980000"/>
              </a:solidFill>
            </a:endParaRPr>
          </a:p>
          <a:p>
            <a:pPr indent="-323850" lvl="1" marL="914400" rtl="0" algn="l">
              <a:lnSpc>
                <a:spcPct val="115000"/>
              </a:lnSpc>
              <a:spcBef>
                <a:spcPts val="0"/>
              </a:spcBef>
              <a:spcAft>
                <a:spcPts val="0"/>
              </a:spcAft>
              <a:buSzPts val="1500"/>
              <a:buChar char="◉"/>
            </a:pPr>
            <a:r>
              <a:rPr lang="en" sz="1500"/>
              <a:t>Ecart type : </a:t>
            </a:r>
            <a:r>
              <a:rPr b="1" lang="en" sz="1500">
                <a:solidFill>
                  <a:srgbClr val="980000"/>
                </a:solidFill>
              </a:rPr>
              <a:t>27,79€</a:t>
            </a:r>
            <a:br>
              <a:rPr b="1" lang="en" sz="1500">
                <a:solidFill>
                  <a:srgbClr val="980000"/>
                </a:solidFill>
              </a:rPr>
            </a:br>
            <a:endParaRPr sz="1500"/>
          </a:p>
          <a:p>
            <a:pPr indent="-323850" lvl="0" marL="457200" rtl="0" algn="l">
              <a:lnSpc>
                <a:spcPct val="115000"/>
              </a:lnSpc>
              <a:spcBef>
                <a:spcPts val="0"/>
              </a:spcBef>
              <a:spcAft>
                <a:spcPts val="0"/>
              </a:spcAft>
              <a:buSzPts val="1500"/>
              <a:buChar char="◉"/>
            </a:pPr>
            <a:r>
              <a:rPr lang="en" sz="1500"/>
              <a:t>On va ensuite définir un seuil inférieur et supérieur à l'aide de ces valeurs via la formule suivante :  </a:t>
            </a:r>
            <a:r>
              <a:rPr b="1" lang="en" sz="1500">
                <a:solidFill>
                  <a:srgbClr val="980000"/>
                </a:solidFill>
              </a:rPr>
              <a:t>moyenne + 1,5 * écart type</a:t>
            </a:r>
            <a:br>
              <a:rPr b="1" lang="en" sz="1500">
                <a:solidFill>
                  <a:srgbClr val="980000"/>
                </a:solidFill>
              </a:rPr>
            </a:br>
            <a:endParaRPr b="1" sz="1500">
              <a:solidFill>
                <a:srgbClr val="980000"/>
              </a:solidFill>
            </a:endParaRPr>
          </a:p>
          <a:p>
            <a:pPr indent="-323850" lvl="0" marL="457200" rtl="0" algn="l">
              <a:lnSpc>
                <a:spcPct val="115000"/>
              </a:lnSpc>
              <a:spcBef>
                <a:spcPts val="0"/>
              </a:spcBef>
              <a:spcAft>
                <a:spcPts val="0"/>
              </a:spcAft>
              <a:buSzPts val="1500"/>
              <a:buChar char="◉"/>
            </a:pPr>
            <a:r>
              <a:rPr lang="en" sz="1500"/>
              <a:t>Cette méthode nous donne une borne supérieure à </a:t>
            </a:r>
            <a:r>
              <a:rPr b="1" lang="en" sz="1500">
                <a:solidFill>
                  <a:srgbClr val="980000"/>
                </a:solidFill>
              </a:rPr>
              <a:t>74,18€</a:t>
            </a:r>
            <a:r>
              <a:rPr lang="en" sz="1500"/>
              <a:t> et une borne inférieure à </a:t>
            </a:r>
            <a:r>
              <a:rPr b="1" lang="en" sz="1500">
                <a:solidFill>
                  <a:srgbClr val="980000"/>
                </a:solidFill>
              </a:rPr>
              <a:t>-9,19€</a:t>
            </a:r>
            <a:r>
              <a:rPr lang="en" sz="1500"/>
              <a:t> (qu’on ne prendra pas en compte puisqu’aucun prix négatif dans nos données).</a:t>
            </a:r>
            <a:br>
              <a:rPr lang="en" sz="1500"/>
            </a:br>
            <a:endParaRPr sz="1500"/>
          </a:p>
          <a:p>
            <a:pPr indent="0" lvl="0" marL="0" rtl="0" algn="l">
              <a:lnSpc>
                <a:spcPct val="115000"/>
              </a:lnSpc>
              <a:spcBef>
                <a:spcPts val="600"/>
              </a:spcBef>
              <a:spcAft>
                <a:spcPts val="0"/>
              </a:spcAft>
              <a:buNone/>
            </a:pPr>
            <a:r>
              <a:t/>
            </a:r>
            <a:endParaRPr b="1" sz="1500">
              <a:solidFill>
                <a:srgbClr val="980000"/>
              </a:solidFill>
            </a:endParaRPr>
          </a:p>
        </p:txBody>
      </p:sp>
      <p:sp>
        <p:nvSpPr>
          <p:cNvPr id="592" name="Google Shape;592;p32"/>
          <p:cNvSpPr txBox="1"/>
          <p:nvPr>
            <p:ph type="title"/>
          </p:nvPr>
        </p:nvSpPr>
        <p:spPr>
          <a:xfrm>
            <a:off x="490800" y="1642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VALEURS ABERRANTES : CALCUL VIA L'ÉCART TYPE</a:t>
            </a:r>
            <a:endParaRPr/>
          </a:p>
        </p:txBody>
      </p:sp>
      <p:sp>
        <p:nvSpPr>
          <p:cNvPr id="593" name="Google Shape;593;p32"/>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3"/>
          <p:cNvSpPr txBox="1"/>
          <p:nvPr>
            <p:ph idx="1" type="body"/>
          </p:nvPr>
        </p:nvSpPr>
        <p:spPr>
          <a:xfrm>
            <a:off x="718600" y="858150"/>
            <a:ext cx="7635300" cy="3427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Via cette méthode on identifie </a:t>
            </a:r>
            <a:r>
              <a:rPr b="1" lang="en" sz="1500">
                <a:solidFill>
                  <a:srgbClr val="980000"/>
                </a:solidFill>
              </a:rPr>
              <a:t>49 valeurs de la série “price”</a:t>
            </a:r>
            <a:r>
              <a:rPr lang="en" sz="1500"/>
              <a:t> comme </a:t>
            </a:r>
            <a:r>
              <a:rPr lang="en" sz="1500"/>
              <a:t>aberrantes (donc dont le prix dépasse 74,18€).</a:t>
            </a:r>
            <a:br>
              <a:rPr lang="en" sz="1500"/>
            </a:br>
            <a:endParaRPr sz="1500"/>
          </a:p>
          <a:p>
            <a:pPr indent="-323850" lvl="0" marL="457200" rtl="0" algn="l">
              <a:lnSpc>
                <a:spcPct val="115000"/>
              </a:lnSpc>
              <a:spcBef>
                <a:spcPts val="0"/>
              </a:spcBef>
              <a:spcAft>
                <a:spcPts val="0"/>
              </a:spcAft>
              <a:buSzPts val="1500"/>
              <a:buChar char="◉"/>
            </a:pPr>
            <a:r>
              <a:rPr lang="en" sz="1500"/>
              <a:t>On consolide ensuite ces valeurs dans un dataframe afin de pouvoir les faire constater par un expert dans le domaine du vin et des liqueurs qui pourra lui déterminer si </a:t>
            </a:r>
            <a:r>
              <a:rPr b="1" lang="en" sz="1500">
                <a:solidFill>
                  <a:srgbClr val="980000"/>
                </a:solidFill>
              </a:rPr>
              <a:t>les prix sont erronés ou non</a:t>
            </a:r>
            <a:r>
              <a:rPr lang="en" sz="1500"/>
              <a:t>.</a:t>
            </a:r>
            <a:br>
              <a:rPr lang="en" sz="1500"/>
            </a:br>
            <a:endParaRPr sz="1500"/>
          </a:p>
          <a:p>
            <a:pPr indent="0" lvl="0" marL="0" rtl="0" algn="l">
              <a:lnSpc>
                <a:spcPct val="115000"/>
              </a:lnSpc>
              <a:spcBef>
                <a:spcPts val="600"/>
              </a:spcBef>
              <a:spcAft>
                <a:spcPts val="0"/>
              </a:spcAft>
              <a:buNone/>
            </a:pPr>
            <a:r>
              <a:t/>
            </a:r>
            <a:endParaRPr b="1" sz="1500">
              <a:solidFill>
                <a:srgbClr val="980000"/>
              </a:solidFill>
            </a:endParaRPr>
          </a:p>
        </p:txBody>
      </p:sp>
      <p:sp>
        <p:nvSpPr>
          <p:cNvPr id="599" name="Google Shape;599;p33"/>
          <p:cNvSpPr txBox="1"/>
          <p:nvPr>
            <p:ph type="title"/>
          </p:nvPr>
        </p:nvSpPr>
        <p:spPr>
          <a:xfrm>
            <a:off x="490800" y="1642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VALEURS ABERRANTES : CALCUL VIA </a:t>
            </a:r>
            <a:r>
              <a:rPr lang="en"/>
              <a:t>L'ÉCART</a:t>
            </a:r>
            <a:r>
              <a:rPr lang="en"/>
              <a:t> TYPE</a:t>
            </a:r>
            <a:endParaRPr/>
          </a:p>
        </p:txBody>
      </p:sp>
      <p:sp>
        <p:nvSpPr>
          <p:cNvPr id="600" name="Google Shape;600;p33"/>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601" name="Google Shape;601;p33"/>
          <p:cNvPicPr preferRelativeResize="0"/>
          <p:nvPr/>
        </p:nvPicPr>
        <p:blipFill>
          <a:blip r:embed="rId3">
            <a:alphaModFix/>
          </a:blip>
          <a:stretch>
            <a:fillRect/>
          </a:stretch>
        </p:blipFill>
        <p:spPr>
          <a:xfrm>
            <a:off x="1388925" y="2748698"/>
            <a:ext cx="6366150" cy="1413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4"/>
          <p:cNvSpPr txBox="1"/>
          <p:nvPr>
            <p:ph idx="1" type="body"/>
          </p:nvPr>
        </p:nvSpPr>
        <p:spPr>
          <a:xfrm>
            <a:off x="687725" y="1009725"/>
            <a:ext cx="3804600" cy="2746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Afin de compléter cette analyse, on produit également un </a:t>
            </a:r>
            <a:r>
              <a:rPr lang="en" sz="1500">
                <a:solidFill>
                  <a:schemeClr val="accent4"/>
                </a:solidFill>
              </a:rPr>
              <a:t>nuage de points</a:t>
            </a:r>
            <a:r>
              <a:rPr lang="en" sz="1500"/>
              <a:t> qui matérialise chaque produit par son prix (en abscisse) et le nombre de fois </a:t>
            </a:r>
            <a:r>
              <a:rPr lang="en" sz="1500"/>
              <a:t>où il</a:t>
            </a:r>
            <a:r>
              <a:rPr lang="en" sz="1500"/>
              <a:t> a été vendu (en ordonnée). </a:t>
            </a:r>
            <a:endParaRPr sz="1500"/>
          </a:p>
          <a:p>
            <a:pPr indent="-323850" lvl="0" marL="457200" rtl="0" algn="l">
              <a:lnSpc>
                <a:spcPct val="115000"/>
              </a:lnSpc>
              <a:spcBef>
                <a:spcPts val="0"/>
              </a:spcBef>
              <a:spcAft>
                <a:spcPts val="0"/>
              </a:spcAft>
              <a:buSzPts val="1500"/>
              <a:buChar char="◉"/>
            </a:pPr>
            <a:r>
              <a:rPr lang="en" sz="1500"/>
              <a:t>Les </a:t>
            </a:r>
            <a:r>
              <a:rPr lang="en" sz="1500">
                <a:solidFill>
                  <a:schemeClr val="accent4"/>
                </a:solidFill>
              </a:rPr>
              <a:t>valeurs aberrantes</a:t>
            </a:r>
            <a:r>
              <a:rPr lang="en" sz="1500"/>
              <a:t> (identifiées par notre calcul avec l’écart type) y sont affichées en rouge.</a:t>
            </a:r>
            <a:br>
              <a:rPr lang="en" sz="1500"/>
            </a:br>
            <a:br>
              <a:rPr lang="en" sz="1500"/>
            </a:br>
            <a:endParaRPr sz="1500"/>
          </a:p>
          <a:p>
            <a:pPr indent="0" lvl="0" marL="0" rtl="0" algn="l">
              <a:lnSpc>
                <a:spcPct val="115000"/>
              </a:lnSpc>
              <a:spcBef>
                <a:spcPts val="600"/>
              </a:spcBef>
              <a:spcAft>
                <a:spcPts val="0"/>
              </a:spcAft>
              <a:buNone/>
            </a:pPr>
            <a:r>
              <a:t/>
            </a:r>
            <a:endParaRPr b="1" sz="1500">
              <a:solidFill>
                <a:srgbClr val="980000"/>
              </a:solidFill>
            </a:endParaRPr>
          </a:p>
        </p:txBody>
      </p:sp>
      <p:sp>
        <p:nvSpPr>
          <p:cNvPr id="607" name="Google Shape;607;p34"/>
          <p:cNvSpPr txBox="1"/>
          <p:nvPr>
            <p:ph type="title"/>
          </p:nvPr>
        </p:nvSpPr>
        <p:spPr>
          <a:xfrm>
            <a:off x="490800" y="53175"/>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VALEURS ABERRANTES : CALCUL VIA L'ÉCART TYPE</a:t>
            </a:r>
            <a:endParaRPr/>
          </a:p>
        </p:txBody>
      </p:sp>
      <p:sp>
        <p:nvSpPr>
          <p:cNvPr id="608" name="Google Shape;608;p34"/>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609" name="Google Shape;609;p34"/>
          <p:cNvPicPr preferRelativeResize="0"/>
          <p:nvPr/>
        </p:nvPicPr>
        <p:blipFill>
          <a:blip r:embed="rId3">
            <a:alphaModFix/>
          </a:blip>
          <a:stretch>
            <a:fillRect/>
          </a:stretch>
        </p:blipFill>
        <p:spPr>
          <a:xfrm>
            <a:off x="4856452" y="1009725"/>
            <a:ext cx="3592800" cy="27462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5"/>
          <p:cNvSpPr txBox="1"/>
          <p:nvPr>
            <p:ph idx="1" type="body"/>
          </p:nvPr>
        </p:nvSpPr>
        <p:spPr>
          <a:xfrm>
            <a:off x="754350" y="791200"/>
            <a:ext cx="7635300" cy="3427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Dans un premier temps on va calculer les premier et troisième quartiles de notre série “price” grâce à la librairie NumPy (“np.quantile” )</a:t>
            </a:r>
            <a:br>
              <a:rPr lang="en" sz="1500"/>
            </a:br>
            <a:endParaRPr sz="1500"/>
          </a:p>
          <a:p>
            <a:pPr indent="-323850" lvl="0" marL="457200" rtl="0" algn="l">
              <a:lnSpc>
                <a:spcPct val="115000"/>
              </a:lnSpc>
              <a:spcBef>
                <a:spcPts val="0"/>
              </a:spcBef>
              <a:spcAft>
                <a:spcPts val="0"/>
              </a:spcAft>
              <a:buSzPts val="1500"/>
              <a:buChar char="◉"/>
            </a:pPr>
            <a:r>
              <a:rPr lang="en" sz="1500"/>
              <a:t>Avec le résultat suivant : </a:t>
            </a:r>
            <a:endParaRPr sz="1500"/>
          </a:p>
          <a:p>
            <a:pPr indent="-323850" lvl="1" marL="914400" rtl="0" algn="l">
              <a:lnSpc>
                <a:spcPct val="115000"/>
              </a:lnSpc>
              <a:spcBef>
                <a:spcPts val="0"/>
              </a:spcBef>
              <a:spcAft>
                <a:spcPts val="0"/>
              </a:spcAft>
              <a:buSzPts val="1500"/>
              <a:buChar char="◉"/>
            </a:pPr>
            <a:r>
              <a:rPr lang="en" sz="1500"/>
              <a:t>Q1 : </a:t>
            </a:r>
            <a:r>
              <a:rPr b="1" lang="en" sz="1500">
                <a:solidFill>
                  <a:srgbClr val="980000"/>
                </a:solidFill>
              </a:rPr>
              <a:t>14,1 €</a:t>
            </a:r>
            <a:endParaRPr b="1" sz="1500">
              <a:solidFill>
                <a:srgbClr val="980000"/>
              </a:solidFill>
            </a:endParaRPr>
          </a:p>
          <a:p>
            <a:pPr indent="-323850" lvl="1" marL="914400" rtl="0" algn="l">
              <a:lnSpc>
                <a:spcPct val="115000"/>
              </a:lnSpc>
              <a:spcBef>
                <a:spcPts val="0"/>
              </a:spcBef>
              <a:spcAft>
                <a:spcPts val="0"/>
              </a:spcAft>
              <a:buSzPts val="1500"/>
              <a:buChar char="◉"/>
            </a:pPr>
            <a:r>
              <a:rPr lang="en" sz="1500"/>
              <a:t>Q3</a:t>
            </a:r>
            <a:r>
              <a:rPr lang="en" sz="1500"/>
              <a:t> : </a:t>
            </a:r>
            <a:r>
              <a:rPr b="1" lang="en" sz="1500">
                <a:solidFill>
                  <a:srgbClr val="980000"/>
                </a:solidFill>
              </a:rPr>
              <a:t>42,18 €</a:t>
            </a:r>
            <a:br>
              <a:rPr b="1" lang="en" sz="1500">
                <a:solidFill>
                  <a:srgbClr val="980000"/>
                </a:solidFill>
              </a:rPr>
            </a:br>
            <a:endParaRPr sz="1500"/>
          </a:p>
          <a:p>
            <a:pPr indent="-323850" lvl="0" marL="457200" rtl="0" algn="l">
              <a:lnSpc>
                <a:spcPct val="115000"/>
              </a:lnSpc>
              <a:spcBef>
                <a:spcPts val="0"/>
              </a:spcBef>
              <a:spcAft>
                <a:spcPts val="0"/>
              </a:spcAft>
              <a:buSzPts val="1500"/>
              <a:buChar char="◉"/>
            </a:pPr>
            <a:r>
              <a:rPr lang="en" sz="1500"/>
              <a:t>On va ensuite définir un seuil inférieur et supérieur à l'aide de ces valeurs via la formule suivante :  </a:t>
            </a:r>
            <a:r>
              <a:rPr b="1" lang="en" sz="1500">
                <a:solidFill>
                  <a:srgbClr val="980000"/>
                </a:solidFill>
              </a:rPr>
              <a:t>Q1 - 1,5 * (Q3-Q1) </a:t>
            </a:r>
            <a:r>
              <a:rPr lang="en" sz="1500">
                <a:solidFill>
                  <a:srgbClr val="000000"/>
                </a:solidFill>
              </a:rPr>
              <a:t>&amp; </a:t>
            </a:r>
            <a:r>
              <a:rPr b="1" lang="en" sz="1500">
                <a:solidFill>
                  <a:srgbClr val="980000"/>
                </a:solidFill>
              </a:rPr>
              <a:t>Q3 + 1,5 * (Q3-Q1)</a:t>
            </a:r>
            <a:br>
              <a:rPr b="1" lang="en" sz="1500">
                <a:solidFill>
                  <a:srgbClr val="980000"/>
                </a:solidFill>
              </a:rPr>
            </a:br>
            <a:endParaRPr b="1" sz="1500">
              <a:solidFill>
                <a:srgbClr val="980000"/>
              </a:solidFill>
            </a:endParaRPr>
          </a:p>
          <a:p>
            <a:pPr indent="-323850" lvl="0" marL="457200" rtl="0" algn="l">
              <a:lnSpc>
                <a:spcPct val="115000"/>
              </a:lnSpc>
              <a:spcBef>
                <a:spcPts val="0"/>
              </a:spcBef>
              <a:spcAft>
                <a:spcPts val="0"/>
              </a:spcAft>
              <a:buSzPts val="1500"/>
              <a:buChar char="◉"/>
            </a:pPr>
            <a:r>
              <a:rPr lang="en" sz="1500"/>
              <a:t>Cette méthode nous donne une borne supérieure à </a:t>
            </a:r>
            <a:r>
              <a:rPr b="1" lang="en" sz="1500">
                <a:solidFill>
                  <a:srgbClr val="980000"/>
                </a:solidFill>
              </a:rPr>
              <a:t>84,29 €</a:t>
            </a:r>
            <a:r>
              <a:rPr lang="en" sz="1500"/>
              <a:t> et une borne inférieure à </a:t>
            </a:r>
            <a:r>
              <a:rPr b="1" lang="en" sz="1500">
                <a:solidFill>
                  <a:srgbClr val="980000"/>
                </a:solidFill>
              </a:rPr>
              <a:t>-28,01</a:t>
            </a:r>
            <a:r>
              <a:rPr lang="en" sz="1500"/>
              <a:t> (qu’on ne prendra pas en compte puisqu’aucun prix négatif dans nos données).</a:t>
            </a:r>
            <a:br>
              <a:rPr lang="en" sz="1500"/>
            </a:br>
            <a:endParaRPr sz="1500"/>
          </a:p>
          <a:p>
            <a:pPr indent="0" lvl="0" marL="0" rtl="0" algn="l">
              <a:lnSpc>
                <a:spcPct val="115000"/>
              </a:lnSpc>
              <a:spcBef>
                <a:spcPts val="600"/>
              </a:spcBef>
              <a:spcAft>
                <a:spcPts val="0"/>
              </a:spcAft>
              <a:buNone/>
            </a:pPr>
            <a:r>
              <a:t/>
            </a:r>
            <a:endParaRPr b="1" sz="1500">
              <a:solidFill>
                <a:srgbClr val="980000"/>
              </a:solidFill>
            </a:endParaRPr>
          </a:p>
        </p:txBody>
      </p:sp>
      <p:sp>
        <p:nvSpPr>
          <p:cNvPr id="615" name="Google Shape;615;p35"/>
          <p:cNvSpPr txBox="1"/>
          <p:nvPr>
            <p:ph type="title"/>
          </p:nvPr>
        </p:nvSpPr>
        <p:spPr>
          <a:xfrm>
            <a:off x="483400" y="754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VALEURS ABERRANTES : CALCUL VIA L'ÉCART INTERQUARTILE</a:t>
            </a:r>
            <a:endParaRPr/>
          </a:p>
        </p:txBody>
      </p:sp>
      <p:sp>
        <p:nvSpPr>
          <p:cNvPr id="616" name="Google Shape;616;p35"/>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6"/>
          <p:cNvSpPr txBox="1"/>
          <p:nvPr>
            <p:ph idx="1" type="body"/>
          </p:nvPr>
        </p:nvSpPr>
        <p:spPr>
          <a:xfrm>
            <a:off x="718600" y="858150"/>
            <a:ext cx="7635300" cy="3427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Via cette méthode on identifie </a:t>
            </a:r>
            <a:r>
              <a:rPr b="1" lang="en" sz="1500">
                <a:solidFill>
                  <a:srgbClr val="980000"/>
                </a:solidFill>
              </a:rPr>
              <a:t>32 </a:t>
            </a:r>
            <a:r>
              <a:rPr b="1" lang="en" sz="1500">
                <a:solidFill>
                  <a:srgbClr val="980000"/>
                </a:solidFill>
              </a:rPr>
              <a:t>valeurs de la série “price”</a:t>
            </a:r>
            <a:r>
              <a:rPr lang="en" sz="1500"/>
              <a:t> comme aberrantes (donc dont le prix dépasse 84,29€), c’est 17 valeurs de moins que le via l’écart type.</a:t>
            </a:r>
            <a:br>
              <a:rPr lang="en" sz="1500"/>
            </a:br>
            <a:endParaRPr sz="1500"/>
          </a:p>
          <a:p>
            <a:pPr indent="-323850" lvl="0" marL="457200" rtl="0" algn="l">
              <a:lnSpc>
                <a:spcPct val="115000"/>
              </a:lnSpc>
              <a:spcBef>
                <a:spcPts val="0"/>
              </a:spcBef>
              <a:spcAft>
                <a:spcPts val="0"/>
              </a:spcAft>
              <a:buSzPts val="1500"/>
              <a:buChar char="◉"/>
            </a:pPr>
            <a:r>
              <a:rPr lang="en" sz="1500"/>
              <a:t>De la même manière, on consolide ensuite ces valeurs dans un dataframe afin de pouvoir les faire constater par un expert dans le domaine du vin et des liqueurs qui pourra lui déterminer si </a:t>
            </a:r>
            <a:r>
              <a:rPr b="1" lang="en" sz="1500">
                <a:solidFill>
                  <a:srgbClr val="980000"/>
                </a:solidFill>
              </a:rPr>
              <a:t>les prix sont erronés ou non</a:t>
            </a:r>
            <a:r>
              <a:rPr lang="en" sz="1500"/>
              <a:t>.</a:t>
            </a:r>
            <a:br>
              <a:rPr lang="en" sz="1500"/>
            </a:br>
            <a:endParaRPr sz="1500"/>
          </a:p>
          <a:p>
            <a:pPr indent="0" lvl="0" marL="0" rtl="0" algn="l">
              <a:lnSpc>
                <a:spcPct val="115000"/>
              </a:lnSpc>
              <a:spcBef>
                <a:spcPts val="600"/>
              </a:spcBef>
              <a:spcAft>
                <a:spcPts val="0"/>
              </a:spcAft>
              <a:buNone/>
            </a:pPr>
            <a:r>
              <a:t/>
            </a:r>
            <a:endParaRPr b="1" sz="1500">
              <a:solidFill>
                <a:srgbClr val="980000"/>
              </a:solidFill>
            </a:endParaRPr>
          </a:p>
        </p:txBody>
      </p:sp>
      <p:sp>
        <p:nvSpPr>
          <p:cNvPr id="622" name="Google Shape;622;p36"/>
          <p:cNvSpPr txBox="1"/>
          <p:nvPr>
            <p:ph type="title"/>
          </p:nvPr>
        </p:nvSpPr>
        <p:spPr>
          <a:xfrm>
            <a:off x="490800" y="1642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VALEURS ABERRANTES : CALCUL VIA L'ÉCART INTERQUARTILES</a:t>
            </a:r>
            <a:endParaRPr/>
          </a:p>
        </p:txBody>
      </p:sp>
      <p:sp>
        <p:nvSpPr>
          <p:cNvPr id="623" name="Google Shape;623;p36"/>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624" name="Google Shape;624;p36"/>
          <p:cNvPicPr preferRelativeResize="0"/>
          <p:nvPr/>
        </p:nvPicPr>
        <p:blipFill>
          <a:blip r:embed="rId3">
            <a:alphaModFix/>
          </a:blip>
          <a:stretch>
            <a:fillRect/>
          </a:stretch>
        </p:blipFill>
        <p:spPr>
          <a:xfrm>
            <a:off x="1388925" y="2748698"/>
            <a:ext cx="6366150" cy="1413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7"/>
          <p:cNvSpPr txBox="1"/>
          <p:nvPr>
            <p:ph idx="1" type="body"/>
          </p:nvPr>
        </p:nvSpPr>
        <p:spPr>
          <a:xfrm>
            <a:off x="754350" y="828875"/>
            <a:ext cx="7635300" cy="895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Il est </a:t>
            </a:r>
            <a:r>
              <a:rPr lang="en" sz="1500"/>
              <a:t>également</a:t>
            </a:r>
            <a:r>
              <a:rPr lang="en" sz="1500"/>
              <a:t> possible d’utiliser cette méthode via la production d’un </a:t>
            </a:r>
            <a:r>
              <a:rPr lang="en" sz="1500"/>
              <a:t>graphique</a:t>
            </a:r>
            <a:r>
              <a:rPr lang="en" sz="1500"/>
              <a:t> de type Boxplot qui va traduire les différents seuils et quartiles calculés directement sur le visuel.</a:t>
            </a:r>
            <a:endParaRPr sz="1500"/>
          </a:p>
        </p:txBody>
      </p:sp>
      <p:sp>
        <p:nvSpPr>
          <p:cNvPr id="630" name="Google Shape;630;p37"/>
          <p:cNvSpPr txBox="1"/>
          <p:nvPr>
            <p:ph type="title"/>
          </p:nvPr>
        </p:nvSpPr>
        <p:spPr>
          <a:xfrm>
            <a:off x="490800" y="60575"/>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VALEURS ABERRANTES : BOXPLOT</a:t>
            </a:r>
            <a:endParaRPr/>
          </a:p>
        </p:txBody>
      </p:sp>
      <p:sp>
        <p:nvSpPr>
          <p:cNvPr id="631" name="Google Shape;631;p37"/>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632" name="Google Shape;632;p37"/>
          <p:cNvPicPr preferRelativeResize="0"/>
          <p:nvPr/>
        </p:nvPicPr>
        <p:blipFill>
          <a:blip r:embed="rId3">
            <a:alphaModFix/>
          </a:blip>
          <a:stretch>
            <a:fillRect/>
          </a:stretch>
        </p:blipFill>
        <p:spPr>
          <a:xfrm>
            <a:off x="1159063" y="1906375"/>
            <a:ext cx="6825875" cy="1690400"/>
          </a:xfrm>
          <a:prstGeom prst="rect">
            <a:avLst/>
          </a:prstGeom>
          <a:noFill/>
          <a:ln>
            <a:noFill/>
          </a:ln>
        </p:spPr>
      </p:pic>
      <p:cxnSp>
        <p:nvCxnSpPr>
          <p:cNvPr id="633" name="Google Shape;633;p37"/>
          <p:cNvCxnSpPr/>
          <p:nvPr/>
        </p:nvCxnSpPr>
        <p:spPr>
          <a:xfrm flipH="1">
            <a:off x="769550" y="2767875"/>
            <a:ext cx="836400" cy="5256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37"/>
          <p:cNvCxnSpPr/>
          <p:nvPr/>
        </p:nvCxnSpPr>
        <p:spPr>
          <a:xfrm>
            <a:off x="3729975" y="2775275"/>
            <a:ext cx="370200" cy="9843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37"/>
          <p:cNvCxnSpPr/>
          <p:nvPr/>
        </p:nvCxnSpPr>
        <p:spPr>
          <a:xfrm>
            <a:off x="2621250" y="2816650"/>
            <a:ext cx="387900" cy="9918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37"/>
          <p:cNvCxnSpPr/>
          <p:nvPr/>
        </p:nvCxnSpPr>
        <p:spPr>
          <a:xfrm flipH="1">
            <a:off x="1657850" y="2816650"/>
            <a:ext cx="205500" cy="979800"/>
          </a:xfrm>
          <a:prstGeom prst="straightConnector1">
            <a:avLst/>
          </a:prstGeom>
          <a:noFill/>
          <a:ln cap="flat" cmpd="sng" w="9525">
            <a:solidFill>
              <a:schemeClr val="dk2"/>
            </a:solidFill>
            <a:prstDash val="solid"/>
            <a:round/>
            <a:headEnd len="med" w="med" type="none"/>
            <a:tailEnd len="med" w="med" type="none"/>
          </a:ln>
        </p:spPr>
      </p:cxnSp>
      <p:sp>
        <p:nvSpPr>
          <p:cNvPr id="637" name="Google Shape;637;p37"/>
          <p:cNvSpPr txBox="1"/>
          <p:nvPr/>
        </p:nvSpPr>
        <p:spPr>
          <a:xfrm>
            <a:off x="392250" y="3293475"/>
            <a:ext cx="7032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Source Sans Pro"/>
                <a:ea typeface="Source Sans Pro"/>
                <a:cs typeface="Source Sans Pro"/>
                <a:sym typeface="Source Sans Pro"/>
              </a:rPr>
              <a:t>Seuil inférieur (ici prix minimal)</a:t>
            </a:r>
            <a:endParaRPr sz="1000">
              <a:latin typeface="Source Sans Pro"/>
              <a:ea typeface="Source Sans Pro"/>
              <a:cs typeface="Source Sans Pro"/>
              <a:sym typeface="Source Sans Pro"/>
            </a:endParaRPr>
          </a:p>
        </p:txBody>
      </p:sp>
      <p:sp>
        <p:nvSpPr>
          <p:cNvPr id="638" name="Google Shape;638;p37"/>
          <p:cNvSpPr txBox="1"/>
          <p:nvPr/>
        </p:nvSpPr>
        <p:spPr>
          <a:xfrm>
            <a:off x="3767050" y="3759675"/>
            <a:ext cx="7032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Source Sans Pro"/>
                <a:ea typeface="Source Sans Pro"/>
                <a:cs typeface="Source Sans Pro"/>
                <a:sym typeface="Source Sans Pro"/>
              </a:rPr>
              <a:t>Seuil supérieur</a:t>
            </a:r>
            <a:endParaRPr sz="1000">
              <a:latin typeface="Source Sans Pro"/>
              <a:ea typeface="Source Sans Pro"/>
              <a:cs typeface="Source Sans Pro"/>
              <a:sym typeface="Source Sans Pro"/>
            </a:endParaRPr>
          </a:p>
        </p:txBody>
      </p:sp>
      <p:sp>
        <p:nvSpPr>
          <p:cNvPr id="639" name="Google Shape;639;p37"/>
          <p:cNvSpPr txBox="1"/>
          <p:nvPr/>
        </p:nvSpPr>
        <p:spPr>
          <a:xfrm>
            <a:off x="1292175" y="3808450"/>
            <a:ext cx="703200" cy="33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Source Sans Pro"/>
                <a:ea typeface="Source Sans Pro"/>
                <a:cs typeface="Source Sans Pro"/>
                <a:sym typeface="Source Sans Pro"/>
              </a:rPr>
              <a:t>Q1</a:t>
            </a:r>
            <a:endParaRPr sz="1000">
              <a:latin typeface="Source Sans Pro"/>
              <a:ea typeface="Source Sans Pro"/>
              <a:cs typeface="Source Sans Pro"/>
              <a:sym typeface="Source Sans Pro"/>
            </a:endParaRPr>
          </a:p>
        </p:txBody>
      </p:sp>
      <p:sp>
        <p:nvSpPr>
          <p:cNvPr id="640" name="Google Shape;640;p37"/>
          <p:cNvSpPr txBox="1"/>
          <p:nvPr/>
        </p:nvSpPr>
        <p:spPr>
          <a:xfrm>
            <a:off x="2673100" y="3808450"/>
            <a:ext cx="703200" cy="33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Source Sans Pro"/>
                <a:ea typeface="Source Sans Pro"/>
                <a:cs typeface="Source Sans Pro"/>
                <a:sym typeface="Source Sans Pro"/>
              </a:rPr>
              <a:t>Q3</a:t>
            </a:r>
            <a:endParaRPr sz="1000">
              <a:latin typeface="Source Sans Pro"/>
              <a:ea typeface="Source Sans Pro"/>
              <a:cs typeface="Source Sans Pro"/>
              <a:sym typeface="Source Sans Pro"/>
            </a:endParaRPr>
          </a:p>
        </p:txBody>
      </p:sp>
      <p:cxnSp>
        <p:nvCxnSpPr>
          <p:cNvPr id="641" name="Google Shape;641;p37"/>
          <p:cNvCxnSpPr>
            <a:endCxn id="642" idx="1"/>
          </p:cNvCxnSpPr>
          <p:nvPr/>
        </p:nvCxnSpPr>
        <p:spPr>
          <a:xfrm flipH="1" rot="10800000">
            <a:off x="3774375" y="2318800"/>
            <a:ext cx="1006500" cy="2640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37"/>
          <p:cNvCxnSpPr>
            <a:endCxn id="642" idx="3"/>
          </p:cNvCxnSpPr>
          <p:nvPr/>
        </p:nvCxnSpPr>
        <p:spPr>
          <a:xfrm rot="10800000">
            <a:off x="6579375" y="2318800"/>
            <a:ext cx="908100" cy="264000"/>
          </a:xfrm>
          <a:prstGeom prst="straightConnector1">
            <a:avLst/>
          </a:prstGeom>
          <a:noFill/>
          <a:ln cap="flat" cmpd="sng" w="9525">
            <a:solidFill>
              <a:schemeClr val="dk2"/>
            </a:solidFill>
            <a:prstDash val="solid"/>
            <a:round/>
            <a:headEnd len="med" w="med" type="none"/>
            <a:tailEnd len="med" w="med" type="none"/>
          </a:ln>
        </p:spPr>
      </p:cxnSp>
      <p:sp>
        <p:nvSpPr>
          <p:cNvPr id="642" name="Google Shape;642;p37"/>
          <p:cNvSpPr txBox="1"/>
          <p:nvPr/>
        </p:nvSpPr>
        <p:spPr>
          <a:xfrm>
            <a:off x="4780875" y="2149450"/>
            <a:ext cx="1798500" cy="33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Source Sans Pro"/>
                <a:ea typeface="Source Sans Pro"/>
                <a:cs typeface="Source Sans Pro"/>
                <a:sym typeface="Source Sans Pro"/>
              </a:rPr>
              <a:t>Valeurs aberrantes</a:t>
            </a:r>
            <a:endParaRPr sz="10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8"/>
          <p:cNvSpPr txBox="1"/>
          <p:nvPr>
            <p:ph idx="1" type="body"/>
          </p:nvPr>
        </p:nvSpPr>
        <p:spPr>
          <a:xfrm>
            <a:off x="356400" y="801725"/>
            <a:ext cx="8431200" cy="3427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a:t>Suite </a:t>
            </a:r>
            <a:r>
              <a:rPr lang="en" sz="1500"/>
              <a:t>à ces</a:t>
            </a:r>
            <a:r>
              <a:rPr lang="en" sz="1500"/>
              <a:t> analyses, on sait désormais que le e-</a:t>
            </a:r>
            <a:r>
              <a:rPr lang="en" sz="1500"/>
              <a:t>commerce</a:t>
            </a:r>
            <a:r>
              <a:rPr lang="en" sz="1500"/>
              <a:t> Bottleneck a réalisé un chiffre </a:t>
            </a:r>
            <a:r>
              <a:rPr lang="en" sz="1500"/>
              <a:t>d'affaires</a:t>
            </a:r>
            <a:r>
              <a:rPr lang="en" sz="1500"/>
              <a:t> de </a:t>
            </a:r>
            <a:r>
              <a:rPr b="1" lang="en" sz="1500">
                <a:solidFill>
                  <a:schemeClr val="accent1"/>
                </a:solidFill>
              </a:rPr>
              <a:t>70 568,6€ </a:t>
            </a:r>
            <a:r>
              <a:rPr lang="en" sz="1500">
                <a:solidFill>
                  <a:srgbClr val="000000"/>
                </a:solidFill>
              </a:rPr>
              <a:t>réparti sur </a:t>
            </a:r>
            <a:r>
              <a:rPr b="1" lang="en" sz="1500">
                <a:solidFill>
                  <a:schemeClr val="accent4"/>
                </a:solidFill>
              </a:rPr>
              <a:t>385</a:t>
            </a:r>
            <a:r>
              <a:rPr lang="en" sz="1500">
                <a:solidFill>
                  <a:srgbClr val="000000"/>
                </a:solidFill>
              </a:rPr>
              <a:t> références. </a:t>
            </a:r>
            <a:r>
              <a:rPr lang="en" sz="1500"/>
              <a:t>Cependant</a:t>
            </a:r>
            <a:r>
              <a:rPr lang="en" sz="1500"/>
              <a:t> afin d’avoir une analyse exhaustive des performances du e-commerce, il pourrait être intéressant de traiter plusieurs points :</a:t>
            </a:r>
            <a:br>
              <a:rPr lang="en" sz="1500"/>
            </a:br>
            <a:endParaRPr sz="1500"/>
          </a:p>
          <a:p>
            <a:pPr indent="-323850" lvl="1" marL="914400" rtl="0" algn="l">
              <a:lnSpc>
                <a:spcPct val="150000"/>
              </a:lnSpc>
              <a:spcBef>
                <a:spcPts val="0"/>
              </a:spcBef>
              <a:spcAft>
                <a:spcPts val="0"/>
              </a:spcAft>
              <a:buSzPts val="1500"/>
              <a:buChar char="◉"/>
            </a:pPr>
            <a:r>
              <a:rPr lang="en" sz="1500"/>
              <a:t>Définir la gestion comptable des </a:t>
            </a:r>
            <a:r>
              <a:rPr b="1" lang="en" sz="1500">
                <a:solidFill>
                  <a:schemeClr val="accent4"/>
                </a:solidFill>
              </a:rPr>
              <a:t>bons cadeau</a:t>
            </a:r>
            <a:endParaRPr b="1" sz="1500">
              <a:solidFill>
                <a:schemeClr val="accent4"/>
              </a:solidFill>
            </a:endParaRPr>
          </a:p>
          <a:p>
            <a:pPr indent="-323850" lvl="1" marL="914400" rtl="0" algn="l">
              <a:lnSpc>
                <a:spcPct val="150000"/>
              </a:lnSpc>
              <a:spcBef>
                <a:spcPts val="0"/>
              </a:spcBef>
              <a:spcAft>
                <a:spcPts val="0"/>
              </a:spcAft>
              <a:buSzPts val="1500"/>
              <a:buChar char="◉"/>
            </a:pPr>
            <a:r>
              <a:rPr lang="en" sz="1500"/>
              <a:t>Compléter la table liaison pour avoir le </a:t>
            </a:r>
            <a:r>
              <a:rPr b="1" lang="en" sz="1500">
                <a:solidFill>
                  <a:schemeClr val="accent4"/>
                </a:solidFill>
                <a:highlight>
                  <a:schemeClr val="lt1"/>
                </a:highlight>
              </a:rPr>
              <a:t>code SKU de l’ensemble des produits du catalogue</a:t>
            </a:r>
            <a:endParaRPr b="1" sz="1500">
              <a:solidFill>
                <a:schemeClr val="accent4"/>
              </a:solidFill>
              <a:highlight>
                <a:schemeClr val="lt1"/>
              </a:highlight>
            </a:endParaRPr>
          </a:p>
          <a:p>
            <a:pPr indent="-323850" lvl="1" marL="914400" rtl="0" algn="l">
              <a:lnSpc>
                <a:spcPct val="150000"/>
              </a:lnSpc>
              <a:spcBef>
                <a:spcPts val="0"/>
              </a:spcBef>
              <a:spcAft>
                <a:spcPts val="0"/>
              </a:spcAft>
              <a:buSzPts val="1500"/>
              <a:buChar char="◉"/>
            </a:pPr>
            <a:r>
              <a:rPr lang="en" sz="1500"/>
              <a:t>Vérifier l’ensemble des valeurs aberrantes identifiées pour s’assurer que les produits de fassent pas l’objet d’erreurs de prix</a:t>
            </a:r>
            <a:br>
              <a:rPr lang="en" sz="1500"/>
            </a:br>
            <a:endParaRPr sz="1500"/>
          </a:p>
          <a:p>
            <a:pPr indent="0" lvl="0" marL="0" rtl="0" algn="l">
              <a:lnSpc>
                <a:spcPct val="115000"/>
              </a:lnSpc>
              <a:spcBef>
                <a:spcPts val="600"/>
              </a:spcBef>
              <a:spcAft>
                <a:spcPts val="0"/>
              </a:spcAft>
              <a:buNone/>
            </a:pPr>
            <a:r>
              <a:t/>
            </a:r>
            <a:endParaRPr b="1" sz="1500">
              <a:solidFill>
                <a:srgbClr val="980000"/>
              </a:solidFill>
            </a:endParaRPr>
          </a:p>
        </p:txBody>
      </p:sp>
      <p:sp>
        <p:nvSpPr>
          <p:cNvPr id="649" name="Google Shape;649;p38"/>
          <p:cNvSpPr txBox="1"/>
          <p:nvPr>
            <p:ph type="title"/>
          </p:nvPr>
        </p:nvSpPr>
        <p:spPr>
          <a:xfrm>
            <a:off x="482750" y="134275"/>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CONCLUSION</a:t>
            </a:r>
            <a:endParaRPr/>
          </a:p>
        </p:txBody>
      </p:sp>
      <p:sp>
        <p:nvSpPr>
          <p:cNvPr id="650" name="Google Shape;650;p38"/>
          <p:cNvSpPr txBox="1"/>
          <p:nvPr>
            <p:ph idx="12" type="sldNum"/>
          </p:nvPr>
        </p:nvSpPr>
        <p:spPr>
          <a:xfrm>
            <a:off x="8532600" y="48261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3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56" name="Google Shape;656;p39"/>
          <p:cNvSpPr txBox="1"/>
          <p:nvPr>
            <p:ph idx="4294967295" type="ctrTitle"/>
          </p:nvPr>
        </p:nvSpPr>
        <p:spPr>
          <a:xfrm>
            <a:off x="608100" y="2564250"/>
            <a:ext cx="79278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4800"/>
              <a:t>Merci pour votre attention</a:t>
            </a:r>
            <a:endParaRPr sz="4800"/>
          </a:p>
        </p:txBody>
      </p:sp>
      <p:pic>
        <p:nvPicPr>
          <p:cNvPr id="657" name="Google Shape;657;p39"/>
          <p:cNvPicPr preferRelativeResize="0"/>
          <p:nvPr/>
        </p:nvPicPr>
        <p:blipFill>
          <a:blip r:embed="rId3">
            <a:alphaModFix/>
          </a:blip>
          <a:stretch>
            <a:fillRect/>
          </a:stretch>
        </p:blipFill>
        <p:spPr>
          <a:xfrm>
            <a:off x="2877557" y="261875"/>
            <a:ext cx="3388900" cy="195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54" name="Google Shape;454;p15"/>
          <p:cNvSpPr txBox="1"/>
          <p:nvPr>
            <p:ph idx="4294967295" type="ctrTitle"/>
          </p:nvPr>
        </p:nvSpPr>
        <p:spPr>
          <a:xfrm>
            <a:off x="628850" y="2871650"/>
            <a:ext cx="7927800" cy="1159800"/>
          </a:xfrm>
          <a:prstGeom prst="rect">
            <a:avLst/>
          </a:prstGeom>
          <a:noFill/>
          <a:ln>
            <a:noFill/>
          </a:ln>
        </p:spPr>
        <p:txBody>
          <a:bodyPr anchorCtr="0" anchor="ctr" bIns="91425" lIns="91425" spcFirstLastPara="1" rIns="91425" wrap="square" tIns="91425">
            <a:noAutofit/>
          </a:bodyPr>
          <a:lstStyle/>
          <a:p>
            <a:pPr indent="-533400" lvl="0" marL="457200" rtl="0" algn="l">
              <a:lnSpc>
                <a:spcPct val="100000"/>
              </a:lnSpc>
              <a:spcBef>
                <a:spcPts val="0"/>
              </a:spcBef>
              <a:spcAft>
                <a:spcPts val="0"/>
              </a:spcAft>
              <a:buSzPts val="4800"/>
              <a:buAutoNum type="arabicPeriod"/>
            </a:pPr>
            <a:r>
              <a:rPr lang="en" sz="4800"/>
              <a:t>Le contexte et les </a:t>
            </a:r>
            <a:r>
              <a:rPr lang="en" sz="4800"/>
              <a:t>données</a:t>
            </a:r>
            <a:endParaRPr sz="4800"/>
          </a:p>
        </p:txBody>
      </p:sp>
      <p:pic>
        <p:nvPicPr>
          <p:cNvPr id="455" name="Google Shape;455;p15"/>
          <p:cNvPicPr preferRelativeResize="0"/>
          <p:nvPr/>
        </p:nvPicPr>
        <p:blipFill>
          <a:blip r:embed="rId3">
            <a:alphaModFix/>
          </a:blip>
          <a:stretch>
            <a:fillRect/>
          </a:stretch>
        </p:blipFill>
        <p:spPr>
          <a:xfrm>
            <a:off x="6864663" y="123200"/>
            <a:ext cx="2186675" cy="126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6"/>
          <p:cNvSpPr txBox="1"/>
          <p:nvPr>
            <p:ph idx="1" type="body"/>
          </p:nvPr>
        </p:nvSpPr>
        <p:spPr>
          <a:xfrm>
            <a:off x="754350" y="1794825"/>
            <a:ext cx="7635300" cy="1301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600"/>
              </a:spcBef>
              <a:spcAft>
                <a:spcPts val="0"/>
              </a:spcAft>
              <a:buNone/>
            </a:pPr>
            <a:r>
              <a:rPr lang="en"/>
              <a:t>Au sein d’une entreprise en pleine transition vers une gestion plus </a:t>
            </a:r>
            <a:r>
              <a:rPr lang="en">
                <a:solidFill>
                  <a:schemeClr val="accent4"/>
                </a:solidFill>
              </a:rPr>
              <a:t>c</a:t>
            </a:r>
            <a:r>
              <a:rPr lang="en">
                <a:solidFill>
                  <a:schemeClr val="accent1"/>
                </a:solidFill>
              </a:rPr>
              <a:t>entralisée de l’information</a:t>
            </a:r>
            <a:r>
              <a:rPr lang="en"/>
              <a:t>, l’objectif de cette mission est </a:t>
            </a:r>
            <a:r>
              <a:rPr lang="en"/>
              <a:t>d'apporter</a:t>
            </a:r>
            <a:r>
              <a:rPr lang="en"/>
              <a:t> un premier regard analytique sur les performances de la partie e-commerce.</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SzPts val="1800"/>
              <a:buNone/>
            </a:pPr>
            <a:r>
              <a:t/>
            </a:r>
            <a:endParaRPr/>
          </a:p>
        </p:txBody>
      </p:sp>
      <p:sp>
        <p:nvSpPr>
          <p:cNvPr id="461" name="Google Shape;461;p16"/>
          <p:cNvSpPr txBox="1"/>
          <p:nvPr>
            <p:ph type="title"/>
          </p:nvPr>
        </p:nvSpPr>
        <p:spPr>
          <a:xfrm>
            <a:off x="507600" y="3197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LE CONTEXTE</a:t>
            </a:r>
            <a:endParaRPr/>
          </a:p>
        </p:txBody>
      </p:sp>
      <p:sp>
        <p:nvSpPr>
          <p:cNvPr id="462" name="Google Shape;462;p1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7"/>
          <p:cNvSpPr txBox="1"/>
          <p:nvPr>
            <p:ph idx="1" type="body"/>
          </p:nvPr>
        </p:nvSpPr>
        <p:spPr>
          <a:xfrm>
            <a:off x="466750" y="1340700"/>
            <a:ext cx="2625300" cy="286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sz="1400">
                <a:solidFill>
                  <a:schemeClr val="accent4"/>
                </a:solidFill>
              </a:rPr>
              <a:t>Table ERP</a:t>
            </a:r>
            <a:endParaRPr b="1" sz="1400">
              <a:solidFill>
                <a:schemeClr val="accent4"/>
              </a:solidFill>
            </a:endParaRPr>
          </a:p>
          <a:p>
            <a:pPr indent="0" lvl="0" marL="0" rtl="0" algn="l">
              <a:lnSpc>
                <a:spcPct val="100000"/>
              </a:lnSpc>
              <a:spcBef>
                <a:spcPts val="600"/>
              </a:spcBef>
              <a:spcAft>
                <a:spcPts val="0"/>
              </a:spcAft>
              <a:buNone/>
            </a:pPr>
            <a:r>
              <a:rPr lang="en" sz="1400">
                <a:solidFill>
                  <a:srgbClr val="000000"/>
                </a:solidFill>
              </a:rPr>
              <a:t>Contient des données relatives aux ressources de l’entreprise :</a:t>
            </a:r>
            <a:endParaRPr sz="1400">
              <a:solidFill>
                <a:srgbClr val="000000"/>
              </a:solidFill>
            </a:endParaRPr>
          </a:p>
          <a:p>
            <a:pPr indent="0" lvl="0" marL="0" rtl="0" algn="l">
              <a:lnSpc>
                <a:spcPct val="100000"/>
              </a:lnSpc>
              <a:spcBef>
                <a:spcPts val="600"/>
              </a:spcBef>
              <a:spcAft>
                <a:spcPts val="0"/>
              </a:spcAft>
              <a:buNone/>
            </a:pPr>
            <a:r>
              <a:rPr lang="en" sz="1400">
                <a:solidFill>
                  <a:srgbClr val="000000"/>
                </a:solidFill>
              </a:rPr>
              <a:t> </a:t>
            </a:r>
            <a:endParaRPr sz="1400">
              <a:solidFill>
                <a:srgbClr val="000000"/>
              </a:solidFill>
            </a:endParaRPr>
          </a:p>
          <a:p>
            <a:pPr indent="0" lvl="0" marL="0" rtl="0" algn="l">
              <a:lnSpc>
                <a:spcPct val="100000"/>
              </a:lnSpc>
              <a:spcBef>
                <a:spcPts val="600"/>
              </a:spcBef>
              <a:spcAft>
                <a:spcPts val="0"/>
              </a:spcAft>
              <a:buNone/>
            </a:pPr>
            <a:r>
              <a:rPr lang="en" sz="1400">
                <a:solidFill>
                  <a:srgbClr val="000000"/>
                </a:solidFill>
              </a:rPr>
              <a:t>- </a:t>
            </a:r>
            <a:r>
              <a:rPr lang="en" sz="1400">
                <a:solidFill>
                  <a:srgbClr val="000000"/>
                </a:solidFill>
              </a:rPr>
              <a:t>Catalogue produit</a:t>
            </a:r>
            <a:endParaRPr sz="1400">
              <a:solidFill>
                <a:srgbClr val="000000"/>
              </a:solidFill>
            </a:endParaRPr>
          </a:p>
          <a:p>
            <a:pPr indent="0" lvl="0" marL="0" rtl="0" algn="l">
              <a:lnSpc>
                <a:spcPct val="100000"/>
              </a:lnSpc>
              <a:spcBef>
                <a:spcPts val="600"/>
              </a:spcBef>
              <a:spcAft>
                <a:spcPts val="0"/>
              </a:spcAft>
              <a:buNone/>
            </a:pPr>
            <a:r>
              <a:rPr lang="en" sz="1400">
                <a:solidFill>
                  <a:srgbClr val="000000"/>
                </a:solidFill>
              </a:rPr>
              <a:t>- Prix unitaires</a:t>
            </a:r>
            <a:endParaRPr sz="1400">
              <a:solidFill>
                <a:srgbClr val="000000"/>
              </a:solidFill>
            </a:endParaRPr>
          </a:p>
          <a:p>
            <a:pPr indent="0" lvl="0" marL="0" rtl="0" algn="l">
              <a:lnSpc>
                <a:spcPct val="100000"/>
              </a:lnSpc>
              <a:spcBef>
                <a:spcPts val="600"/>
              </a:spcBef>
              <a:spcAft>
                <a:spcPts val="0"/>
              </a:spcAft>
              <a:buNone/>
            </a:pPr>
            <a:r>
              <a:rPr lang="en" sz="1400">
                <a:solidFill>
                  <a:srgbClr val="000000"/>
                </a:solidFill>
              </a:rPr>
              <a:t>- Stocks</a:t>
            </a:r>
            <a:endParaRPr sz="1400">
              <a:solidFill>
                <a:srgbClr val="000000"/>
              </a:solidFill>
            </a:endParaRPr>
          </a:p>
          <a:p>
            <a:pPr indent="0" lvl="0" marL="0" rtl="0" algn="l">
              <a:lnSpc>
                <a:spcPct val="100000"/>
              </a:lnSpc>
              <a:spcBef>
                <a:spcPts val="600"/>
              </a:spcBef>
              <a:spcAft>
                <a:spcPts val="0"/>
              </a:spcAft>
              <a:buNone/>
            </a:pPr>
            <a:r>
              <a:rPr lang="en" sz="1400">
                <a:solidFill>
                  <a:srgbClr val="000000"/>
                </a:solidFill>
              </a:rPr>
              <a:t>- Disponibilités</a:t>
            </a:r>
            <a:endParaRPr sz="1400">
              <a:solidFill>
                <a:srgbClr val="000000"/>
              </a:solidFill>
            </a:endParaRPr>
          </a:p>
          <a:p>
            <a:pPr indent="0" lvl="0" marL="0" rtl="0" algn="l">
              <a:lnSpc>
                <a:spcPct val="100000"/>
              </a:lnSpc>
              <a:spcBef>
                <a:spcPts val="600"/>
              </a:spcBef>
              <a:spcAft>
                <a:spcPts val="0"/>
              </a:spcAft>
              <a:buNone/>
            </a:pPr>
            <a:r>
              <a:t/>
            </a:r>
            <a:endParaRPr sz="1400">
              <a:solidFill>
                <a:srgbClr val="000000"/>
              </a:solidFill>
            </a:endParaRPr>
          </a:p>
          <a:p>
            <a:pPr indent="0" lvl="0" marL="0" rtl="0" algn="ctr">
              <a:lnSpc>
                <a:spcPct val="100000"/>
              </a:lnSpc>
              <a:spcBef>
                <a:spcPts val="600"/>
              </a:spcBef>
              <a:spcAft>
                <a:spcPts val="0"/>
              </a:spcAft>
              <a:buSzPts val="1800"/>
              <a:buNone/>
            </a:pPr>
            <a:r>
              <a:t/>
            </a:r>
            <a:endParaRPr sz="1400">
              <a:solidFill>
                <a:srgbClr val="000000"/>
              </a:solidFill>
            </a:endParaRPr>
          </a:p>
        </p:txBody>
      </p:sp>
      <p:sp>
        <p:nvSpPr>
          <p:cNvPr id="468" name="Google Shape;468;p17"/>
          <p:cNvSpPr txBox="1"/>
          <p:nvPr>
            <p:ph type="title"/>
          </p:nvPr>
        </p:nvSpPr>
        <p:spPr>
          <a:xfrm>
            <a:off x="507600" y="10635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LES DONNEES</a:t>
            </a:r>
            <a:endParaRPr/>
          </a:p>
        </p:txBody>
      </p:sp>
      <p:sp>
        <p:nvSpPr>
          <p:cNvPr id="469" name="Google Shape;469;p1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70" name="Google Shape;470;p17"/>
          <p:cNvSpPr txBox="1"/>
          <p:nvPr>
            <p:ph idx="1" type="body"/>
          </p:nvPr>
        </p:nvSpPr>
        <p:spPr>
          <a:xfrm>
            <a:off x="3231600" y="1340700"/>
            <a:ext cx="2625300" cy="286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SzPts val="1800"/>
              <a:buNone/>
            </a:pPr>
            <a:r>
              <a:rPr b="1" lang="en" sz="1400">
                <a:solidFill>
                  <a:schemeClr val="accent1"/>
                </a:solidFill>
              </a:rPr>
              <a:t>Table Web</a:t>
            </a:r>
            <a:endParaRPr b="1" sz="1400">
              <a:solidFill>
                <a:schemeClr val="accent1"/>
              </a:solidFill>
            </a:endParaRPr>
          </a:p>
          <a:p>
            <a:pPr indent="0" lvl="0" marL="0" rtl="0" algn="l">
              <a:spcBef>
                <a:spcPts val="600"/>
              </a:spcBef>
              <a:spcAft>
                <a:spcPts val="0"/>
              </a:spcAft>
              <a:buSzPts val="1100"/>
              <a:buNone/>
            </a:pPr>
            <a:r>
              <a:rPr lang="en" sz="1400">
                <a:solidFill>
                  <a:schemeClr val="accent2"/>
                </a:solidFill>
              </a:rPr>
              <a:t>Contient des données relatives à l'activité e-commerce de l’entreprise : </a:t>
            </a:r>
            <a:endParaRPr sz="1400">
              <a:solidFill>
                <a:schemeClr val="accent2"/>
              </a:solidFill>
            </a:endParaRPr>
          </a:p>
          <a:p>
            <a:pPr indent="0" lvl="0" marL="0" rtl="0" algn="l">
              <a:spcBef>
                <a:spcPts val="600"/>
              </a:spcBef>
              <a:spcAft>
                <a:spcPts val="0"/>
              </a:spcAft>
              <a:buSzPts val="1100"/>
              <a:buNone/>
            </a:pPr>
            <a:r>
              <a:t/>
            </a:r>
            <a:endParaRPr sz="1400">
              <a:solidFill>
                <a:schemeClr val="accent2"/>
              </a:solidFill>
            </a:endParaRPr>
          </a:p>
          <a:p>
            <a:pPr indent="0" lvl="0" marL="0" rtl="0" algn="l">
              <a:spcBef>
                <a:spcPts val="600"/>
              </a:spcBef>
              <a:spcAft>
                <a:spcPts val="0"/>
              </a:spcAft>
              <a:buSzPts val="1100"/>
              <a:buNone/>
            </a:pPr>
            <a:r>
              <a:rPr lang="en" sz="1400">
                <a:solidFill>
                  <a:schemeClr val="accent2"/>
                </a:solidFill>
              </a:rPr>
              <a:t>- Nombre de ventes</a:t>
            </a:r>
            <a:endParaRPr sz="1400">
              <a:solidFill>
                <a:schemeClr val="accent2"/>
              </a:solidFill>
            </a:endParaRPr>
          </a:p>
          <a:p>
            <a:pPr indent="0" lvl="0" marL="0" rtl="0" algn="l">
              <a:spcBef>
                <a:spcPts val="600"/>
              </a:spcBef>
              <a:spcAft>
                <a:spcPts val="0"/>
              </a:spcAft>
              <a:buSzPts val="1100"/>
              <a:buNone/>
            </a:pPr>
            <a:r>
              <a:rPr lang="en" sz="1400">
                <a:solidFill>
                  <a:schemeClr val="accent2"/>
                </a:solidFill>
              </a:rPr>
              <a:t>- Détails sur les fiches produit</a:t>
            </a:r>
            <a:endParaRPr sz="1400">
              <a:solidFill>
                <a:schemeClr val="accent2"/>
              </a:solidFill>
            </a:endParaRPr>
          </a:p>
          <a:p>
            <a:pPr indent="0" lvl="0" marL="0" rtl="0" algn="l">
              <a:spcBef>
                <a:spcPts val="600"/>
              </a:spcBef>
              <a:spcAft>
                <a:spcPts val="0"/>
              </a:spcAft>
              <a:buSzPts val="1100"/>
              <a:buNone/>
            </a:pPr>
            <a:r>
              <a:rPr lang="en" sz="1400">
                <a:solidFill>
                  <a:schemeClr val="accent2"/>
                </a:solidFill>
              </a:rPr>
              <a:t>- Code “SKU” (Stock keeping unit)</a:t>
            </a:r>
            <a:endParaRPr sz="1400">
              <a:solidFill>
                <a:schemeClr val="accent2"/>
              </a:solidFill>
            </a:endParaRPr>
          </a:p>
          <a:p>
            <a:pPr indent="0" lvl="0" marL="0" rtl="0" algn="l">
              <a:spcBef>
                <a:spcPts val="600"/>
              </a:spcBef>
              <a:spcAft>
                <a:spcPts val="0"/>
              </a:spcAft>
              <a:buSzPts val="1100"/>
              <a:buNone/>
            </a:pPr>
            <a:r>
              <a:t/>
            </a:r>
            <a:endParaRPr sz="1400">
              <a:solidFill>
                <a:schemeClr val="accent2"/>
              </a:solidFill>
            </a:endParaRPr>
          </a:p>
          <a:p>
            <a:pPr indent="0" lvl="0" marL="0" rtl="0" algn="ctr">
              <a:spcBef>
                <a:spcPts val="600"/>
              </a:spcBef>
              <a:spcAft>
                <a:spcPts val="0"/>
              </a:spcAft>
              <a:buClr>
                <a:schemeClr val="accent2"/>
              </a:buClr>
              <a:buSzPts val="1800"/>
              <a:buFont typeface="Arial"/>
              <a:buNone/>
            </a:pPr>
            <a:r>
              <a:t/>
            </a:r>
            <a:endParaRPr b="1" sz="1400">
              <a:solidFill>
                <a:schemeClr val="accent1"/>
              </a:solidFill>
            </a:endParaRPr>
          </a:p>
        </p:txBody>
      </p:sp>
      <p:sp>
        <p:nvSpPr>
          <p:cNvPr id="471" name="Google Shape;471;p17"/>
          <p:cNvSpPr txBox="1"/>
          <p:nvPr>
            <p:ph idx="1" type="body"/>
          </p:nvPr>
        </p:nvSpPr>
        <p:spPr>
          <a:xfrm>
            <a:off x="5996450" y="1340700"/>
            <a:ext cx="2625300" cy="286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SzPts val="1800"/>
              <a:buNone/>
            </a:pPr>
            <a:r>
              <a:rPr b="1" lang="en" sz="1400">
                <a:solidFill>
                  <a:schemeClr val="accent1"/>
                </a:solidFill>
              </a:rPr>
              <a:t>Table liaison</a:t>
            </a:r>
            <a:endParaRPr b="1" sz="1400">
              <a:solidFill>
                <a:schemeClr val="accent1"/>
              </a:solidFill>
            </a:endParaRPr>
          </a:p>
          <a:p>
            <a:pPr indent="0" lvl="0" marL="0" rtl="0" algn="l">
              <a:spcBef>
                <a:spcPts val="600"/>
              </a:spcBef>
              <a:spcAft>
                <a:spcPts val="0"/>
              </a:spcAft>
              <a:buSzPts val="1100"/>
              <a:buNone/>
            </a:pPr>
            <a:r>
              <a:rPr lang="en" sz="1400">
                <a:solidFill>
                  <a:schemeClr val="accent2"/>
                </a:solidFill>
              </a:rPr>
              <a:t>A pour rôle de faire le lien entre les tables ERP et Web via mise en correspondance des deux clés primaires des ces deux tables :</a:t>
            </a:r>
            <a:endParaRPr sz="1400">
              <a:solidFill>
                <a:schemeClr val="accent2"/>
              </a:solidFill>
            </a:endParaRPr>
          </a:p>
          <a:p>
            <a:pPr indent="0" lvl="0" marL="0" rtl="0" algn="l">
              <a:spcBef>
                <a:spcPts val="600"/>
              </a:spcBef>
              <a:spcAft>
                <a:spcPts val="0"/>
              </a:spcAft>
              <a:buSzPts val="1100"/>
              <a:buNone/>
            </a:pPr>
            <a:r>
              <a:t/>
            </a:r>
            <a:endParaRPr sz="1400">
              <a:solidFill>
                <a:schemeClr val="accent2"/>
              </a:solidFill>
            </a:endParaRPr>
          </a:p>
          <a:p>
            <a:pPr indent="0" lvl="0" marL="0" rtl="0" algn="ctr">
              <a:spcBef>
                <a:spcPts val="600"/>
              </a:spcBef>
              <a:spcAft>
                <a:spcPts val="0"/>
              </a:spcAft>
              <a:buSzPts val="1100"/>
              <a:buNone/>
            </a:pPr>
            <a:r>
              <a:rPr lang="en" sz="1400">
                <a:solidFill>
                  <a:schemeClr val="accent2"/>
                </a:solidFill>
              </a:rPr>
              <a:t> ERP (Id_Product)</a:t>
            </a:r>
            <a:endParaRPr sz="1400">
              <a:solidFill>
                <a:schemeClr val="accent2"/>
              </a:solidFill>
            </a:endParaRPr>
          </a:p>
          <a:p>
            <a:pPr indent="0" lvl="0" marL="0" rtl="0" algn="ctr">
              <a:spcBef>
                <a:spcPts val="600"/>
              </a:spcBef>
              <a:spcAft>
                <a:spcPts val="0"/>
              </a:spcAft>
              <a:buSzPts val="1100"/>
              <a:buNone/>
            </a:pPr>
            <a:r>
              <a:rPr lang="en" sz="1400">
                <a:solidFill>
                  <a:schemeClr val="accent2"/>
                </a:solidFill>
              </a:rPr>
              <a:t>&amp;</a:t>
            </a:r>
            <a:endParaRPr sz="1400">
              <a:solidFill>
                <a:schemeClr val="accent2"/>
              </a:solidFill>
            </a:endParaRPr>
          </a:p>
          <a:p>
            <a:pPr indent="0" lvl="0" marL="0" rtl="0" algn="ctr">
              <a:spcBef>
                <a:spcPts val="600"/>
              </a:spcBef>
              <a:spcAft>
                <a:spcPts val="0"/>
              </a:spcAft>
              <a:buSzPts val="1100"/>
              <a:buNone/>
            </a:pPr>
            <a:r>
              <a:rPr lang="en" sz="1400">
                <a:solidFill>
                  <a:schemeClr val="accent2"/>
                </a:solidFill>
              </a:rPr>
              <a:t>Web (SKU)</a:t>
            </a:r>
            <a:endParaRPr sz="1400">
              <a:solidFill>
                <a:schemeClr val="accent2"/>
              </a:solidFill>
            </a:endParaRPr>
          </a:p>
          <a:p>
            <a:pPr indent="0" lvl="0" marL="0" rtl="0" algn="l">
              <a:spcBef>
                <a:spcPts val="600"/>
              </a:spcBef>
              <a:spcAft>
                <a:spcPts val="0"/>
              </a:spcAft>
              <a:buSzPts val="1100"/>
              <a:buNone/>
            </a:pPr>
            <a:r>
              <a:t/>
            </a:r>
            <a:endParaRPr sz="1400">
              <a:solidFill>
                <a:schemeClr val="accent2"/>
              </a:solidFill>
            </a:endParaRPr>
          </a:p>
          <a:p>
            <a:pPr indent="0" lvl="0" marL="0" rtl="0" algn="l">
              <a:spcBef>
                <a:spcPts val="600"/>
              </a:spcBef>
              <a:spcAft>
                <a:spcPts val="0"/>
              </a:spcAft>
              <a:buSzPts val="1100"/>
              <a:buNone/>
            </a:pPr>
            <a:r>
              <a:t/>
            </a:r>
            <a:endParaRPr b="1" sz="1400">
              <a:solidFill>
                <a:schemeClr val="accent1"/>
              </a:solidFill>
            </a:endParaRPr>
          </a:p>
        </p:txBody>
      </p:sp>
      <p:sp>
        <p:nvSpPr>
          <p:cNvPr id="472" name="Google Shape;472;p17"/>
          <p:cNvSpPr txBox="1"/>
          <p:nvPr/>
        </p:nvSpPr>
        <p:spPr>
          <a:xfrm>
            <a:off x="466800" y="785125"/>
            <a:ext cx="81549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en" sz="1600">
                <a:solidFill>
                  <a:schemeClr val="dk1"/>
                </a:solidFill>
                <a:latin typeface="Source Sans Pro"/>
                <a:ea typeface="Source Sans Pro"/>
                <a:cs typeface="Source Sans Pro"/>
                <a:sym typeface="Source Sans Pro"/>
              </a:rPr>
              <a:t>Nous avons à notre disposition 3 bases de données sur lesquelles travailler :</a:t>
            </a:r>
            <a:endParaRPr sz="1600">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78" name="Google Shape;478;p18"/>
          <p:cNvSpPr txBox="1"/>
          <p:nvPr>
            <p:ph idx="4294967295" type="ctrTitle"/>
          </p:nvPr>
        </p:nvSpPr>
        <p:spPr>
          <a:xfrm>
            <a:off x="628850" y="2871650"/>
            <a:ext cx="7927800" cy="115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4800"/>
              <a:t>2.  Data préparation</a:t>
            </a:r>
            <a:endParaRPr sz="4800"/>
          </a:p>
        </p:txBody>
      </p:sp>
      <p:pic>
        <p:nvPicPr>
          <p:cNvPr id="479" name="Google Shape;479;p18"/>
          <p:cNvPicPr preferRelativeResize="0"/>
          <p:nvPr/>
        </p:nvPicPr>
        <p:blipFill>
          <a:blip r:embed="rId3">
            <a:alphaModFix/>
          </a:blip>
          <a:stretch>
            <a:fillRect/>
          </a:stretch>
        </p:blipFill>
        <p:spPr>
          <a:xfrm>
            <a:off x="6864663" y="123200"/>
            <a:ext cx="2186675" cy="126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9"/>
          <p:cNvSpPr txBox="1"/>
          <p:nvPr>
            <p:ph idx="1" type="body"/>
          </p:nvPr>
        </p:nvSpPr>
        <p:spPr>
          <a:xfrm>
            <a:off x="832100" y="658075"/>
            <a:ext cx="7635300" cy="355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500"/>
              <a:t>Concernant la table liaison, quelques traitements sont appliqués :</a:t>
            </a:r>
            <a:endParaRPr sz="1500"/>
          </a:p>
          <a:p>
            <a:pPr indent="-323850" lvl="0" marL="457200" rtl="0" algn="l">
              <a:lnSpc>
                <a:spcPct val="150000"/>
              </a:lnSpc>
              <a:spcBef>
                <a:spcPts val="600"/>
              </a:spcBef>
              <a:spcAft>
                <a:spcPts val="0"/>
              </a:spcAft>
              <a:buSzPts val="1500"/>
              <a:buChar char="◉"/>
            </a:pPr>
            <a:r>
              <a:rPr lang="en" sz="1500"/>
              <a:t>On va commencer par </a:t>
            </a:r>
            <a:r>
              <a:rPr lang="en" sz="1500">
                <a:solidFill>
                  <a:srgbClr val="980000"/>
                </a:solidFill>
              </a:rPr>
              <a:t>remplacer </a:t>
            </a:r>
            <a:r>
              <a:rPr lang="en" sz="1500">
                <a:solidFill>
                  <a:srgbClr val="980000"/>
                </a:solidFill>
              </a:rPr>
              <a:t>le nom de la colonne “id_web” par la mention “sku”</a:t>
            </a:r>
            <a:r>
              <a:rPr lang="en" sz="1500"/>
              <a:t>, ce dernier étant la dénomination “officielle” de l’information en question.</a:t>
            </a:r>
            <a:br>
              <a:rPr lang="en" sz="1500"/>
            </a:br>
            <a:endParaRPr sz="1500"/>
          </a:p>
          <a:p>
            <a:pPr indent="-323850" lvl="0" marL="457200" rtl="0" algn="l">
              <a:lnSpc>
                <a:spcPct val="150000"/>
              </a:lnSpc>
              <a:spcBef>
                <a:spcPts val="0"/>
              </a:spcBef>
              <a:spcAft>
                <a:spcPts val="0"/>
              </a:spcAft>
              <a:buSzPts val="1500"/>
              <a:buChar char="◉"/>
            </a:pPr>
            <a:r>
              <a:rPr lang="en" sz="1500"/>
              <a:t>On observe également que la table contient 735 “sku” uniques contre 825 “product_id”, ce qui </a:t>
            </a:r>
            <a:r>
              <a:rPr lang="en" sz="1500"/>
              <a:t>recoupe avec le</a:t>
            </a:r>
            <a:r>
              <a:rPr lang="en" sz="1500"/>
              <a:t> discours de Sylvie qui a peiné </a:t>
            </a:r>
            <a:r>
              <a:rPr lang="en" sz="1500"/>
              <a:t>à rapprocher</a:t>
            </a:r>
            <a:r>
              <a:rPr lang="en" sz="1500"/>
              <a:t> </a:t>
            </a:r>
            <a:r>
              <a:rPr lang="en" sz="1500"/>
              <a:t>certaines</a:t>
            </a:r>
            <a:r>
              <a:rPr lang="en" sz="1500"/>
              <a:t> références.</a:t>
            </a:r>
            <a:br>
              <a:rPr lang="en" sz="1500"/>
            </a:br>
            <a:endParaRPr sz="1500"/>
          </a:p>
          <a:p>
            <a:pPr indent="-323850" lvl="0" marL="457200" rtl="0" algn="l">
              <a:lnSpc>
                <a:spcPct val="150000"/>
              </a:lnSpc>
              <a:spcBef>
                <a:spcPts val="0"/>
              </a:spcBef>
              <a:spcAft>
                <a:spcPts val="0"/>
              </a:spcAft>
              <a:buSzPts val="1500"/>
              <a:buChar char="◉"/>
            </a:pPr>
            <a:r>
              <a:rPr lang="en" sz="1500"/>
              <a:t>On va donc se séparer de l’ensemble des lignes “product_id” n’ayant pas de sku correspondant afin que ces derniers ne viennent pas polluer nos analyses ( a défaut de pouvoir trouver les informations manquantes).</a:t>
            </a:r>
            <a:endParaRPr sz="1500"/>
          </a:p>
          <a:p>
            <a:pPr indent="0" lvl="0" marL="0" rtl="0" algn="l">
              <a:lnSpc>
                <a:spcPct val="100000"/>
              </a:lnSpc>
              <a:spcBef>
                <a:spcPts val="600"/>
              </a:spcBef>
              <a:spcAft>
                <a:spcPts val="0"/>
              </a:spcAft>
              <a:buSzPts val="1800"/>
              <a:buNone/>
            </a:pPr>
            <a:r>
              <a:t/>
            </a:r>
            <a:endParaRPr sz="1500"/>
          </a:p>
        </p:txBody>
      </p:sp>
      <p:sp>
        <p:nvSpPr>
          <p:cNvPr id="485" name="Google Shape;485;p19"/>
          <p:cNvSpPr txBox="1"/>
          <p:nvPr>
            <p:ph type="title"/>
          </p:nvPr>
        </p:nvSpPr>
        <p:spPr>
          <a:xfrm>
            <a:off x="515650" y="71275"/>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Table Liaison</a:t>
            </a:r>
            <a:endParaRPr/>
          </a:p>
        </p:txBody>
      </p:sp>
      <p:sp>
        <p:nvSpPr>
          <p:cNvPr id="486" name="Google Shape;486;p1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0"/>
          <p:cNvSpPr txBox="1"/>
          <p:nvPr>
            <p:ph idx="1" type="body"/>
          </p:nvPr>
        </p:nvSpPr>
        <p:spPr>
          <a:xfrm>
            <a:off x="815975" y="875750"/>
            <a:ext cx="7635300" cy="355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500"/>
              <a:t>Concernant la table web, plusieurs traitements sont appliqués</a:t>
            </a:r>
            <a:endParaRPr sz="1500"/>
          </a:p>
          <a:p>
            <a:pPr indent="-323850" lvl="0" marL="457200" rtl="0" algn="l">
              <a:lnSpc>
                <a:spcPct val="150000"/>
              </a:lnSpc>
              <a:spcBef>
                <a:spcPts val="600"/>
              </a:spcBef>
              <a:spcAft>
                <a:spcPts val="0"/>
              </a:spcAft>
              <a:buSzPts val="1500"/>
              <a:buChar char="◉"/>
            </a:pPr>
            <a:r>
              <a:rPr lang="en" sz="1500"/>
              <a:t>Dans un premier temps on constate que l’ensemble des lignes sont doublonnées, et ce </a:t>
            </a:r>
            <a:r>
              <a:rPr lang="en" sz="1500"/>
              <a:t>à cause</a:t>
            </a:r>
            <a:r>
              <a:rPr lang="en" sz="1500"/>
              <a:t> de la présence du critère “post_type” qui pour chaque SKU va rattacher deux entrées : </a:t>
            </a:r>
            <a:endParaRPr sz="1500"/>
          </a:p>
          <a:p>
            <a:pPr indent="-323850" lvl="0" marL="914400" rtl="0" algn="l">
              <a:lnSpc>
                <a:spcPct val="150000"/>
              </a:lnSpc>
              <a:spcBef>
                <a:spcPts val="0"/>
              </a:spcBef>
              <a:spcAft>
                <a:spcPts val="0"/>
              </a:spcAft>
              <a:buSzPts val="1500"/>
              <a:buChar char="◉"/>
            </a:pPr>
            <a:r>
              <a:rPr lang="en" sz="1500"/>
              <a:t>“Product” qui détermine les fiches produit</a:t>
            </a:r>
            <a:endParaRPr sz="1500"/>
          </a:p>
          <a:p>
            <a:pPr indent="-323850" lvl="0" marL="914400" rtl="0" algn="l">
              <a:lnSpc>
                <a:spcPct val="150000"/>
              </a:lnSpc>
              <a:spcBef>
                <a:spcPts val="0"/>
              </a:spcBef>
              <a:spcAft>
                <a:spcPts val="0"/>
              </a:spcAft>
              <a:buSzPts val="1500"/>
              <a:buChar char="◉"/>
            </a:pPr>
            <a:r>
              <a:rPr lang="en" sz="1500"/>
              <a:t>“Attachement” qui détermine les visuels de produits</a:t>
            </a:r>
            <a:endParaRPr sz="1500"/>
          </a:p>
          <a:p>
            <a:pPr indent="0" lvl="0" marL="0" rtl="0" algn="l">
              <a:lnSpc>
                <a:spcPct val="150000"/>
              </a:lnSpc>
              <a:spcBef>
                <a:spcPts val="600"/>
              </a:spcBef>
              <a:spcAft>
                <a:spcPts val="0"/>
              </a:spcAft>
              <a:buNone/>
            </a:pPr>
            <a:r>
              <a:rPr lang="en" sz="1500"/>
              <a:t>Afin de dédoublonner nous allons uniquement conserver l’entrée “product” via la méthode “.loc”</a:t>
            </a:r>
            <a:endParaRPr sz="1500"/>
          </a:p>
          <a:p>
            <a:pPr indent="0" lvl="0" marL="0" rtl="0" algn="l">
              <a:lnSpc>
                <a:spcPct val="150000"/>
              </a:lnSpc>
              <a:spcBef>
                <a:spcPts val="600"/>
              </a:spcBef>
              <a:spcAft>
                <a:spcPts val="0"/>
              </a:spcAft>
              <a:buNone/>
            </a:pPr>
            <a:r>
              <a:t/>
            </a:r>
            <a:endParaRPr sz="1500"/>
          </a:p>
          <a:p>
            <a:pPr indent="0" lvl="0" marL="0" rtl="0" algn="l">
              <a:lnSpc>
                <a:spcPct val="150000"/>
              </a:lnSpc>
              <a:spcBef>
                <a:spcPts val="600"/>
              </a:spcBef>
              <a:spcAft>
                <a:spcPts val="0"/>
              </a:spcAft>
              <a:buNone/>
            </a:pPr>
            <a:r>
              <a:t/>
            </a:r>
            <a:endParaRPr sz="1500"/>
          </a:p>
          <a:p>
            <a:pPr indent="0" lvl="0" marL="0" rtl="0" algn="l">
              <a:lnSpc>
                <a:spcPct val="100000"/>
              </a:lnSpc>
              <a:spcBef>
                <a:spcPts val="600"/>
              </a:spcBef>
              <a:spcAft>
                <a:spcPts val="0"/>
              </a:spcAft>
              <a:buSzPts val="1800"/>
              <a:buNone/>
            </a:pPr>
            <a:r>
              <a:t/>
            </a:r>
            <a:endParaRPr sz="1500"/>
          </a:p>
        </p:txBody>
      </p:sp>
      <p:sp>
        <p:nvSpPr>
          <p:cNvPr id="492" name="Google Shape;492;p20"/>
          <p:cNvSpPr txBox="1"/>
          <p:nvPr>
            <p:ph type="title"/>
          </p:nvPr>
        </p:nvSpPr>
        <p:spPr>
          <a:xfrm>
            <a:off x="507600" y="3197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Table Web</a:t>
            </a:r>
            <a:endParaRPr/>
          </a:p>
        </p:txBody>
      </p:sp>
      <p:sp>
        <p:nvSpPr>
          <p:cNvPr id="493" name="Google Shape;493;p2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1"/>
          <p:cNvSpPr txBox="1"/>
          <p:nvPr>
            <p:ph idx="1" type="body"/>
          </p:nvPr>
        </p:nvSpPr>
        <p:spPr>
          <a:xfrm>
            <a:off x="815975" y="875750"/>
            <a:ext cx="7635300" cy="35502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Suite </a:t>
            </a:r>
            <a:r>
              <a:rPr lang="en" sz="1500"/>
              <a:t>à ce</a:t>
            </a:r>
            <a:r>
              <a:rPr lang="en" sz="1500"/>
              <a:t> dédoublonnage il nous reste encore deux valeurs “sku” en doublon, un affichage nous </a:t>
            </a:r>
            <a:r>
              <a:rPr lang="en" sz="1500"/>
              <a:t>permettra</a:t>
            </a:r>
            <a:r>
              <a:rPr lang="en" sz="1500"/>
              <a:t> de constater que ce sont des valeurs non renseignées (“Nan”). Etant donné que les deux produits ne présentent aucunes ventes et que nous n’avons aucun moyen de retrouver leurs code “sku” respectifs, on va les supprimer de notre data frame via un “.dropna”.</a:t>
            </a:r>
            <a:br>
              <a:rPr lang="en" sz="1500"/>
            </a:br>
            <a:endParaRPr sz="1500"/>
          </a:p>
          <a:p>
            <a:pPr indent="-323850" lvl="0" marL="457200" rtl="0" algn="l">
              <a:lnSpc>
                <a:spcPct val="150000"/>
              </a:lnSpc>
              <a:spcBef>
                <a:spcPts val="0"/>
              </a:spcBef>
              <a:spcAft>
                <a:spcPts val="0"/>
              </a:spcAft>
              <a:buSzPts val="1500"/>
              <a:buChar char="◉"/>
            </a:pPr>
            <a:r>
              <a:rPr lang="en" sz="1500"/>
              <a:t>On se retrouve finalement avec un fichier comportant 715 codes SKU uniques</a:t>
            </a:r>
            <a:endParaRPr sz="1500"/>
          </a:p>
          <a:p>
            <a:pPr indent="0" lvl="0" marL="0" rtl="0" algn="l">
              <a:lnSpc>
                <a:spcPct val="100000"/>
              </a:lnSpc>
              <a:spcBef>
                <a:spcPts val="600"/>
              </a:spcBef>
              <a:spcAft>
                <a:spcPts val="0"/>
              </a:spcAft>
              <a:buSzPts val="1800"/>
              <a:buNone/>
            </a:pPr>
            <a:r>
              <a:t/>
            </a:r>
            <a:endParaRPr sz="1500"/>
          </a:p>
        </p:txBody>
      </p:sp>
      <p:sp>
        <p:nvSpPr>
          <p:cNvPr id="499" name="Google Shape;499;p21"/>
          <p:cNvSpPr txBox="1"/>
          <p:nvPr>
            <p:ph type="title"/>
          </p:nvPr>
        </p:nvSpPr>
        <p:spPr>
          <a:xfrm>
            <a:off x="507600" y="91100"/>
            <a:ext cx="6996600" cy="7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Table Web</a:t>
            </a:r>
            <a:endParaRPr/>
          </a:p>
        </p:txBody>
      </p:sp>
      <p:sp>
        <p:nvSpPr>
          <p:cNvPr id="500" name="Google Shape;500;p2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980000"/>
      </a:accent1>
      <a:accent2>
        <a:srgbClr val="000000"/>
      </a:accent2>
      <a:accent3>
        <a:srgbClr val="FF0000"/>
      </a:accent3>
      <a:accent4>
        <a:srgbClr val="980000"/>
      </a:accent4>
      <a:accent5>
        <a:srgbClr val="FF0000"/>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