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90" r:id="rId8"/>
    <p:sldId id="281" r:id="rId9"/>
    <p:sldId id="288" r:id="rId10"/>
    <p:sldId id="282" r:id="rId11"/>
    <p:sldId id="283" r:id="rId12"/>
    <p:sldId id="289" r:id="rId13"/>
    <p:sldId id="284" r:id="rId14"/>
    <p:sldId id="291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1DA"/>
    <a:srgbClr val="58C5D4"/>
    <a:srgbClr val="11C1FF"/>
    <a:srgbClr val="00AAE6"/>
    <a:srgbClr val="00AAD2"/>
    <a:srgbClr val="00A4DE"/>
    <a:srgbClr val="33CCFF"/>
    <a:srgbClr val="8BA7D9"/>
    <a:srgbClr val="889EFC"/>
    <a:srgbClr val="358E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66" d="100"/>
          <a:sy n="66" d="100"/>
        </p:scale>
        <p:origin x="-2502" y="-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832780" y="2911337"/>
            <a:ext cx="7278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Design of an Unmanned Aerial Vehicle with a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Mass-Actuated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Control System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5376694" y="1179399"/>
            <a:ext cx="6748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58A8"/>
                </a:solidFill>
                <a:latin typeface="Tw Cen MT" panose="020B0602020104020603" pitchFamily="34" charset="0"/>
              </a:rPr>
              <a:t>Bachelor’s Degree in Aerospace Vehicle Engineering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8047338" y="5648193"/>
            <a:ext cx="3781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Student: Armen Baghdasaryan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7855471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718000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604788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6042568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5543514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Imagen 2" descr="Imagen que contiene negro, laptop&#10;&#10;Descripción generada automáticamente">
            <a:extLst>
              <a:ext uri="{FF2B5EF4-FFF2-40B4-BE49-F238E27FC236}">
                <a16:creationId xmlns:a16="http://schemas.microsoft.com/office/drawing/2014/main" xmlns="" id="{3F341CC3-1A6B-41BD-BAEB-A373F3A19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72308" y="187434"/>
            <a:ext cx="3821839" cy="1018358"/>
          </a:xfrm>
          <a:prstGeom prst="rect">
            <a:avLst/>
          </a:prstGeom>
        </p:spPr>
      </p:pic>
      <p:sp>
        <p:nvSpPr>
          <p:cNvPr id="60" name="TextBox 57">
            <a:extLst>
              <a:ext uri="{FF2B5EF4-FFF2-40B4-BE49-F238E27FC236}">
                <a16:creationId xmlns:a16="http://schemas.microsoft.com/office/drawing/2014/main" xmlns="" id="{19DF901C-EAF7-43BA-BD88-A2651354D715}"/>
              </a:ext>
            </a:extLst>
          </p:cNvPr>
          <p:cNvSpPr txBox="1"/>
          <p:nvPr/>
        </p:nvSpPr>
        <p:spPr>
          <a:xfrm>
            <a:off x="8047339" y="6171413"/>
            <a:ext cx="391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Director: Luis Manuel Pérez Llera</a:t>
            </a: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xmlns="" id="{1A3FFEA5-F4B0-4633-A627-A3A37554412F}"/>
              </a:ext>
            </a:extLst>
          </p:cNvPr>
          <p:cNvSpPr txBox="1"/>
          <p:nvPr/>
        </p:nvSpPr>
        <p:spPr>
          <a:xfrm>
            <a:off x="8047338" y="5147608"/>
            <a:ext cx="3346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Bachelor of Science Thesis</a:t>
            </a:r>
          </a:p>
        </p:txBody>
      </p:sp>
      <p:grpSp>
        <p:nvGrpSpPr>
          <p:cNvPr id="7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G:\Latex-Report\images\electronicsschem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7684" y="1317518"/>
            <a:ext cx="6963680" cy="5504226"/>
          </a:xfrm>
          <a:prstGeom prst="rect">
            <a:avLst/>
          </a:prstGeom>
          <a:noFill/>
        </p:spPr>
      </p:pic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292788" y="50196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Avionics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439057" y="1327995"/>
            <a:ext cx="5951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Required power calculation: Momentum Theorem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Takeoff: 32.8 W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Cruise: 475 W</a:t>
            </a:r>
          </a:p>
        </p:txBody>
      </p:sp>
      <p:sp>
        <p:nvSpPr>
          <p:cNvPr id="7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974960" y="472936"/>
            <a:ext cx="611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Propulsion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518888" y="3004397"/>
            <a:ext cx="49284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Propeller efficiency at takeoff: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Momentum theorem: 0.54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Simplified BEM: 0.63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BEM with inflow factors:  0.48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Experimental data(APC): 0.44</a:t>
            </a:r>
          </a:p>
        </p:txBody>
      </p:sp>
      <p:sp>
        <p:nvSpPr>
          <p:cNvPr id="76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518885" y="5645996"/>
            <a:ext cx="4899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Endurance: 60 min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7287" y="1315814"/>
            <a:ext cx="1676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558723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7170" name="Picture 2" descr="G:\Latex-Report\images\lateralsystem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87" y="4646815"/>
            <a:ext cx="6937828" cy="2138615"/>
          </a:xfrm>
          <a:prstGeom prst="rect">
            <a:avLst/>
          </a:prstGeom>
          <a:noFill/>
        </p:spPr>
      </p:pic>
      <p:pic>
        <p:nvPicPr>
          <p:cNvPr id="7171" name="Picture 3" descr="G:\Latex-Report\images\longitudinalsystem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3139" y="1249384"/>
            <a:ext cx="5181602" cy="3174526"/>
          </a:xfrm>
          <a:prstGeom prst="rect">
            <a:avLst/>
          </a:prstGeom>
          <a:noFill/>
        </p:spPr>
      </p:pic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423417" y="313278"/>
            <a:ext cx="611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Control System Design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6022608" y="1197369"/>
            <a:ext cx="28165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Analytical functions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Center of gravity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Inertia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Control derivatives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04000" y="2793999"/>
            <a:ext cx="1238250" cy="257175"/>
          </a:xfrm>
          <a:prstGeom prst="rect">
            <a:avLst/>
          </a:prstGeom>
          <a:noFill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7143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9486" y="3120571"/>
            <a:ext cx="1114425" cy="238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2" name="Rectangle 40">
            <a:extLst>
              <a:ext uri="{FF2B5EF4-FFF2-40B4-BE49-F238E27FC236}">
                <a16:creationId xmlns:a16="http://schemas.microsoft.com/office/drawing/2014/main" xmlns="" id="{B0DB3E8B-A4E9-4B79-87C9-22986DE3D403}"/>
              </a:ext>
            </a:extLst>
          </p:cNvPr>
          <p:cNvSpPr/>
          <p:nvPr/>
        </p:nvSpPr>
        <p:spPr>
          <a:xfrm>
            <a:off x="558723" y="0"/>
            <a:ext cx="8692331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55" name="Picture 43">
            <a:extLst>
              <a:ext uri="{FF2B5EF4-FFF2-40B4-BE49-F238E27FC236}">
                <a16:creationId xmlns:a16="http://schemas.microsoft.com/office/drawing/2014/main" xmlns="" id="{E799ADE3-EEAD-42D9-B439-94C450904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8180690" y="3247474"/>
            <a:ext cx="530600" cy="530600"/>
          </a:xfrm>
          <a:prstGeom prst="rect">
            <a:avLst/>
          </a:prstGeom>
        </p:spPr>
      </p:pic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423417" y="313278"/>
            <a:ext cx="611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Flight control algorithms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8195" name="Picture 3" descr="G:\Latex-Report\images\FlightControllerDiagram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436" y="972455"/>
            <a:ext cx="5221967" cy="5635098"/>
          </a:xfrm>
          <a:prstGeom prst="rect">
            <a:avLst/>
          </a:prstGeom>
          <a:noFill/>
        </p:spPr>
      </p:pic>
      <p:pic>
        <p:nvPicPr>
          <p:cNvPr id="8196" name="Picture 4" descr="G:\Latex-Report\images\FlightControllerDiagram2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4345" y="1059543"/>
            <a:ext cx="4690100" cy="3461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2" name="Rectangle 40">
            <a:extLst>
              <a:ext uri="{FF2B5EF4-FFF2-40B4-BE49-F238E27FC236}">
                <a16:creationId xmlns:a16="http://schemas.microsoft.com/office/drawing/2014/main" xmlns="" id="{B0DB3E8B-A4E9-4B79-87C9-22986DE3D403}"/>
              </a:ext>
            </a:extLst>
          </p:cNvPr>
          <p:cNvSpPr/>
          <p:nvPr/>
        </p:nvSpPr>
        <p:spPr>
          <a:xfrm>
            <a:off x="558723" y="0"/>
            <a:ext cx="8692331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55" name="Picture 43">
            <a:extLst>
              <a:ext uri="{FF2B5EF4-FFF2-40B4-BE49-F238E27FC236}">
                <a16:creationId xmlns:a16="http://schemas.microsoft.com/office/drawing/2014/main" xmlns="" id="{E799ADE3-EEAD-42D9-B439-94C450904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8180690" y="3247474"/>
            <a:ext cx="530600" cy="530600"/>
          </a:xfrm>
          <a:prstGeom prst="rect">
            <a:avLst/>
          </a:prstGeom>
        </p:spPr>
      </p:pic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423417" y="313278"/>
            <a:ext cx="611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Flight control test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1392542" y="1182853"/>
            <a:ext cx="6909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Simulations with a vertical gust of 6m/s and 15.74 m/s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6793" y="4231397"/>
            <a:ext cx="1907949" cy="75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 descr="C:\Users\ARMEN\Desktop\Presentation TFG\Gust15mpsandalph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1076" y="1582058"/>
            <a:ext cx="3374036" cy="2520000"/>
          </a:xfrm>
          <a:prstGeom prst="rect">
            <a:avLst/>
          </a:prstGeom>
          <a:noFill/>
        </p:spPr>
      </p:pic>
      <p:pic>
        <p:nvPicPr>
          <p:cNvPr id="10244" name="Picture 4" descr="C:\Users\ARMEN\Desktop\Presentation TFG\Gust15mpsandcg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0289" y="4193878"/>
            <a:ext cx="3374036" cy="2520000"/>
          </a:xfrm>
          <a:prstGeom prst="rect">
            <a:avLst/>
          </a:prstGeom>
          <a:noFill/>
        </p:spPr>
      </p:pic>
      <p:pic>
        <p:nvPicPr>
          <p:cNvPr id="10245" name="Picture 5" descr="C:\Users\ARMEN\Desktop\Presentation TFG\Gust15mpsandheigh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2749" y="1589090"/>
            <a:ext cx="3374035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558723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87022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1030045" y="41487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Results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1392542" y="1182853"/>
            <a:ext cx="69096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Simulations with a vertical gust of 6m/s and 15.74 m/s 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Successful recovery even after stall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Expected behavior positioning of the movable mass</a:t>
            </a:r>
          </a:p>
        </p:txBody>
      </p:sp>
      <p:pic>
        <p:nvPicPr>
          <p:cNvPr id="9218" name="Picture 2" descr="C:\Users\ARMEN\Desktop\Presentation TFG\animation.gif"/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6628" y="2408872"/>
            <a:ext cx="5646057" cy="4216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558723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87022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16495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891815" y="4717131"/>
            <a:ext cx="6699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Improvements and further development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Aerodynamic model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Simulink model (dynamics)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Simulations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Flight test</a:t>
            </a:r>
          </a:p>
        </p:txBody>
      </p:sp>
      <p:sp>
        <p:nvSpPr>
          <p:cNvPr id="7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928097" y="1262743"/>
            <a:ext cx="66991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Control system viability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Dependency on the aerodynamic design and airfoils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Straightforward mechanical design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Structural integrity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Stable / acceptable response against gusts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Competitive price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Fully electrical: less environmental impact</a:t>
            </a:r>
          </a:p>
        </p:txBody>
      </p:sp>
      <p:sp>
        <p:nvSpPr>
          <p:cNvPr id="76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1030045" y="41487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Conclusions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301736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934734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558723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187022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16495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540960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7" name="76 Grupo"/>
          <p:cNvGrpSpPr/>
          <p:nvPr/>
        </p:nvGrpSpPr>
        <p:grpSpPr>
          <a:xfrm>
            <a:off x="3498016" y="1436914"/>
            <a:ext cx="1567460" cy="1651630"/>
            <a:chOff x="2990027" y="476469"/>
            <a:chExt cx="1813790" cy="1813790"/>
          </a:xfrm>
        </p:grpSpPr>
        <p:sp>
          <p:nvSpPr>
            <p:cNvPr id="70" name="Oval 45">
              <a:extLst>
                <a:ext uri="{FF2B5EF4-FFF2-40B4-BE49-F238E27FC236}">
                  <a16:creationId xmlns:a16="http://schemas.microsoft.com/office/drawing/2014/main" xmlns="" id="{5A516301-84E4-4DC6-A056-8024955CA570}"/>
                </a:ext>
              </a:extLst>
            </p:cNvPr>
            <p:cNvSpPr/>
            <p:nvPr/>
          </p:nvSpPr>
          <p:spPr>
            <a:xfrm>
              <a:off x="2990027" y="476469"/>
              <a:ext cx="1813790" cy="1813790"/>
            </a:xfrm>
            <a:prstGeom prst="ellipse">
              <a:avLst/>
            </a:pr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>
              <a:off x="3472173" y="733847"/>
              <a:ext cx="79502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?</a:t>
              </a:r>
              <a:endParaRPr lang="en-US" sz="8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2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667187" y="676136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Questions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2797" y="3530899"/>
            <a:ext cx="7394575" cy="32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7180005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604788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6042568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5543514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4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469924" y="400363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Design of an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Unmanned Aerial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Vehicle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with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a </a:t>
            </a:r>
            <a:endParaRPr lang="en-US" sz="3200" dirty="0" smtClean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Mass-Actuated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Control System</a:t>
            </a:r>
          </a:p>
        </p:txBody>
      </p:sp>
      <p:pic>
        <p:nvPicPr>
          <p:cNvPr id="1026" name="Picture 2" descr="G:\Latex-Report\images\Explanation-theory-Aircraft-Axisandmoments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0181" y="3918857"/>
            <a:ext cx="3614562" cy="2875907"/>
          </a:xfrm>
          <a:prstGeom prst="rect">
            <a:avLst/>
          </a:prstGeom>
          <a:noFill/>
        </p:spPr>
      </p:pic>
      <p:sp>
        <p:nvSpPr>
          <p:cNvPr id="7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694539" y="2179825"/>
            <a:ext cx="33318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Autonomous System</a:t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Pre-defined path</a:t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Remote control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8548082" y="4755565"/>
            <a:ext cx="33681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Flight control surfaces</a:t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vs.</a:t>
            </a:r>
          </a:p>
          <a:p>
            <a:pPr algn="ctr"/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Movable mass system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604788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6042568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5543514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7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121588" y="313279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Justification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346203" y="1480449"/>
            <a:ext cx="48703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UAV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Important field of investigation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Multi-purpose and versatile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Market growth</a:t>
            </a:r>
          </a:p>
        </p:txBody>
      </p:sp>
      <p:sp>
        <p:nvSpPr>
          <p:cNvPr id="89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309919" y="4477595"/>
            <a:ext cx="4870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Conventional system drawbacks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</a:b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Maintenance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Structural integrity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Cost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6042568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5543514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4121588" y="226195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Scope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823699" y="856347"/>
            <a:ext cx="3027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Aerodynamics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Airfoil selection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Wing plan-form design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Numerical simulations</a:t>
            </a:r>
          </a:p>
        </p:txBody>
      </p:sp>
      <p:sp>
        <p:nvSpPr>
          <p:cNvPr id="91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7140213" y="834576"/>
            <a:ext cx="3237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Structures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Load diagrams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Cross section calculation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Numerical simulations</a:t>
            </a:r>
          </a:p>
        </p:txBody>
      </p:sp>
      <p:sp>
        <p:nvSpPr>
          <p:cNvPr id="92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7140211" y="2619835"/>
            <a:ext cx="3027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Propulsion System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Required power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Propeller design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Motor selection</a:t>
            </a:r>
          </a:p>
        </p:txBody>
      </p:sp>
      <p:sp>
        <p:nvSpPr>
          <p:cNvPr id="93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867240" y="2641613"/>
            <a:ext cx="30270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Avionics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Communication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Navigation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Power supply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Takeoff / Landing</a:t>
            </a:r>
          </a:p>
        </p:txBody>
      </p:sp>
      <p:sp>
        <p:nvSpPr>
          <p:cNvPr id="94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874499" y="4695371"/>
            <a:ext cx="3397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Budget estimation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Market study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Cost and price estimation</a:t>
            </a:r>
          </a:p>
        </p:txBody>
      </p:sp>
      <p:sp>
        <p:nvSpPr>
          <p:cNvPr id="9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7234563" y="4608442"/>
            <a:ext cx="3796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w Cen MT" panose="020B0602020104020603" pitchFamily="34" charset="0"/>
              </a:rPr>
              <a:t>Flight mechanics 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Control system design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Algorithms implementation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Simulations</a:t>
            </a:r>
          </a:p>
        </p:txBody>
      </p:sp>
      <p:sp>
        <p:nvSpPr>
          <p:cNvPr id="97" name="96 Estrella de 5 puntas"/>
          <p:cNvSpPr/>
          <p:nvPr/>
        </p:nvSpPr>
        <p:spPr>
          <a:xfrm>
            <a:off x="9274629" y="4702628"/>
            <a:ext cx="252000" cy="252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5543514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6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526503" y="226193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Management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7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6334648" y="1407877"/>
            <a:ext cx="173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+</a:t>
            </a:r>
          </a:p>
        </p:txBody>
      </p:sp>
      <p:sp>
        <p:nvSpPr>
          <p:cNvPr id="82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469574" y="2648794"/>
            <a:ext cx="4870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Helps to keep the work:</a:t>
            </a:r>
          </a:p>
          <a:p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Organized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Focused on specific tasks</a:t>
            </a:r>
          </a:p>
        </p:txBody>
      </p:sp>
      <p:sp>
        <p:nvSpPr>
          <p:cNvPr id="83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7894943" y="1444163"/>
            <a:ext cx="262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Gantt diagram</a:t>
            </a:r>
          </a:p>
        </p:txBody>
      </p:sp>
      <p:sp>
        <p:nvSpPr>
          <p:cNvPr id="88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433289" y="1465935"/>
            <a:ext cx="208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List of tasks</a:t>
            </a:r>
          </a:p>
        </p:txBody>
      </p:sp>
      <p:sp>
        <p:nvSpPr>
          <p:cNvPr id="89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4476842" y="4920274"/>
            <a:ext cx="4870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Influence on:</a:t>
            </a:r>
          </a:p>
          <a:p>
            <a:endParaRPr lang="en-US" sz="2200" b="1" dirty="0" smtClean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Projects success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4366" y="391886"/>
            <a:ext cx="3749344" cy="156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033016" y="15362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Aerodynamics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0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758363" y="776452"/>
            <a:ext cx="5951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Flying wing configuration</a:t>
            </a:r>
          </a:p>
        </p:txBody>
      </p:sp>
      <p:sp>
        <p:nvSpPr>
          <p:cNvPr id="75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751110" y="1480394"/>
            <a:ext cx="5951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S-shape airfoils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Eppler186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MH45</a:t>
            </a:r>
          </a:p>
        </p:txBody>
      </p:sp>
      <p:sp>
        <p:nvSpPr>
          <p:cNvPr id="77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3729339" y="2692335"/>
            <a:ext cx="59516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A1DA"/>
                </a:solidFill>
                <a:latin typeface="Tw Cen MT" panose="020B0602020104020603" pitchFamily="34" charset="0"/>
              </a:rPr>
              <a:t>Frame design</a:t>
            </a:r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Twist calculation: tip incident angle 0.64° higher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Wing swept: ≈ 25°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Blended wing-body design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4681" y="4219346"/>
            <a:ext cx="6917192" cy="27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-5933804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207184" y="110082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Aerodynamics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6146" name="Picture 2" descr="G:\Latex-Report\images\Fluent-CD-ALPHA-FIN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0911" y="3885972"/>
            <a:ext cx="2407406" cy="2880000"/>
          </a:xfrm>
          <a:prstGeom prst="rect">
            <a:avLst/>
          </a:prstGeom>
          <a:noFill/>
        </p:spPr>
      </p:pic>
      <p:pic>
        <p:nvPicPr>
          <p:cNvPr id="6147" name="Picture 3" descr="G:\Latex-Report\images\Fluent-CL-ALPHA-FIN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3725" y="3889830"/>
            <a:ext cx="2408314" cy="2881086"/>
          </a:xfrm>
          <a:prstGeom prst="rect">
            <a:avLst/>
          </a:prstGeom>
          <a:noFill/>
        </p:spPr>
      </p:pic>
      <p:pic>
        <p:nvPicPr>
          <p:cNvPr id="6149" name="Picture 5" descr="G:\Latex-Report\images\XFLR5-CM-DIFFERENTC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1984" y="740228"/>
            <a:ext cx="4935535" cy="3105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050" name="Picture 2" descr="C:\Users\ARMEN\Desktop\Presentation TFG\combinedenvelope.png"/>
          <p:cNvPicPr>
            <a:picLocks noChangeAspect="1" noChangeArrowheads="1"/>
          </p:cNvPicPr>
          <p:nvPr/>
        </p:nvPicPr>
        <p:blipFill>
          <a:blip r:embed="rId3" cstate="print"/>
          <a:srcRect r="12931"/>
          <a:stretch>
            <a:fillRect/>
          </a:stretch>
        </p:blipFill>
        <p:spPr bwMode="auto">
          <a:xfrm>
            <a:off x="2572665" y="682171"/>
            <a:ext cx="3052838" cy="2160000"/>
          </a:xfrm>
          <a:prstGeom prst="rect">
            <a:avLst/>
          </a:prstGeom>
          <a:noFill/>
        </p:spPr>
      </p:pic>
      <p:pic>
        <p:nvPicPr>
          <p:cNvPr id="2053" name="Picture 5" descr="G:\Latex-Report\images\clapprox.png"/>
          <p:cNvPicPr>
            <a:picLocks noChangeAspect="1" noChangeArrowheads="1"/>
          </p:cNvPicPr>
          <p:nvPr/>
        </p:nvPicPr>
        <p:blipFill>
          <a:blip r:embed="rId4" cstate="print"/>
          <a:srcRect l="15530" r="14192"/>
          <a:stretch>
            <a:fillRect/>
          </a:stretch>
        </p:blipFill>
        <p:spPr bwMode="auto">
          <a:xfrm>
            <a:off x="5776693" y="711201"/>
            <a:ext cx="3581728" cy="2160000"/>
          </a:xfrm>
          <a:prstGeom prst="rect">
            <a:avLst/>
          </a:prstGeom>
          <a:noFill/>
        </p:spPr>
      </p:pic>
      <p:pic>
        <p:nvPicPr>
          <p:cNvPr id="2055" name="Picture 7" descr="G:\Latex-Report\images\111Mxvs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5393" y="4538343"/>
            <a:ext cx="3482605" cy="2160000"/>
          </a:xfrm>
          <a:prstGeom prst="rect">
            <a:avLst/>
          </a:prstGeom>
          <a:noFill/>
        </p:spPr>
      </p:pic>
      <p:pic>
        <p:nvPicPr>
          <p:cNvPr id="2056" name="Picture 8" descr="G:\Latex-Report\images\111Shearvs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5446" y="4581888"/>
            <a:ext cx="3309777" cy="2160000"/>
          </a:xfrm>
          <a:prstGeom prst="rect">
            <a:avLst/>
          </a:prstGeom>
          <a:noFill/>
        </p:spPr>
      </p:pic>
      <p:sp>
        <p:nvSpPr>
          <p:cNvPr id="76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033016" y="8105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Structural design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303362" y="0"/>
            <a:ext cx="12495362" cy="6858000"/>
            <a:chOff x="-290920" y="0"/>
            <a:chExt cx="12495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77567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338396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427116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why?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1456001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933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149034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601178" y="3273595"/>
              <a:ext cx="2451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management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07682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2018428" y="0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973891" y="3296038"/>
              <a:ext cx="23609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aerodynamics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FC294084-371B-45B7-9BBB-E20E311B534A}"/>
              </a:ext>
            </a:extLst>
          </p:cNvPr>
          <p:cNvGrpSpPr/>
          <p:nvPr/>
        </p:nvGrpSpPr>
        <p:grpSpPr>
          <a:xfrm>
            <a:off x="1657168" y="0"/>
            <a:ext cx="8692331" cy="6858000"/>
            <a:chOff x="718505" y="-1"/>
            <a:chExt cx="8692331" cy="6858000"/>
          </a:xfrm>
        </p:grpSpPr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xmlns="" id="{3ADB4340-A86F-4BAF-9019-BA01C11BD5EF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41">
              <a:extLst>
                <a:ext uri="{FF2B5EF4-FFF2-40B4-BE49-F238E27FC236}">
                  <a16:creationId xmlns:a16="http://schemas.microsoft.com/office/drawing/2014/main" xmlns="" id="{95E7C137-76D0-422B-AE6E-EE2165D8F561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42">
              <a:extLst>
                <a:ext uri="{FF2B5EF4-FFF2-40B4-BE49-F238E27FC236}">
                  <a16:creationId xmlns:a16="http://schemas.microsoft.com/office/drawing/2014/main" xmlns="" id="{85D1C463-FDA7-458C-8384-153A45A2D79B}"/>
                </a:ext>
              </a:extLst>
            </p:cNvPr>
            <p:cNvSpPr txBox="1"/>
            <p:nvPr/>
          </p:nvSpPr>
          <p:spPr>
            <a:xfrm rot="16200000">
              <a:off x="8167830" y="32914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structures</a:t>
              </a:r>
            </a:p>
          </p:txBody>
        </p:sp>
        <p:pic>
          <p:nvPicPr>
            <p:cNvPr id="81" name="Picture 43">
              <a:extLst>
                <a:ext uri="{FF2B5EF4-FFF2-40B4-BE49-F238E27FC236}">
                  <a16:creationId xmlns:a16="http://schemas.microsoft.com/office/drawing/2014/main" xmlns="" id="{5AA553F9-5662-4FD3-8FC3-902A89D5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303750" y="0"/>
            <a:ext cx="8692331" cy="6858000"/>
            <a:chOff x="718505" y="-1"/>
            <a:chExt cx="8692331" cy="6858000"/>
          </a:xfrm>
        </p:grpSpPr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148780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avionics</a:t>
              </a:r>
            </a:p>
          </p:txBody>
        </p:sp>
        <p:pic>
          <p:nvPicPr>
            <p:cNvPr id="87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6699780" y="0"/>
            <a:ext cx="8714300" cy="6858000"/>
            <a:chOff x="718505" y="-1"/>
            <a:chExt cx="8714300" cy="6858000"/>
          </a:xfrm>
        </p:grpSpPr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205930" y="327241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propulsion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090305" y="0"/>
            <a:ext cx="8714300" cy="6858000"/>
            <a:chOff x="718505" y="-1"/>
            <a:chExt cx="8714300" cy="6858000"/>
          </a:xfrm>
        </p:grpSpPr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3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flight mechanics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476521" y="0"/>
            <a:ext cx="8714300" cy="6858000"/>
            <a:chOff x="718505" y="-1"/>
            <a:chExt cx="8714300" cy="6858000"/>
          </a:xfrm>
        </p:grpSpPr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results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7857521" y="0"/>
            <a:ext cx="8714300" cy="6858000"/>
            <a:chOff x="718505" y="-1"/>
            <a:chExt cx="8714300" cy="6858000"/>
          </a:xfrm>
        </p:grpSpPr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xmlns="" id="{D1FB185A-3E2D-438A-92D9-EA0290BCECB8}"/>
              </a:ext>
            </a:extLst>
          </p:cNvPr>
          <p:cNvGrpSpPr/>
          <p:nvPr/>
        </p:nvGrpSpPr>
        <p:grpSpPr>
          <a:xfrm>
            <a:off x="-8248046" y="0"/>
            <a:ext cx="8714300" cy="6858000"/>
            <a:chOff x="718505" y="-1"/>
            <a:chExt cx="8714300" cy="6858000"/>
          </a:xfrm>
        </p:grpSpPr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xmlns="" id="{B0DB3E8B-A4E9-4B79-87C9-22986DE3D40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Freeform: Shape 41">
              <a:extLst>
                <a:ext uri="{FF2B5EF4-FFF2-40B4-BE49-F238E27FC236}">
                  <a16:creationId xmlns:a16="http://schemas.microsoft.com/office/drawing/2014/main" xmlns="" id="{C44FF70B-FA94-49D8-AE5C-E153BF9DF0B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11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42">
              <a:extLst>
                <a:ext uri="{FF2B5EF4-FFF2-40B4-BE49-F238E27FC236}">
                  <a16:creationId xmlns:a16="http://schemas.microsoft.com/office/drawing/2014/main" xmlns="" id="{26BDD7E6-0EA8-4165-9E2B-C0B940405DD0}"/>
                </a:ext>
              </a:extLst>
            </p:cNvPr>
            <p:cNvSpPr txBox="1"/>
            <p:nvPr/>
          </p:nvSpPr>
          <p:spPr>
            <a:xfrm rot="16200000">
              <a:off x="8019125" y="3266589"/>
              <a:ext cx="236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questions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4" name="Picture 43">
              <a:extLst>
                <a:ext uri="{FF2B5EF4-FFF2-40B4-BE49-F238E27FC236}">
                  <a16:creationId xmlns:a16="http://schemas.microsoft.com/office/drawing/2014/main" xmlns="" id="{E799ADE3-EEAD-42D9-B439-94C45090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49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3033016" y="153624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rPr>
              <a:t>Structural design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051" name="Picture 3" descr="G:\Latex-Report\images\spars-totaldeformation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088" y="4006573"/>
            <a:ext cx="5080000" cy="261919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4559" y="1103086"/>
            <a:ext cx="6196241" cy="280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57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7706263" y="5522621"/>
            <a:ext cx="2773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7.04 g</a:t>
            </a:r>
          </a:p>
          <a:p>
            <a:pPr>
              <a:buFont typeface="Arial" pitchFamily="34" charset="0"/>
              <a:buChar char="•"/>
            </a:pP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SF: 2</a:t>
            </a:r>
          </a:p>
          <a:p>
            <a:pPr>
              <a:buFont typeface="Arial" pitchFamily="34" charset="0"/>
              <a:buChar char="•"/>
            </a:pP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 Max. deflection: 3mm </a:t>
            </a: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560</Words>
  <Application>Microsoft Office PowerPoint</Application>
  <PresentationFormat>Personalizado</PresentationFormat>
  <Paragraphs>332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Armen Baghdasaryan</dc:creator>
  <cp:lastModifiedBy>ARMEN B.</cp:lastModifiedBy>
  <cp:revision>32</cp:revision>
  <dcterms:created xsi:type="dcterms:W3CDTF">2017-01-05T13:17:27Z</dcterms:created>
  <dcterms:modified xsi:type="dcterms:W3CDTF">2019-10-22T00:22:29Z</dcterms:modified>
</cp:coreProperties>
</file>