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4" r:id="rId3"/>
    <p:sldId id="305" r:id="rId4"/>
    <p:sldId id="395" r:id="rId5"/>
    <p:sldId id="396" r:id="rId6"/>
    <p:sldId id="397" r:id="rId7"/>
    <p:sldId id="393" r:id="rId8"/>
    <p:sldId id="304" r:id="rId9"/>
    <p:sldId id="398" r:id="rId10"/>
    <p:sldId id="392" r:id="rId11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лера Талагаев" initials="ВТ" lastIdx="1" clrIdx="0">
    <p:extLst>
      <p:ext uri="{19B8F6BF-5375-455C-9EA6-DF929625EA0E}">
        <p15:presenceInfo xmlns:p15="http://schemas.microsoft.com/office/powerpoint/2012/main" userId="43e52327d01a8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2E4"/>
    <a:srgbClr val="0066CC"/>
    <a:srgbClr val="CC0000"/>
    <a:srgbClr val="003366"/>
    <a:srgbClr val="99CC00"/>
    <a:srgbClr val="6D8BAC"/>
    <a:srgbClr val="5F5F5F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4675" autoAdjust="0"/>
  </p:normalViewPr>
  <p:slideViewPr>
    <p:cSldViewPr snapToGrid="0" showGuides="1">
      <p:cViewPr varScale="1">
        <p:scale>
          <a:sx n="142" d="100"/>
          <a:sy n="142" d="100"/>
        </p:scale>
        <p:origin x="105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-3330" y="-12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а Талагаев" userId="43e52327d01a8e17" providerId="LiveId" clId="{95FD89A3-44F6-42BA-9B64-61697A26A041}"/>
    <pc:docChg chg="custSel modSld">
      <pc:chgData name="Валера Талагаев" userId="43e52327d01a8e17" providerId="LiveId" clId="{95FD89A3-44F6-42BA-9B64-61697A26A041}" dt="2022-11-14T09:14:26.920" v="62"/>
      <pc:docMkLst>
        <pc:docMk/>
      </pc:docMkLst>
      <pc:sldChg chg="delSp mod delAnim">
        <pc:chgData name="Валера Талагаев" userId="43e52327d01a8e17" providerId="LiveId" clId="{95FD89A3-44F6-42BA-9B64-61697A26A041}" dt="2022-11-14T09:13:40.239" v="49" actId="478"/>
        <pc:sldMkLst>
          <pc:docMk/>
          <pc:sldMk cId="3456581101" sldId="304"/>
        </pc:sldMkLst>
        <pc:spChg chg="del">
          <ac:chgData name="Валера Талагаев" userId="43e52327d01a8e17" providerId="LiveId" clId="{95FD89A3-44F6-42BA-9B64-61697A26A041}" dt="2022-11-14T09:13:40.239" v="49" actId="478"/>
          <ac:spMkLst>
            <pc:docMk/>
            <pc:sldMk cId="3456581101" sldId="304"/>
            <ac:spMk id="42" creationId="{160A8E77-B00F-4F76-87D8-F7771FDEC383}"/>
          </ac:spMkLst>
        </pc:spChg>
      </pc:sldChg>
      <pc:sldChg chg="modAnim">
        <pc:chgData name="Валера Талагаев" userId="43e52327d01a8e17" providerId="LiveId" clId="{95FD89A3-44F6-42BA-9B64-61697A26A041}" dt="2022-11-14T09:12:23.320" v="21"/>
        <pc:sldMkLst>
          <pc:docMk/>
          <pc:sldMk cId="1294184741" sldId="305"/>
        </pc:sldMkLst>
      </pc:sldChg>
      <pc:sldChg chg="modAnim">
        <pc:chgData name="Валера Талагаев" userId="43e52327d01a8e17" providerId="LiveId" clId="{95FD89A3-44F6-42BA-9B64-61697A26A041}" dt="2022-11-14T09:14:26.920" v="62"/>
        <pc:sldMkLst>
          <pc:docMk/>
          <pc:sldMk cId="1957429018" sldId="392"/>
        </pc:sldMkLst>
      </pc:sldChg>
      <pc:sldChg chg="modAnim">
        <pc:chgData name="Валера Талагаев" userId="43e52327d01a8e17" providerId="LiveId" clId="{95FD89A3-44F6-42BA-9B64-61697A26A041}" dt="2022-11-14T09:11:51.369" v="4"/>
        <pc:sldMkLst>
          <pc:docMk/>
          <pc:sldMk cId="1606806015" sldId="394"/>
        </pc:sldMkLst>
      </pc:sldChg>
      <pc:sldChg chg="modAnim">
        <pc:chgData name="Валера Талагаев" userId="43e52327d01a8e17" providerId="LiveId" clId="{95FD89A3-44F6-42BA-9B64-61697A26A041}" dt="2022-11-14T09:12:46.769" v="43"/>
        <pc:sldMkLst>
          <pc:docMk/>
          <pc:sldMk cId="1020797683" sldId="395"/>
        </pc:sldMkLst>
      </pc:sldChg>
      <pc:sldChg chg="modAnim">
        <pc:chgData name="Валера Талагаев" userId="43e52327d01a8e17" providerId="LiveId" clId="{95FD89A3-44F6-42BA-9B64-61697A26A041}" dt="2022-11-14T09:12:46.450" v="42"/>
        <pc:sldMkLst>
          <pc:docMk/>
          <pc:sldMk cId="2687034372" sldId="396"/>
        </pc:sldMkLst>
      </pc:sldChg>
      <pc:sldChg chg="modAnim">
        <pc:chgData name="Валера Талагаев" userId="43e52327d01a8e17" providerId="LiveId" clId="{95FD89A3-44F6-42BA-9B64-61697A26A041}" dt="2022-11-14T09:13:15.225" v="48"/>
        <pc:sldMkLst>
          <pc:docMk/>
          <pc:sldMk cId="2626545146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/>
              <a:t>Ligand </a:t>
            </a:r>
            <a:r>
              <a:rPr lang="de-DE" dirty="0" err="1"/>
              <a:t>endogenous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pronounce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07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91089" y="2832730"/>
            <a:ext cx="6477000" cy="1118580"/>
          </a:xfrm>
        </p:spPr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System 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</a:rPr>
              <a:t>Preparation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 and MD Simulation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601D1A-F02B-4431-BE9B-00E21D0F14F7}"/>
              </a:ext>
            </a:extLst>
          </p:cNvPr>
          <p:cNvSpPr/>
          <p:nvPr/>
        </p:nvSpPr>
        <p:spPr bwMode="auto">
          <a:xfrm>
            <a:off x="186089" y="189297"/>
            <a:ext cx="2274771" cy="5903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B7142-251D-4030-9AEF-88195CB6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65" y="1293043"/>
            <a:ext cx="1739851" cy="11603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49F889-9F07-4F78-97B2-A8271B2BC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12" y="548344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25B7A28-3BBD-4530-A06E-F40F35B4D26C}"/>
              </a:ext>
            </a:extLst>
          </p:cNvPr>
          <p:cNvSpPr txBox="1">
            <a:spLocks/>
          </p:cNvSpPr>
          <p:nvPr/>
        </p:nvSpPr>
        <p:spPr bwMode="auto">
          <a:xfrm>
            <a:off x="228600" y="486201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endParaRPr lang="en-US" sz="2550" u="sng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4867E2-D39B-4825-97DA-E9AA3E0FE041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The road ahead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54972E-35B8-45EC-83AE-A8905EC40C87}"/>
              </a:ext>
            </a:extLst>
          </p:cNvPr>
          <p:cNvSpPr txBox="1"/>
          <p:nvPr/>
        </p:nvSpPr>
        <p:spPr>
          <a:xfrm>
            <a:off x="374278" y="830370"/>
            <a:ext cx="176380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Setup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6B66A8A-305E-40B8-A398-134E770F3E51}"/>
              </a:ext>
            </a:extLst>
          </p:cNvPr>
          <p:cNvSpPr txBox="1"/>
          <p:nvPr/>
        </p:nvSpPr>
        <p:spPr>
          <a:xfrm>
            <a:off x="3525254" y="830370"/>
            <a:ext cx="1560344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Simulation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3771DFD9-B182-41AD-B5ED-C5B7C6F48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2648"/>
              </p:ext>
            </p:extLst>
          </p:nvPr>
        </p:nvGraphicFramePr>
        <p:xfrm>
          <a:off x="374278" y="1641639"/>
          <a:ext cx="1763804" cy="6877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3804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Roboto" pitchFamily="2" charset="0"/>
                          <a:ea typeface="Roboto" pitchFamily="2" charset="0"/>
                        </a:rPr>
                        <a:t>SDF </a:t>
                      </a:r>
                      <a:r>
                        <a:rPr lang="de-DE" sz="1600" dirty="0" err="1">
                          <a:latin typeface="Roboto" pitchFamily="2" charset="0"/>
                          <a:ea typeface="Roboto" pitchFamily="2" charset="0"/>
                        </a:rPr>
                        <a:t>file</a:t>
                      </a:r>
                      <a:r>
                        <a:rPr lang="de-DE" sz="16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de-DE" sz="1600" dirty="0" err="1">
                          <a:latin typeface="Roboto" pitchFamily="2" charset="0"/>
                          <a:ea typeface="Roboto" pitchFamily="2" charset="0"/>
                        </a:rPr>
                        <a:t>selection</a:t>
                      </a:r>
                      <a:endParaRPr lang="de-DE" sz="16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1781"/>
                  </a:ext>
                </a:extLst>
              </a:tr>
            </a:tbl>
          </a:graphicData>
        </a:graphic>
      </p:graphicFrame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7EC7F090-5968-4459-9349-A8CB1E2B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43057"/>
              </p:ext>
            </p:extLst>
          </p:nvPr>
        </p:nvGraphicFramePr>
        <p:xfrm>
          <a:off x="3497285" y="1641638"/>
          <a:ext cx="1616281" cy="6877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6281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MDAnalysis</a:t>
                      </a:r>
                      <a:endParaRPr lang="de-DE" sz="1600" b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Roboto" pitchFamily="2" charset="0"/>
                          <a:ea typeface="Roboto" pitchFamily="2" charset="0"/>
                        </a:rPr>
                        <a:t>Checkpoint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1781"/>
                  </a:ext>
                </a:extLst>
              </a:tr>
            </a:tbl>
          </a:graphicData>
        </a:graphic>
      </p:graphicFrame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62CD7B61-4DFE-493E-AC68-037FEF5E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39240"/>
              </p:ext>
            </p:extLst>
          </p:nvPr>
        </p:nvGraphicFramePr>
        <p:xfrm>
          <a:off x="374254" y="2435909"/>
          <a:ext cx="4739312" cy="6877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39312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>
                          <a:latin typeface="Roboto" pitchFamily="2" charset="0"/>
                          <a:ea typeface="Roboto" pitchFamily="2" charset="0"/>
                        </a:rPr>
                        <a:t>Forcefields</a:t>
                      </a:r>
                      <a:endParaRPr lang="de-DE" sz="16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Roboto" pitchFamily="2" charset="0"/>
                          <a:ea typeface="Roboto" pitchFamily="2" charset="0"/>
                        </a:rPr>
                        <a:t>Water</a:t>
                      </a:r>
                      <a:r>
                        <a:rPr lang="de-DE" sz="1600" b="1" dirty="0">
                          <a:latin typeface="Roboto" pitchFamily="2" charset="0"/>
                          <a:ea typeface="Roboto" pitchFamily="2" charset="0"/>
                        </a:rPr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06907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3B57F537-074A-4E9F-8495-3C92F3B8DBEB}"/>
              </a:ext>
            </a:extLst>
          </p:cNvPr>
          <p:cNvSpPr txBox="1"/>
          <p:nvPr/>
        </p:nvSpPr>
        <p:spPr>
          <a:xfrm>
            <a:off x="6514981" y="969329"/>
            <a:ext cx="156034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?</a:t>
            </a: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A528F934-A54D-4898-B668-00FB9A378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1409"/>
              </p:ext>
            </p:extLst>
          </p:nvPr>
        </p:nvGraphicFramePr>
        <p:xfrm>
          <a:off x="6514981" y="1641638"/>
          <a:ext cx="1616281" cy="6791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6281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2257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Dynophores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Roboto" pitchFamily="2" charset="0"/>
                          <a:ea typeface="Roboto" pitchFamily="2" charset="0"/>
                        </a:rPr>
                        <a:t>FEP/</a:t>
                      </a:r>
                      <a:r>
                        <a:rPr lang="de-DE" sz="1600" b="1" dirty="0" err="1">
                          <a:latin typeface="Roboto" pitchFamily="2" charset="0"/>
                          <a:ea typeface="Roboto" pitchFamily="2" charset="0"/>
                        </a:rPr>
                        <a:t>Yank</a:t>
                      </a:r>
                      <a:endParaRPr lang="de-DE" sz="16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1781"/>
                  </a:ext>
                </a:extLst>
              </a:tr>
            </a:tbl>
          </a:graphicData>
        </a:graphic>
      </p:graphicFrame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50BD3ED7-8E37-4DD7-A8DB-FA7CACE64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71392"/>
              </p:ext>
            </p:extLst>
          </p:nvPr>
        </p:nvGraphicFramePr>
        <p:xfrm>
          <a:off x="374254" y="3272236"/>
          <a:ext cx="7790628" cy="10316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90628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Code </a:t>
                      </a: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Cleaning</a:t>
                      </a: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 / </a:t>
                      </a: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Slurm</a:t>
                      </a: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Script</a:t>
                      </a:r>
                      <a:endParaRPr lang="de-DE" sz="1600" b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Cookiecutter</a:t>
                      </a: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 / </a:t>
                      </a: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Github</a:t>
                      </a: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 / Readme </a:t>
                      </a:r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docs</a:t>
                      </a:r>
                      <a:endParaRPr lang="de-DE" sz="1600" b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06907"/>
                  </a:ext>
                </a:extLst>
              </a:tr>
              <a:tr h="343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Setup / Alias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56486"/>
                  </a:ext>
                </a:extLst>
              </a:tr>
            </a:tbl>
          </a:graphicData>
        </a:graphic>
      </p:graphicFrame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901B2813-E3CC-482D-AF16-6FBF83A5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07339"/>
              </p:ext>
            </p:extLst>
          </p:nvPr>
        </p:nvGraphicFramePr>
        <p:xfrm>
          <a:off x="374254" y="4485363"/>
          <a:ext cx="7790628" cy="34387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790628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43871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err="1">
                          <a:latin typeface="Roboto" pitchFamily="2" charset="0"/>
                          <a:ea typeface="Roboto" pitchFamily="2" charset="0"/>
                        </a:rPr>
                        <a:t>Testing</a:t>
                      </a:r>
                      <a:r>
                        <a:rPr lang="de-DE" sz="1600" b="0" dirty="0">
                          <a:latin typeface="Roboto" pitchFamily="2" charset="0"/>
                          <a:ea typeface="Roboto" pitchFamily="2" charset="0"/>
                        </a:rPr>
                        <a:t> / Bug Fixing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</a:tbl>
          </a:graphicData>
        </a:graphic>
      </p:graphicFrame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546645BB-7E1B-447D-B037-6642AF23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4142"/>
              </p:ext>
            </p:extLst>
          </p:nvPr>
        </p:nvGraphicFramePr>
        <p:xfrm>
          <a:off x="6548601" y="2612140"/>
          <a:ext cx="161628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6281">
                  <a:extLst>
                    <a:ext uri="{9D8B030D-6E8A-4147-A177-3AD203B41FA5}">
                      <a16:colId xmlns:a16="http://schemas.microsoft.com/office/drawing/2014/main" val="2344050042"/>
                    </a:ext>
                  </a:extLst>
                </a:gridCol>
              </a:tblGrid>
              <a:tr h="322573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Roboto" pitchFamily="2" charset="0"/>
                          <a:ea typeface="Roboto" pitchFamily="2" charset="0"/>
                        </a:rPr>
                        <a:t>ML </a:t>
                      </a:r>
                      <a:r>
                        <a:rPr lang="de-DE" sz="1600" b="1" dirty="0" err="1">
                          <a:latin typeface="Roboto" pitchFamily="2" charset="0"/>
                          <a:ea typeface="Roboto" pitchFamily="2" charset="0"/>
                        </a:rPr>
                        <a:t>Application</a:t>
                      </a:r>
                      <a:endParaRPr lang="de-DE" sz="16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How to use </a:t>
            </a:r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endParaRPr lang="en-US" sz="2550" u="sng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402C0502-B225-446C-AA62-3429D7466332}"/>
              </a:ext>
            </a:extLst>
          </p:cNvPr>
          <p:cNvSpPr txBox="1">
            <a:spLocks/>
          </p:cNvSpPr>
          <p:nvPr/>
        </p:nvSpPr>
        <p:spPr bwMode="auto">
          <a:xfrm>
            <a:off x="228600" y="1887288"/>
            <a:ext cx="8322801" cy="14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git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clone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/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mdspace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/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valerij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/OpenMMDL</a:t>
            </a:r>
          </a:p>
          <a:p>
            <a:pPr marL="641350" lvl="1" indent="-285750">
              <a:buClr>
                <a:srgbClr val="C5D2E4"/>
              </a:buClr>
              <a:buFont typeface="Arial" panose="020B0604020202020204" pitchFamily="34" charset="0"/>
              <a:buChar char="•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Copies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the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OpenMMDL Folder in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your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current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folder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 err="1">
                <a:latin typeface="Roboto" pitchFamily="2" charset="0"/>
                <a:ea typeface="Roboto" pitchFamily="2" charset="0"/>
              </a:rPr>
              <a:t>conda</a:t>
            </a:r>
            <a:r>
              <a:rPr lang="en-US" sz="1800" kern="0" dirty="0">
                <a:latin typeface="Roboto" pitchFamily="2" charset="0"/>
                <a:ea typeface="Roboto" pitchFamily="2" charset="0"/>
              </a:rPr>
              <a:t> create --name &lt;</a:t>
            </a:r>
            <a:r>
              <a:rPr lang="en-US" sz="1800" kern="0" dirty="0" err="1">
                <a:latin typeface="Roboto" pitchFamily="2" charset="0"/>
                <a:ea typeface="Roboto" pitchFamily="2" charset="0"/>
              </a:rPr>
              <a:t>env_name</a:t>
            </a:r>
            <a:r>
              <a:rPr lang="en-US" sz="1800" kern="0" dirty="0">
                <a:latin typeface="Roboto" pitchFamily="2" charset="0"/>
                <a:ea typeface="Roboto" pitchFamily="2" charset="0"/>
              </a:rPr>
              <a:t>&gt; --file requirements.txt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641350" lvl="1" indent="-285750">
              <a:buClr>
                <a:srgbClr val="C5D2E4"/>
              </a:buClr>
              <a:buFont typeface="Arial" panose="020B0604020202020204" pitchFamily="34" charset="0"/>
              <a:buChar char="•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Creates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an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conda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enviroment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with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all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the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necessary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packages</a:t>
            </a:r>
            <a:endParaRPr lang="en-US" sz="1800" kern="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Two Parts of a Workflow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BB9C04D-7843-487A-8B27-4038295D3D68}"/>
              </a:ext>
            </a:extLst>
          </p:cNvPr>
          <p:cNvSpPr/>
          <p:nvPr/>
        </p:nvSpPr>
        <p:spPr bwMode="auto">
          <a:xfrm rot="9330898">
            <a:off x="2356342" y="1939455"/>
            <a:ext cx="909236" cy="39496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F7BD55F-C79C-4D98-91EE-122FB3FFD39D}"/>
              </a:ext>
            </a:extLst>
          </p:cNvPr>
          <p:cNvSpPr/>
          <p:nvPr/>
        </p:nvSpPr>
        <p:spPr bwMode="auto">
          <a:xfrm rot="1381713">
            <a:off x="5574490" y="1939454"/>
            <a:ext cx="909236" cy="39496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189E149-76F9-4D3B-8BBB-3E2B054CD941}"/>
              </a:ext>
            </a:extLst>
          </p:cNvPr>
          <p:cNvSpPr txBox="1"/>
          <p:nvPr/>
        </p:nvSpPr>
        <p:spPr>
          <a:xfrm>
            <a:off x="836665" y="2477643"/>
            <a:ext cx="156034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Setup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066E1B-1F1A-4A7B-9ECE-F224415A3869}"/>
              </a:ext>
            </a:extLst>
          </p:cNvPr>
          <p:cNvSpPr txBox="1"/>
          <p:nvPr/>
        </p:nvSpPr>
        <p:spPr>
          <a:xfrm>
            <a:off x="836665" y="3321766"/>
            <a:ext cx="1560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latin typeface="Roboto" pitchFamily="2" charset="0"/>
                <a:ea typeface="Roboto" pitchFamily="2" charset="0"/>
              </a:rPr>
              <a:t>OpenMM</a:t>
            </a:r>
            <a:endParaRPr lang="de-DE" sz="2000" dirty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Setup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3012270-01F8-4800-BB44-44FB40CCD7EC}"/>
              </a:ext>
            </a:extLst>
          </p:cNvPr>
          <p:cNvSpPr txBox="1"/>
          <p:nvPr/>
        </p:nvSpPr>
        <p:spPr>
          <a:xfrm>
            <a:off x="836665" y="4097778"/>
            <a:ext cx="1560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Roboto" pitchFamily="2" charset="0"/>
                <a:ea typeface="Roboto" pitchFamily="2" charset="0"/>
              </a:rPr>
              <a:t>Peter</a:t>
            </a:r>
          </a:p>
          <a:p>
            <a:pPr algn="ctr"/>
            <a:r>
              <a:rPr lang="de-DE" sz="1600" dirty="0">
                <a:latin typeface="Roboto" pitchFamily="2" charset="0"/>
                <a:ea typeface="Roboto" pitchFamily="2" charset="0"/>
              </a:rPr>
              <a:t>Eastman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AABE6DE-8175-4972-91B3-57B4614FB2B5}"/>
              </a:ext>
            </a:extLst>
          </p:cNvPr>
          <p:cNvSpPr/>
          <p:nvPr/>
        </p:nvSpPr>
        <p:spPr bwMode="auto">
          <a:xfrm>
            <a:off x="3404034" y="1521689"/>
            <a:ext cx="1890745" cy="5424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OpenMMDL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572AB49-DCF8-4192-96EC-42283B12FA94}"/>
              </a:ext>
            </a:extLst>
          </p:cNvPr>
          <p:cNvSpPr txBox="1"/>
          <p:nvPr/>
        </p:nvSpPr>
        <p:spPr>
          <a:xfrm>
            <a:off x="6619155" y="2357422"/>
            <a:ext cx="1560344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Simulation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F62D85E-563B-4AB4-97FA-4795C4099C90}"/>
              </a:ext>
            </a:extLst>
          </p:cNvPr>
          <p:cNvSpPr txBox="1"/>
          <p:nvPr/>
        </p:nvSpPr>
        <p:spPr>
          <a:xfrm>
            <a:off x="5947272" y="3219031"/>
            <a:ext cx="2740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T019 ·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dynamics</a:t>
            </a:r>
            <a:r>
              <a:rPr lang="de-DE" sz="2000" dirty="0"/>
              <a:t> </a:t>
            </a:r>
            <a:r>
              <a:rPr lang="de-DE" sz="2000" dirty="0" err="1"/>
              <a:t>simulation</a:t>
            </a:r>
            <a:endParaRPr lang="de-DE" sz="2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3B2D2A9-A8BF-4B09-94E2-CE27758E2B4A}"/>
              </a:ext>
            </a:extLst>
          </p:cNvPr>
          <p:cNvSpPr txBox="1"/>
          <p:nvPr/>
        </p:nvSpPr>
        <p:spPr>
          <a:xfrm>
            <a:off x="6029108" y="3998170"/>
            <a:ext cx="274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Roboto" pitchFamily="2" charset="0"/>
                <a:ea typeface="Roboto" pitchFamily="2" charset="0"/>
              </a:rPr>
              <a:t>Volkamer</a:t>
            </a:r>
            <a:r>
              <a:rPr lang="de-DE" sz="1600" dirty="0">
                <a:latin typeface="Roboto" pitchFamily="2" charset="0"/>
                <a:ea typeface="Roboto" pitchFamily="2" charset="0"/>
              </a:rPr>
              <a:t> Lab</a:t>
            </a:r>
          </a:p>
          <a:p>
            <a:pPr algn="ctr"/>
            <a:r>
              <a:rPr lang="de-DE" sz="1600" dirty="0">
                <a:latin typeface="Roboto" pitchFamily="2" charset="0"/>
                <a:ea typeface="Roboto" pitchFamily="2" charset="0"/>
              </a:rPr>
              <a:t>David Schaller</a:t>
            </a:r>
          </a:p>
        </p:txBody>
      </p:sp>
    </p:spTree>
    <p:extLst>
      <p:ext uri="{BB962C8B-B14F-4D97-AF65-F5344CB8AC3E}">
        <p14:creationId xmlns:p14="http://schemas.microsoft.com/office/powerpoint/2010/main" val="12941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50DFA01F-D227-425E-8D15-C5AF445A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67675"/>
              </p:ext>
            </p:extLst>
          </p:nvPr>
        </p:nvGraphicFramePr>
        <p:xfrm>
          <a:off x="1569943" y="734343"/>
          <a:ext cx="6868085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50">
                  <a:extLst>
                    <a:ext uri="{9D8B030D-6E8A-4147-A177-3AD203B41FA5}">
                      <a16:colId xmlns:a16="http://schemas.microsoft.com/office/drawing/2014/main" val="12716852"/>
                    </a:ext>
                  </a:extLst>
                </a:gridCol>
                <a:gridCol w="818065">
                  <a:extLst>
                    <a:ext uri="{9D8B030D-6E8A-4147-A177-3AD203B41FA5}">
                      <a16:colId xmlns:a16="http://schemas.microsoft.com/office/drawing/2014/main" val="1513693594"/>
                    </a:ext>
                  </a:extLst>
                </a:gridCol>
                <a:gridCol w="986440">
                  <a:extLst>
                    <a:ext uri="{9D8B030D-6E8A-4147-A177-3AD203B41FA5}">
                      <a16:colId xmlns:a16="http://schemas.microsoft.com/office/drawing/2014/main" val="72825297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3163740149"/>
                    </a:ext>
                  </a:extLst>
                </a:gridCol>
                <a:gridCol w="769765">
                  <a:extLst>
                    <a:ext uri="{9D8B030D-6E8A-4147-A177-3AD203B41FA5}">
                      <a16:colId xmlns:a16="http://schemas.microsoft.com/office/drawing/2014/main" val="1912855423"/>
                    </a:ext>
                  </a:extLst>
                </a:gridCol>
                <a:gridCol w="973647">
                  <a:extLst>
                    <a:ext uri="{9D8B030D-6E8A-4147-A177-3AD203B41FA5}">
                      <a16:colId xmlns:a16="http://schemas.microsoft.com/office/drawing/2014/main" val="1289392357"/>
                    </a:ext>
                  </a:extLst>
                </a:gridCol>
                <a:gridCol w="973647">
                  <a:extLst>
                    <a:ext uri="{9D8B030D-6E8A-4147-A177-3AD203B41FA5}">
                      <a16:colId xmlns:a16="http://schemas.microsoft.com/office/drawing/2014/main" val="1215548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FF/</a:t>
                      </a:r>
                      <a:r>
                        <a:rPr lang="de-DE" sz="1100" dirty="0" err="1">
                          <a:latin typeface="Roboto" pitchFamily="2" charset="0"/>
                          <a:ea typeface="Roboto" pitchFamily="2" charset="0"/>
                        </a:rPr>
                        <a:t>Water</a:t>
                      </a:r>
                      <a:endParaRPr lang="de-DE" sz="11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99SB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99SB-ILDB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CHARMM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5598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TIP3P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883987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TIP3P-FB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66066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SPC/E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727091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TIP4P-Ew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826299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TIP4P-FB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32774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TIP5P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770"/>
                  </a:ext>
                </a:extLst>
              </a:tr>
            </a:tbl>
          </a:graphicData>
        </a:graphic>
      </p:graphicFrame>
      <p:graphicFrame>
        <p:nvGraphicFramePr>
          <p:cNvPr id="21" name="Tabelle 3">
            <a:extLst>
              <a:ext uri="{FF2B5EF4-FFF2-40B4-BE49-F238E27FC236}">
                <a16:creationId xmlns:a16="http://schemas.microsoft.com/office/drawing/2014/main" id="{470A342A-D14F-4CD8-8C5A-E4423F9DB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59767"/>
              </p:ext>
            </p:extLst>
          </p:nvPr>
        </p:nvGraphicFramePr>
        <p:xfrm>
          <a:off x="1569943" y="2873664"/>
          <a:ext cx="6868085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50">
                  <a:extLst>
                    <a:ext uri="{9D8B030D-6E8A-4147-A177-3AD203B41FA5}">
                      <a16:colId xmlns:a16="http://schemas.microsoft.com/office/drawing/2014/main" val="12716852"/>
                    </a:ext>
                  </a:extLst>
                </a:gridCol>
                <a:gridCol w="818065">
                  <a:extLst>
                    <a:ext uri="{9D8B030D-6E8A-4147-A177-3AD203B41FA5}">
                      <a16:colId xmlns:a16="http://schemas.microsoft.com/office/drawing/2014/main" val="1513693594"/>
                    </a:ext>
                  </a:extLst>
                </a:gridCol>
                <a:gridCol w="986440">
                  <a:extLst>
                    <a:ext uri="{9D8B030D-6E8A-4147-A177-3AD203B41FA5}">
                      <a16:colId xmlns:a16="http://schemas.microsoft.com/office/drawing/2014/main" val="72825297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3163740149"/>
                    </a:ext>
                  </a:extLst>
                </a:gridCol>
                <a:gridCol w="769765">
                  <a:extLst>
                    <a:ext uri="{9D8B030D-6E8A-4147-A177-3AD203B41FA5}">
                      <a16:colId xmlns:a16="http://schemas.microsoft.com/office/drawing/2014/main" val="1912855423"/>
                    </a:ext>
                  </a:extLst>
                </a:gridCol>
                <a:gridCol w="973647">
                  <a:extLst>
                    <a:ext uri="{9D8B030D-6E8A-4147-A177-3AD203B41FA5}">
                      <a16:colId xmlns:a16="http://schemas.microsoft.com/office/drawing/2014/main" val="1289392357"/>
                    </a:ext>
                  </a:extLst>
                </a:gridCol>
                <a:gridCol w="973647">
                  <a:extLst>
                    <a:ext uri="{9D8B030D-6E8A-4147-A177-3AD203B41FA5}">
                      <a16:colId xmlns:a16="http://schemas.microsoft.com/office/drawing/2014/main" val="1215548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FF/</a:t>
                      </a:r>
                      <a:r>
                        <a:rPr lang="de-DE" sz="1100" dirty="0" err="1">
                          <a:latin typeface="Roboto" pitchFamily="2" charset="0"/>
                          <a:ea typeface="Roboto" pitchFamily="2" charset="0"/>
                        </a:rPr>
                        <a:t>Water</a:t>
                      </a:r>
                      <a:endParaRPr lang="de-DE" sz="11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99SB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99SB-ILDB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Amber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CHARMM</a:t>
                      </a:r>
                    </a:p>
                    <a:p>
                      <a:pPr algn="ctr"/>
                      <a:r>
                        <a:rPr lang="de-DE" sz="1100" dirty="0">
                          <a:latin typeface="Roboto" pitchFamily="2" charset="0"/>
                          <a:ea typeface="Roboto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5598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TIP3P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883987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TIP3P-FB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66066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SPC/E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727091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TIP4P-Ew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826299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TIP4P-FB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32774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TIP5P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770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7BF9D80-F922-43EC-B8DA-8B2BCF556BB5}"/>
              </a:ext>
            </a:extLst>
          </p:cNvPr>
          <p:cNvSpPr txBox="1"/>
          <p:nvPr/>
        </p:nvSpPr>
        <p:spPr>
          <a:xfrm>
            <a:off x="193674" y="743457"/>
            <a:ext cx="295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itchFamily="2" charset="0"/>
                <a:ea typeface="Roboto" pitchFamily="2" charset="0"/>
              </a:rPr>
              <a:t>Solvent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3FFF976-0B4E-428B-AF68-B97FEB799812}"/>
              </a:ext>
            </a:extLst>
          </p:cNvPr>
          <p:cNvSpPr txBox="1"/>
          <p:nvPr/>
        </p:nvSpPr>
        <p:spPr>
          <a:xfrm>
            <a:off x="193674" y="2927375"/>
            <a:ext cx="137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itchFamily="2" charset="0"/>
                <a:ea typeface="Roboto" pitchFamily="2" charset="0"/>
              </a:rPr>
              <a:t>Membrane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9F98258-5FFA-41F7-AF87-DAD5FE66927C}"/>
              </a:ext>
            </a:extLst>
          </p:cNvPr>
          <p:cNvSpPr txBox="1">
            <a:spLocks/>
          </p:cNvSpPr>
          <p:nvPr/>
        </p:nvSpPr>
        <p:spPr bwMode="auto">
          <a:xfrm>
            <a:off x="250825" y="40403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 Setup: Forcefields</a:t>
            </a:r>
          </a:p>
        </p:txBody>
      </p:sp>
    </p:spTree>
    <p:extLst>
      <p:ext uri="{BB962C8B-B14F-4D97-AF65-F5344CB8AC3E}">
        <p14:creationId xmlns:p14="http://schemas.microsoft.com/office/powerpoint/2010/main" val="10207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 Setup: Protein Preparation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402C0502-B225-446C-AA62-3429D7466332}"/>
              </a:ext>
            </a:extLst>
          </p:cNvPr>
          <p:cNvSpPr txBox="1">
            <a:spLocks/>
          </p:cNvSpPr>
          <p:nvPr/>
        </p:nvSpPr>
        <p:spPr bwMode="auto">
          <a:xfrm>
            <a:off x="250825" y="1137718"/>
            <a:ext cx="8322801" cy="34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PdbFixer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used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for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Preparation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of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protein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for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OpenMM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Simulation</a:t>
            </a: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Mandatory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1009650" lvl="2" indent="-28575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Finds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nonstandard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residues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and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replaces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them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1009650" lvl="2" indent="-28575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Adds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Heavyatoms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Optional:</a:t>
            </a: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Removing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chains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Add missing residues</a:t>
            </a: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Add hydrogens</a:t>
            </a: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Add Solvent / Membrane</a:t>
            </a:r>
          </a:p>
        </p:txBody>
      </p:sp>
    </p:spTree>
    <p:extLst>
      <p:ext uri="{BB962C8B-B14F-4D97-AF65-F5344CB8AC3E}">
        <p14:creationId xmlns:p14="http://schemas.microsoft.com/office/powerpoint/2010/main" val="268703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 Setup: Membrane/Solvent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402C0502-B225-446C-AA62-3429D7466332}"/>
              </a:ext>
            </a:extLst>
          </p:cNvPr>
          <p:cNvSpPr txBox="1">
            <a:spLocks/>
          </p:cNvSpPr>
          <p:nvPr/>
        </p:nvSpPr>
        <p:spPr bwMode="auto">
          <a:xfrm>
            <a:off x="250825" y="1137719"/>
            <a:ext cx="8322801" cy="24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Solvent/Membrane Options</a:t>
            </a: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Membrane:</a:t>
            </a:r>
          </a:p>
          <a:p>
            <a:pPr marL="1009650" lvl="2" indent="-28575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 err="1">
                <a:latin typeface="Roboto" pitchFamily="2" charset="0"/>
                <a:ea typeface="Roboto" pitchFamily="2" charset="0"/>
              </a:rPr>
              <a:t>Minnimum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padding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distance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ionic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strength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, positive/negative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ions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Solvent:</a:t>
            </a:r>
          </a:p>
          <a:p>
            <a:pPr marL="1009650" lvl="2" indent="-28575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Minnimum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padding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distance</a:t>
            </a:r>
            <a:endParaRPr lang="de-DE" sz="1800" kern="0" dirty="0">
              <a:latin typeface="Roboto" pitchFamily="2" charset="0"/>
              <a:ea typeface="Roboto" pitchFamily="2" charset="0"/>
            </a:endParaRP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Box Vectors </a:t>
            </a:r>
          </a:p>
          <a:p>
            <a:pPr marL="1066800" lvl="2" indent="-342900">
              <a:buClr>
                <a:srgbClr val="C5D2E4"/>
              </a:buClr>
              <a:buFont typeface="Wingdings" panose="05000000000000000000" pitchFamily="2" charset="2"/>
              <a:buChar char="Ø"/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Ionic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strength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, positive/negative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ions</a:t>
            </a:r>
            <a:endParaRPr lang="en-US" sz="1800" kern="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7A2D47-EA58-4641-845F-2FA74B428B1D}"/>
              </a:ext>
            </a:extLst>
          </p:cNvPr>
          <p:cNvSpPr txBox="1"/>
          <p:nvPr/>
        </p:nvSpPr>
        <p:spPr>
          <a:xfrm>
            <a:off x="880301" y="3821115"/>
            <a:ext cx="73833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5D2E4"/>
              </a:buClr>
            </a:pPr>
            <a:r>
              <a:rPr lang="de-DE" sz="1800" kern="0" dirty="0">
                <a:latin typeface="Roboto" pitchFamily="2" charset="0"/>
                <a:ea typeface="Roboto" pitchFamily="2" charset="0"/>
              </a:rPr>
              <a:t>All Options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can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be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manually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modified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in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the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Simulation Options </a:t>
            </a:r>
            <a:r>
              <a:rPr lang="de-DE" sz="1800" kern="0" dirty="0" err="1">
                <a:latin typeface="Roboto" pitchFamily="2" charset="0"/>
                <a:ea typeface="Roboto" pitchFamily="2" charset="0"/>
              </a:rPr>
              <a:t>menu</a:t>
            </a:r>
            <a:r>
              <a:rPr lang="de-DE" sz="1800" kern="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54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 Setup: Simulation Options</a:t>
            </a:r>
          </a:p>
        </p:txBody>
      </p:sp>
      <p:sp>
        <p:nvSpPr>
          <p:cNvPr id="27" name="Inhaltsplatzhalter 29">
            <a:extLst>
              <a:ext uri="{FF2B5EF4-FFF2-40B4-BE49-F238E27FC236}">
                <a16:creationId xmlns:a16="http://schemas.microsoft.com/office/drawing/2014/main" id="{2771832E-E701-4CA3-8125-5A74FC7C7804}"/>
              </a:ext>
            </a:extLst>
          </p:cNvPr>
          <p:cNvSpPr txBox="1">
            <a:spLocks/>
          </p:cNvSpPr>
          <p:nvPr/>
        </p:nvSpPr>
        <p:spPr bwMode="auto">
          <a:xfrm>
            <a:off x="250825" y="1137718"/>
            <a:ext cx="8322801" cy="34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System: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Nonbonded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methods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cutoff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distance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constraints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ewald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error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tolerance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hydrogen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mass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etc. (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default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OpenMM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-Setup Settings)</a:t>
            </a:r>
          </a:p>
          <a:p>
            <a:pPr marL="400050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Integrator: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Step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size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(ps) 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temperature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(K) 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pressure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atm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)</a:t>
            </a:r>
          </a:p>
          <a:p>
            <a:pPr marL="400050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Simulation: Simulation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length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steps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),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Equilibration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length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steps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),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Platform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(CPU/GPU)</a:t>
            </a:r>
          </a:p>
          <a:p>
            <a:pPr marL="400050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 Manual:</a:t>
            </a:r>
          </a:p>
          <a:p>
            <a:pPr marL="755650" lvl="1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 Ligand, Ligand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name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with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.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sdf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), Ligand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minimization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  <a:p>
            <a:pPr marL="755650" lvl="1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Manual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setup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 Enter solvent/</a:t>
            </a:r>
            <a:r>
              <a:rPr lang="de-DE" sz="16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water</a:t>
            </a:r>
            <a:r>
              <a:rPr lang="de-DE" sz="16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manually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  <a:p>
            <a:pPr marL="400050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Output: </a:t>
            </a:r>
          </a:p>
          <a:p>
            <a:pPr marL="755650" lvl="1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Save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dcd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Save log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file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Data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to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write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out in log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file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  <a:p>
            <a:pPr marL="755650" lvl="1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Restart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simulation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from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checkpoint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Starting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step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(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works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only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for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solvent)</a:t>
            </a:r>
          </a:p>
          <a:p>
            <a:pPr marL="755650" lvl="1" indent="-400050">
              <a:buClr>
                <a:srgbClr val="C5D2E4"/>
              </a:buClr>
              <a:buFont typeface="+mj-lt"/>
              <a:buAutoNum type="romanUcPeriod"/>
            </a:pPr>
            <a:r>
              <a:rPr lang="de-DE" sz="1600" kern="0" dirty="0" err="1">
                <a:latin typeface="Roboto" pitchFamily="2" charset="0"/>
                <a:ea typeface="Roboto" pitchFamily="2" charset="0"/>
              </a:rPr>
              <a:t>MDAnalysis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postprocessing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,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MDTraj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 err="1">
                <a:latin typeface="Roboto" pitchFamily="2" charset="0"/>
                <a:ea typeface="Roboto" pitchFamily="2" charset="0"/>
              </a:rPr>
              <a:t>removal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2D69536-7A05-47DB-8704-0154DE50EBA6}"/>
              </a:ext>
            </a:extLst>
          </p:cNvPr>
          <p:cNvSpPr txBox="1">
            <a:spLocks/>
          </p:cNvSpPr>
          <p:nvPr/>
        </p:nvSpPr>
        <p:spPr bwMode="auto">
          <a:xfrm>
            <a:off x="228600" y="486201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From Setup to Simulation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C1DCC88-560A-437C-909C-72AC17632333}"/>
              </a:ext>
            </a:extLst>
          </p:cNvPr>
          <p:cNvSpPr txBox="1"/>
          <p:nvPr/>
        </p:nvSpPr>
        <p:spPr>
          <a:xfrm>
            <a:off x="460147" y="1159832"/>
            <a:ext cx="156034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Setup</a:t>
            </a:r>
          </a:p>
        </p:txBody>
      </p:sp>
      <p:sp>
        <p:nvSpPr>
          <p:cNvPr id="38" name="Inhaltsplatzhalter 29">
            <a:extLst>
              <a:ext uri="{FF2B5EF4-FFF2-40B4-BE49-F238E27FC236}">
                <a16:creationId xmlns:a16="http://schemas.microsoft.com/office/drawing/2014/main" id="{34384DED-652A-43DA-B53E-E67E2FAE39C7}"/>
              </a:ext>
            </a:extLst>
          </p:cNvPr>
          <p:cNvSpPr txBox="1">
            <a:spLocks/>
          </p:cNvSpPr>
          <p:nvPr/>
        </p:nvSpPr>
        <p:spPr bwMode="auto">
          <a:xfrm>
            <a:off x="259953" y="2267272"/>
            <a:ext cx="4264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r>
              <a:rPr lang="de-DE" sz="1600" kern="0" dirty="0" err="1">
                <a:latin typeface="Roboto" pitchFamily="2" charset="0"/>
                <a:ea typeface="Roboto" pitchFamily="2" charset="0"/>
              </a:rPr>
              <a:t>Script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de-DE" sz="16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</a:t>
            </a:r>
            <a:r>
              <a:rPr lang="de-DE" sz="1600" kern="0" dirty="0">
                <a:latin typeface="Roboto" pitchFamily="2" charset="0"/>
                <a:ea typeface="Roboto" pitchFamily="2" charset="0"/>
              </a:rPr>
              <a:t> OpenMMDL_Simulation.py</a:t>
            </a:r>
          </a:p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PDB </a:t>
            </a:r>
            <a:r>
              <a:rPr lang="de-DE" sz="16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 OpenMMDL_Protein.pdb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endParaRPr lang="de-DE" sz="1600" kern="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E9E69375-DE42-441E-BC9C-F1CDCC92CF5A}"/>
              </a:ext>
            </a:extLst>
          </p:cNvPr>
          <p:cNvSpPr/>
          <p:nvPr/>
        </p:nvSpPr>
        <p:spPr bwMode="auto">
          <a:xfrm>
            <a:off x="3035628" y="1159832"/>
            <a:ext cx="2615453" cy="7078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882FD7-5368-4449-8E21-4A2DAD3D7530}"/>
              </a:ext>
            </a:extLst>
          </p:cNvPr>
          <p:cNvSpPr txBox="1"/>
          <p:nvPr/>
        </p:nvSpPr>
        <p:spPr>
          <a:xfrm>
            <a:off x="6666218" y="1159832"/>
            <a:ext cx="1560344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OpenMMDL</a:t>
            </a:r>
          </a:p>
          <a:p>
            <a:pPr algn="ctr"/>
            <a:r>
              <a:rPr lang="de-DE" sz="2000" dirty="0">
                <a:latin typeface="Roboto" pitchFamily="2" charset="0"/>
                <a:ea typeface="Roboto" pitchFamily="2" charset="0"/>
              </a:rPr>
              <a:t>Simulation</a:t>
            </a:r>
          </a:p>
        </p:txBody>
      </p:sp>
      <p:sp>
        <p:nvSpPr>
          <p:cNvPr id="40" name="Inhaltsplatzhalter 29">
            <a:extLst>
              <a:ext uri="{FF2B5EF4-FFF2-40B4-BE49-F238E27FC236}">
                <a16:creationId xmlns:a16="http://schemas.microsoft.com/office/drawing/2014/main" id="{233774C0-5B60-4150-BE0E-F8C448B0D812}"/>
              </a:ext>
            </a:extLst>
          </p:cNvPr>
          <p:cNvSpPr txBox="1">
            <a:spLocks/>
          </p:cNvSpPr>
          <p:nvPr/>
        </p:nvSpPr>
        <p:spPr bwMode="auto">
          <a:xfrm>
            <a:off x="2986310" y="994692"/>
            <a:ext cx="2714088" cy="33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Ligand </a:t>
            </a:r>
            <a:r>
              <a:rPr lang="de-DE" sz="16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 </a:t>
            </a:r>
            <a:r>
              <a:rPr lang="de-DE" sz="16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Ligand.sdf</a:t>
            </a:r>
            <a:endParaRPr lang="de-DE" sz="1600" kern="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endParaRPr lang="de-DE" sz="1600" kern="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1" name="Inhaltsplatzhalter 29">
            <a:extLst>
              <a:ext uri="{FF2B5EF4-FFF2-40B4-BE49-F238E27FC236}">
                <a16:creationId xmlns:a16="http://schemas.microsoft.com/office/drawing/2014/main" id="{68D89121-1857-4DEF-82B8-1E5A3CC290E7}"/>
              </a:ext>
            </a:extLst>
          </p:cNvPr>
          <p:cNvSpPr txBox="1">
            <a:spLocks/>
          </p:cNvSpPr>
          <p:nvPr/>
        </p:nvSpPr>
        <p:spPr bwMode="auto">
          <a:xfrm>
            <a:off x="5767166" y="2102132"/>
            <a:ext cx="3358449" cy="33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5D2E4"/>
              </a:buClr>
            </a:pPr>
            <a:r>
              <a:rPr lang="de-DE" sz="1600" kern="0" dirty="0">
                <a:latin typeface="Roboto" pitchFamily="2" charset="0"/>
                <a:ea typeface="Roboto" pitchFamily="2" charset="0"/>
              </a:rPr>
              <a:t>Python3 OpenMMDL_Simulation.py</a:t>
            </a:r>
          </a:p>
          <a:p>
            <a:pPr marL="342900" indent="-342900">
              <a:buClr>
                <a:srgbClr val="C5D2E4"/>
              </a:buClr>
              <a:buFont typeface="Wingdings" panose="05000000000000000000" pitchFamily="2" charset="2"/>
              <a:buChar char="§"/>
            </a:pPr>
            <a:endParaRPr lang="de-DE" sz="1600" kern="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A062E3-99CC-4123-81CF-6653CAFDEF52}"/>
              </a:ext>
            </a:extLst>
          </p:cNvPr>
          <p:cNvSpPr/>
          <p:nvPr/>
        </p:nvSpPr>
        <p:spPr bwMode="auto">
          <a:xfrm>
            <a:off x="228600" y="143455"/>
            <a:ext cx="2438400" cy="231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7AC7F3B-8234-4062-9974-FF6D8E03E20C}"/>
              </a:ext>
            </a:extLst>
          </p:cNvPr>
          <p:cNvSpPr/>
          <p:nvPr/>
        </p:nvSpPr>
        <p:spPr bwMode="auto">
          <a:xfrm>
            <a:off x="94129" y="123286"/>
            <a:ext cx="2500192" cy="582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A227B73-FB29-4E4A-8833-4B3C21B6541F}"/>
              </a:ext>
            </a:extLst>
          </p:cNvPr>
          <p:cNvSpPr txBox="1">
            <a:spLocks/>
          </p:cNvSpPr>
          <p:nvPr/>
        </p:nvSpPr>
        <p:spPr bwMode="auto">
          <a:xfrm>
            <a:off x="250825" y="47127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smtClean="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en-US" sz="2550" u="sng" kern="0" dirty="0" err="1">
                <a:latin typeface="Roboto" panose="02000000000000000000" pitchFamily="2" charset="0"/>
                <a:ea typeface="Roboto" panose="02000000000000000000" pitchFamily="2" charset="0"/>
              </a:rPr>
              <a:t>OpenMMDL</a:t>
            </a:r>
            <a:r>
              <a:rPr lang="en-US" sz="2550" u="sng" kern="0" dirty="0">
                <a:latin typeface="Roboto" panose="02000000000000000000" pitchFamily="2" charset="0"/>
                <a:ea typeface="Roboto" panose="02000000000000000000" pitchFamily="2" charset="0"/>
              </a:rPr>
              <a:t> Simulation: Step by Step procedure</a:t>
            </a:r>
          </a:p>
        </p:txBody>
      </p:sp>
      <p:sp>
        <p:nvSpPr>
          <p:cNvPr id="7" name="Inhaltsplatzhalter 29">
            <a:extLst>
              <a:ext uri="{FF2B5EF4-FFF2-40B4-BE49-F238E27FC236}">
                <a16:creationId xmlns:a16="http://schemas.microsoft.com/office/drawing/2014/main" id="{2A4646B2-034E-4807-83AE-3C3380A078E9}"/>
              </a:ext>
            </a:extLst>
          </p:cNvPr>
          <p:cNvSpPr txBox="1">
            <a:spLocks/>
          </p:cNvSpPr>
          <p:nvPr/>
        </p:nvSpPr>
        <p:spPr bwMode="auto">
          <a:xfrm>
            <a:off x="250825" y="889440"/>
            <a:ext cx="8322801" cy="4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−"/>
              <a:defRPr sz="2600"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Selects required forcefield and water models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Creates forcefield (selected in </a:t>
            </a:r>
            <a:r>
              <a:rPr lang="en-US" sz="1800" kern="0" dirty="0" err="1">
                <a:latin typeface="Roboto" pitchFamily="2" charset="0"/>
                <a:ea typeface="Roboto" pitchFamily="2" charset="0"/>
              </a:rPr>
              <a:t>OpenMMDL_Setup</a:t>
            </a:r>
            <a:r>
              <a:rPr lang="en-US" sz="1800" kern="0" dirty="0">
                <a:latin typeface="Roboto" pitchFamily="2" charset="0"/>
                <a:ea typeface="Roboto" pitchFamily="2" charset="0"/>
              </a:rPr>
              <a:t>), for ligands GAFF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</a:rPr>
              <a:t>Transforms protein 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</a:t>
            </a:r>
            <a:r>
              <a:rPr lang="en-US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kern="0" dirty="0" err="1">
                <a:latin typeface="Roboto" pitchFamily="2" charset="0"/>
                <a:ea typeface="Roboto" pitchFamily="2" charset="0"/>
              </a:rPr>
              <a:t>openmm</a:t>
            </a:r>
            <a:endParaRPr lang="en-US" sz="1800" kern="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Transforms ligand </a:t>
            </a:r>
            <a:r>
              <a:rPr lang="en-US" sz="1800" kern="0" dirty="0" err="1">
                <a:latin typeface="Roboto" pitchFamily="2" charset="0"/>
                <a:ea typeface="Roboto" pitchFamily="2" charset="0"/>
              </a:rPr>
              <a:t>rdkit</a:t>
            </a:r>
            <a:r>
              <a:rPr lang="en-US" sz="1800" kern="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 </a:t>
            </a:r>
            <a:r>
              <a:rPr lang="en-US" sz="18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openff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 (names atoms)  </a:t>
            </a:r>
            <a:r>
              <a:rPr lang="en-US" sz="18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openmm</a:t>
            </a:r>
            <a:endParaRPr lang="en-US" sz="1800" kern="0" dirty="0">
              <a:latin typeface="Roboto" pitchFamily="2" charset="0"/>
              <a:ea typeface="Roboto" pitchFamily="2" charset="0"/>
              <a:sym typeface="Wingdings" panose="05000000000000000000" pitchFamily="2" charset="2"/>
            </a:endParaRP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Combines protein and ligand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Adds Solvent/Membrane depending on settings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Minimization, equilibration and simulation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Post MD processing:</a:t>
            </a: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Centering of protein and ligand in water box center (</a:t>
            </a:r>
            <a:r>
              <a:rPr lang="en-US" sz="18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MDTraj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)</a:t>
            </a: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Moving of protein to starting coordinates (</a:t>
            </a:r>
            <a:r>
              <a:rPr lang="en-US" sz="18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MDAnalysis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)</a:t>
            </a:r>
          </a:p>
          <a:p>
            <a:pPr marL="698500" lvl="1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Removal of water and membrane (</a:t>
            </a:r>
            <a:r>
              <a:rPr lang="en-US" sz="1800" kern="0" dirty="0" err="1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MDAnalysis</a:t>
            </a: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Clr>
                <a:srgbClr val="C5D2E4"/>
              </a:buClr>
              <a:buFont typeface="+mj-lt"/>
              <a:buAutoNum type="arabicPeriod"/>
            </a:pPr>
            <a:r>
              <a:rPr lang="en-US" sz="1800" kern="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Cleanup process of all files in different folders</a:t>
            </a:r>
          </a:p>
        </p:txBody>
      </p:sp>
    </p:spTree>
    <p:extLst>
      <p:ext uri="{BB962C8B-B14F-4D97-AF65-F5344CB8AC3E}">
        <p14:creationId xmlns:p14="http://schemas.microsoft.com/office/powerpoint/2010/main" val="37352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fu-bildschirmpraesentation_RGB_16-9</Template>
  <TotalTime>0</TotalTime>
  <Words>582</Words>
  <Application>Microsoft Office PowerPoint</Application>
  <PresentationFormat>Bildschirmpräsentation (16:9)</PresentationFormat>
  <Paragraphs>204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Roboto</vt:lpstr>
      <vt:lpstr>Times New Roman</vt:lpstr>
      <vt:lpstr>Verdana</vt:lpstr>
      <vt:lpstr>Wingdings</vt:lpstr>
      <vt:lpstr>FU_Standard-Vorlage_B</vt:lpstr>
      <vt:lpstr>OpenMMDL System Preparation and MD Simulation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Center für Digital Systeme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Валера Талагаев</dc:creator>
  <dc:description>Version 0.9, 10.11.2005</dc:description>
  <cp:lastModifiedBy>Валера Талагаев</cp:lastModifiedBy>
  <cp:revision>192</cp:revision>
  <cp:lastPrinted>2002-06-26T11:04:16Z</cp:lastPrinted>
  <dcterms:created xsi:type="dcterms:W3CDTF">2022-05-26T10:37:09Z</dcterms:created>
  <dcterms:modified xsi:type="dcterms:W3CDTF">2022-11-14T09:14:31Z</dcterms:modified>
</cp:coreProperties>
</file>