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4" r:id="rId19"/>
    <p:sldId id="274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AC405F81-B873-4A8F-B921-B7E9D5238D8E}">
  <a:tblStyle styleId="{AC405F81-B873-4A8F-B921-B7E9D5238D8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dk2"/>
                </a:solidFill>
              </a:r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544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dk2"/>
                </a:solidFill>
              </a:r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3239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dk2"/>
                </a:solidFill>
              </a:r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9227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18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dk2"/>
                </a:solidFill>
              </a:r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4124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dk2"/>
                </a:solidFill>
              </a:r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878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dk2"/>
                </a:solidFill>
              </a:r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069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dk2"/>
                </a:solidFill>
              </a:r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2632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dk2"/>
                </a:solidFill>
              </a:r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5838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dk2"/>
                </a:solidFill>
              </a:r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8062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dk2"/>
                </a:solidFill>
              </a:r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9662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dk2"/>
                </a:solidFill>
              </a:r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8107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dk2"/>
                </a:solidFill>
              </a:r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13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world.com/article/3176907/components-processors/ryzen-cpus-explained-everything-you-need-to-know-about-amds-disruptive-multicore-chips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amd.com/en/technologies/sense-m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E3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5676275" y="2010587"/>
            <a:ext cx="38400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Enabling today.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Inspiring tomorrow.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275" y="2074087"/>
            <a:ext cx="4164350" cy="995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>
            <a:off x="5419950" y="2012175"/>
            <a:ext cx="6000" cy="1107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7" name="Shape 57"/>
          <p:cNvSpPr txBox="1"/>
          <p:nvPr/>
        </p:nvSpPr>
        <p:spPr>
          <a:xfrm>
            <a:off x="3225209" y="3855097"/>
            <a:ext cx="2958669" cy="4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>
                <a:solidFill>
                  <a:srgbClr val="FFFFFF"/>
                </a:solidFill>
              </a:rPr>
              <a:t>Felipe Claudio da Silva Santos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>
                <a:solidFill>
                  <a:srgbClr val="FFFFFF"/>
                </a:solidFill>
              </a:rPr>
              <a:t>Thiago </a:t>
            </a:r>
            <a:r>
              <a:rPr lang="pt-BR" dirty="0" err="1">
                <a:solidFill>
                  <a:srgbClr val="FFFFFF"/>
                </a:solidFill>
              </a:rPr>
              <a:t>Koster</a:t>
            </a:r>
            <a:r>
              <a:rPr lang="pt-BR" dirty="0">
                <a:solidFill>
                  <a:srgbClr val="FFFFFF"/>
                </a:solidFill>
              </a:rPr>
              <a:t> Lago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dirty="0"/>
              <a:t>Linhas para computadores pessoais</a:t>
            </a:r>
          </a:p>
        </p:txBody>
      </p:sp>
      <p:sp>
        <p:nvSpPr>
          <p:cNvPr id="6" name="Shape 100">
            <a:extLst>
              <a:ext uri="{FF2B5EF4-FFF2-40B4-BE49-F238E27FC236}">
                <a16:creationId xmlns:a16="http://schemas.microsoft.com/office/drawing/2014/main" id="{28C5DC07-261E-452D-B51B-CA7E0924DF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5029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har char="●"/>
            </a:pPr>
            <a:r>
              <a:rPr lang="pt-BR" sz="2400" dirty="0" err="1"/>
              <a:t>Ryzen</a:t>
            </a:r>
            <a:r>
              <a:rPr lang="pt-BR" sz="2400" dirty="0"/>
              <a:t> 7</a:t>
            </a:r>
          </a:p>
          <a:p>
            <a:pPr marL="676656" lvl="1" indent="-228600">
              <a:buChar char="●"/>
            </a:pPr>
            <a:r>
              <a:rPr lang="pt-BR" sz="1600" dirty="0"/>
              <a:t>CPUs lançadas inicialmente com 8 cores e 16 threads</a:t>
            </a:r>
          </a:p>
          <a:p>
            <a:pPr marL="676656" lvl="1" indent="-228600">
              <a:buChar char="●"/>
            </a:pPr>
            <a:r>
              <a:rPr lang="pt-BR" sz="1600" dirty="0"/>
              <a:t>Tem o objetivo de competir com a linha Extreme </a:t>
            </a:r>
            <a:r>
              <a:rPr lang="pt-BR" sz="1600" dirty="0" err="1"/>
              <a:t>Edition</a:t>
            </a:r>
            <a:r>
              <a:rPr lang="pt-BR" sz="1600" dirty="0"/>
              <a:t> de 8 Cores</a:t>
            </a:r>
          </a:p>
          <a:p>
            <a:pPr marL="676656" lvl="1" indent="-228600">
              <a:buChar char="●"/>
            </a:pPr>
            <a:r>
              <a:rPr lang="pt-BR" sz="1600" dirty="0"/>
              <a:t>Valores entre $330 e $500</a:t>
            </a:r>
          </a:p>
          <a:p>
            <a:pPr marL="457200" indent="-228600">
              <a:buChar char="●"/>
            </a:pPr>
            <a:r>
              <a:rPr lang="pt-BR" sz="2400" dirty="0" err="1"/>
              <a:t>Ryzen</a:t>
            </a:r>
            <a:r>
              <a:rPr lang="pt-BR" sz="2400" dirty="0"/>
              <a:t> 5</a:t>
            </a:r>
          </a:p>
          <a:p>
            <a:pPr marL="676656" lvl="1" indent="-228600">
              <a:buChar char="●"/>
            </a:pPr>
            <a:r>
              <a:rPr lang="pt-BR" sz="1600" dirty="0"/>
              <a:t>CPUs do modelo 1600C tem c6 cores e 12 threads</a:t>
            </a:r>
          </a:p>
          <a:p>
            <a:pPr marL="676656" lvl="1" indent="-228600">
              <a:buChar char="●"/>
            </a:pPr>
            <a:r>
              <a:rPr lang="pt-BR" sz="1600" dirty="0"/>
              <a:t>Todas as outras CPUs da linha tem 4 cores e 8 threads</a:t>
            </a:r>
          </a:p>
          <a:p>
            <a:pPr marL="676656" lvl="1" indent="-228600">
              <a:buChar char="●"/>
            </a:pPr>
            <a:r>
              <a:rPr lang="pt-BR" sz="1600" dirty="0"/>
              <a:t>Valores entre $169 e $249</a:t>
            </a:r>
          </a:p>
          <a:p>
            <a:pPr marL="457200" indent="-228600">
              <a:buChar char="●"/>
            </a:pPr>
            <a:r>
              <a:rPr lang="pt-BR" sz="2400" dirty="0" err="1"/>
              <a:t>Ryzen</a:t>
            </a:r>
            <a:r>
              <a:rPr lang="pt-BR" sz="2400" dirty="0"/>
              <a:t> 3</a:t>
            </a:r>
          </a:p>
          <a:p>
            <a:pPr marL="676656" lvl="1" indent="-228600">
              <a:buChar char="●"/>
            </a:pPr>
            <a:r>
              <a:rPr lang="pt-BR" sz="1600" dirty="0"/>
              <a:t>Linha com valores mais populares</a:t>
            </a:r>
          </a:p>
          <a:p>
            <a:pPr marL="676656" lvl="1" indent="-228600">
              <a:buChar char="●"/>
            </a:pPr>
            <a:r>
              <a:rPr lang="pt-BR" sz="1600" dirty="0"/>
              <a:t>Tem o objetivo de competir com dual cores (sem </a:t>
            </a:r>
            <a:r>
              <a:rPr lang="pt-BR" sz="1600" dirty="0" err="1"/>
              <a:t>hyperthread</a:t>
            </a:r>
            <a:r>
              <a:rPr lang="pt-BR" sz="1600" dirty="0"/>
              <a:t>) e core i3(com </a:t>
            </a:r>
            <a:r>
              <a:rPr lang="pt-BR" sz="1600" dirty="0" err="1"/>
              <a:t>hyperthread</a:t>
            </a:r>
            <a:r>
              <a:rPr lang="pt-BR" sz="1600" dirty="0"/>
              <a:t>)</a:t>
            </a:r>
          </a:p>
          <a:p>
            <a:pPr marL="676656" lvl="1" indent="-228600">
              <a:buChar char="●"/>
            </a:pPr>
            <a:r>
              <a:rPr lang="pt-BR" sz="1600" dirty="0"/>
              <a:t>Valores entre $109 e $129</a:t>
            </a:r>
          </a:p>
          <a:p>
            <a:pPr marL="228600" indent="0">
              <a:buNone/>
            </a:pPr>
            <a:endParaRPr lang="pt-BR" sz="1400" dirty="0"/>
          </a:p>
          <a:p>
            <a:pPr marL="457200" indent="-228600">
              <a:buFont typeface="Calibri" panose="020F0502020204030204" pitchFamily="34" charset="0"/>
              <a:buChar char="●"/>
            </a:pPr>
            <a:endParaRPr lang="pt-BR" sz="1400" dirty="0"/>
          </a:p>
          <a:p>
            <a:pPr lvl="0">
              <a:spcBef>
                <a:spcPts val="0"/>
              </a:spcBef>
              <a:buNone/>
            </a:pPr>
            <a:endParaRPr lang="pt-BR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dirty="0"/>
              <a:t>Linha para entusiastas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14" y="2182265"/>
            <a:ext cx="4053036" cy="230076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480487" y="4386775"/>
            <a:ext cx="3387000" cy="2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dirty="0" err="1"/>
              <a:t>Ryzen</a:t>
            </a:r>
            <a:r>
              <a:rPr lang="pt-BR" dirty="0"/>
              <a:t> 1700X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199" y="2234101"/>
            <a:ext cx="3229049" cy="215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4833224" y="4435676"/>
            <a:ext cx="3387000" cy="2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dirty="0" err="1"/>
              <a:t>Ryzen</a:t>
            </a:r>
            <a:r>
              <a:rPr lang="pt-BR" dirty="0"/>
              <a:t> 1950X</a:t>
            </a:r>
          </a:p>
        </p:txBody>
      </p:sp>
      <p:sp>
        <p:nvSpPr>
          <p:cNvPr id="8" name="Shape 100">
            <a:extLst>
              <a:ext uri="{FF2B5EF4-FFF2-40B4-BE49-F238E27FC236}">
                <a16:creationId xmlns:a16="http://schemas.microsoft.com/office/drawing/2014/main" id="{70434A4D-1A40-424D-A744-6702E3E40F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2924" y="1287426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har char="●"/>
            </a:pPr>
            <a:r>
              <a:rPr lang="pt-BR" sz="2000" dirty="0"/>
              <a:t>1900X/1920X/1950X</a:t>
            </a:r>
          </a:p>
          <a:p>
            <a:pPr marL="457200" lvl="0" indent="-228600">
              <a:buChar char="●"/>
            </a:pPr>
            <a:r>
              <a:rPr lang="pt-BR" sz="2000" dirty="0"/>
              <a:t>1950X tem 16 cores, 32 threads e 3.4 </a:t>
            </a:r>
            <a:r>
              <a:rPr lang="pt-BR" sz="2000" dirty="0" err="1"/>
              <a:t>Ghz</a:t>
            </a:r>
            <a:r>
              <a:rPr lang="pt-BR" sz="2000" dirty="0"/>
              <a:t> de operação</a:t>
            </a:r>
            <a:endParaRPr lang="pt-BR" sz="1800" dirty="0"/>
          </a:p>
          <a:p>
            <a:pPr marL="228600" indent="0">
              <a:buNone/>
            </a:pPr>
            <a:endParaRPr lang="pt-BR" sz="1400" dirty="0"/>
          </a:p>
          <a:p>
            <a:pPr marL="457200" indent="-228600">
              <a:buFont typeface="Calibri" panose="020F0502020204030204" pitchFamily="34" charset="0"/>
              <a:buChar char="●"/>
            </a:pPr>
            <a:endParaRPr lang="pt-BR" sz="1400" dirty="0"/>
          </a:p>
          <a:p>
            <a:pPr lvl="0">
              <a:spcBef>
                <a:spcPts val="0"/>
              </a:spcBef>
              <a:buNone/>
            </a:pPr>
            <a:endParaRPr lang="pt-BR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899" y="2342499"/>
            <a:ext cx="4177951" cy="208319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2341374" y="4417874"/>
            <a:ext cx="3387000" cy="2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dirty="0" err="1"/>
              <a:t>Ryzen</a:t>
            </a:r>
            <a:r>
              <a:rPr lang="pt-BR" dirty="0"/>
              <a:t> 1500 encaixada no soquete</a:t>
            </a:r>
          </a:p>
        </p:txBody>
      </p:sp>
      <p:sp>
        <p:nvSpPr>
          <p:cNvPr id="6" name="Shape 100">
            <a:extLst>
              <a:ext uri="{FF2B5EF4-FFF2-40B4-BE49-F238E27FC236}">
                <a16:creationId xmlns:a16="http://schemas.microsoft.com/office/drawing/2014/main" id="{2215F2A4-C902-4E3E-A42E-9D907FA18C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2924" y="1287426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har char="●"/>
            </a:pPr>
            <a:r>
              <a:rPr lang="pt-BR" sz="2000" dirty="0"/>
              <a:t>Todas as CPUs podem sofrer </a:t>
            </a:r>
            <a:r>
              <a:rPr lang="pt-BR" sz="2000" dirty="0" err="1"/>
              <a:t>overclocking</a:t>
            </a:r>
            <a:endParaRPr lang="pt-BR" sz="2000" dirty="0"/>
          </a:p>
          <a:p>
            <a:pPr marL="457200" lvl="0" indent="-228600">
              <a:buChar char="●"/>
            </a:pPr>
            <a:r>
              <a:rPr lang="pt-BR" sz="2000" dirty="0"/>
              <a:t>X indica que o </a:t>
            </a:r>
            <a:r>
              <a:rPr lang="pt-BR" sz="2000" dirty="0" err="1"/>
              <a:t>overclocking</a:t>
            </a:r>
            <a:r>
              <a:rPr lang="pt-BR" sz="2000" dirty="0"/>
              <a:t> é mais efetivo nessas CPUs</a:t>
            </a:r>
          </a:p>
          <a:p>
            <a:pPr marL="457200" lvl="0" indent="-228600">
              <a:buChar char="●"/>
            </a:pPr>
            <a:r>
              <a:rPr lang="pt-BR" sz="2000" dirty="0"/>
              <a:t>Alguns modelos chegam a 4Ghz com </a:t>
            </a:r>
            <a:r>
              <a:rPr lang="pt-BR" sz="2000" dirty="0" err="1"/>
              <a:t>overclocking</a:t>
            </a:r>
            <a:r>
              <a:rPr lang="pt-BR" sz="2000" dirty="0"/>
              <a:t> </a:t>
            </a:r>
            <a:r>
              <a:rPr lang="pt-BR" sz="2000" dirty="0" err="1"/>
              <a:t>ex</a:t>
            </a:r>
            <a:r>
              <a:rPr lang="pt-BR" sz="2000" dirty="0"/>
              <a:t>: 1800X, 1600X</a:t>
            </a:r>
            <a:endParaRPr lang="pt-BR" sz="1800" dirty="0"/>
          </a:p>
          <a:p>
            <a:pPr marL="228600" indent="0">
              <a:buNone/>
            </a:pPr>
            <a:endParaRPr lang="pt-BR" sz="1400" dirty="0"/>
          </a:p>
          <a:p>
            <a:pPr marL="457200" indent="-228600">
              <a:buFont typeface="Calibri" panose="020F0502020204030204" pitchFamily="34" charset="0"/>
              <a:buChar char="●"/>
            </a:pPr>
            <a:endParaRPr lang="pt-BR" sz="1400" dirty="0"/>
          </a:p>
          <a:p>
            <a:pPr lvl="0">
              <a:spcBef>
                <a:spcPts val="0"/>
              </a:spcBef>
              <a:buNone/>
            </a:pPr>
            <a:endParaRPr lang="pt-BR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5">
            <a:extLst>
              <a:ext uri="{FF2B5EF4-FFF2-40B4-BE49-F238E27FC236}">
                <a16:creationId xmlns:a16="http://schemas.microsoft.com/office/drawing/2014/main" id="{BA6FDAE2-CD44-40F9-8C47-9A9754BFE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dirty="0"/>
              <a:t>Outras características das CPUs </a:t>
            </a:r>
            <a:r>
              <a:rPr lang="pt-BR" dirty="0" err="1"/>
              <a:t>Ryzens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>
            <a:extLst>
              <a:ext uri="{FF2B5EF4-FFF2-40B4-BE49-F238E27FC236}">
                <a16:creationId xmlns:a16="http://schemas.microsoft.com/office/drawing/2014/main" id="{D61D389F-583C-44C4-ABD4-59B07DF11A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384123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har char="●"/>
            </a:pPr>
            <a:r>
              <a:rPr lang="pt-BR" sz="1800" dirty="0" err="1"/>
              <a:t>Pure</a:t>
            </a:r>
            <a:r>
              <a:rPr lang="pt-BR" sz="1800" dirty="0"/>
              <a:t> Power: Otimiza a temperatura e a utilização de energia</a:t>
            </a:r>
          </a:p>
          <a:p>
            <a:pPr marL="457200" lvl="0" indent="-228600">
              <a:buChar char="●"/>
            </a:pPr>
            <a:r>
              <a:rPr lang="pt-BR" sz="1800" dirty="0" err="1"/>
              <a:t>Precision</a:t>
            </a:r>
            <a:r>
              <a:rPr lang="pt-BR" sz="1800" dirty="0"/>
              <a:t> </a:t>
            </a:r>
            <a:r>
              <a:rPr lang="pt-BR" sz="1800" dirty="0" err="1"/>
              <a:t>Boost</a:t>
            </a:r>
            <a:r>
              <a:rPr lang="pt-BR" sz="1800" dirty="0"/>
              <a:t>: Aumenta a frequência de operação da CPU nos momentos de maior demanda</a:t>
            </a:r>
          </a:p>
          <a:p>
            <a:pPr marL="457200" lvl="0" indent="-228600">
              <a:buChar char="●"/>
            </a:pPr>
            <a:r>
              <a:rPr lang="pt-BR" sz="1800" dirty="0" err="1"/>
              <a:t>Extended</a:t>
            </a:r>
            <a:r>
              <a:rPr lang="pt-BR" sz="1800" dirty="0"/>
              <a:t> </a:t>
            </a:r>
            <a:r>
              <a:rPr lang="pt-BR" sz="1800" dirty="0" err="1"/>
              <a:t>Frequency</a:t>
            </a:r>
            <a:r>
              <a:rPr lang="pt-BR" sz="1800" dirty="0"/>
              <a:t> Range (XFR): Obtém frequências maiores de operação uma vez que um resfriamento externo é detectado</a:t>
            </a:r>
          </a:p>
          <a:p>
            <a:pPr marL="457200" lvl="0" indent="-228600">
              <a:buChar char="●"/>
            </a:pPr>
            <a:r>
              <a:rPr lang="pt-BR" sz="1800" dirty="0"/>
              <a:t>Neural Net </a:t>
            </a:r>
            <a:r>
              <a:rPr lang="pt-BR" sz="1800" dirty="0" err="1"/>
              <a:t>Predicition</a:t>
            </a:r>
            <a:r>
              <a:rPr lang="pt-BR" sz="1800" dirty="0"/>
              <a:t>: Examina a utilização da CPU e otimiza a utilização do processador</a:t>
            </a:r>
          </a:p>
          <a:p>
            <a:pPr marL="457200" lvl="0" indent="-228600">
              <a:buChar char="●"/>
            </a:pPr>
            <a:r>
              <a:rPr lang="pt-BR" sz="1800" dirty="0" err="1"/>
              <a:t>Smart</a:t>
            </a:r>
            <a:r>
              <a:rPr lang="pt-BR" sz="1800" dirty="0"/>
              <a:t> </a:t>
            </a:r>
            <a:r>
              <a:rPr lang="pt-BR" sz="1800" dirty="0" err="1"/>
              <a:t>Prefetch</a:t>
            </a:r>
            <a:r>
              <a:rPr lang="pt-BR" sz="1800" dirty="0"/>
              <a:t>: Trabalha aliado a predição por rede neural para antecipar o carregamento de dados e melhorar a performance</a:t>
            </a:r>
          </a:p>
          <a:p>
            <a:pPr marL="457200" lvl="0" indent="-228600">
              <a:buChar char="●"/>
            </a:pPr>
            <a:endParaRPr lang="pt-BR" sz="1600" dirty="0"/>
          </a:p>
          <a:p>
            <a:pPr lvl="0">
              <a:spcBef>
                <a:spcPts val="0"/>
              </a:spcBef>
              <a:buNone/>
            </a:pPr>
            <a:endParaRPr lang="pt-BR" dirty="0"/>
          </a:p>
        </p:txBody>
      </p:sp>
      <p:sp>
        <p:nvSpPr>
          <p:cNvPr id="5" name="Shape 125">
            <a:extLst>
              <a:ext uri="{FF2B5EF4-FFF2-40B4-BE49-F238E27FC236}">
                <a16:creationId xmlns:a16="http://schemas.microsoft.com/office/drawing/2014/main" id="{60FBF3C2-6538-4A17-940C-D3A0908E4C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dirty="0"/>
              <a:t>Tecnologia </a:t>
            </a:r>
            <a:r>
              <a:rPr lang="pt-BR" dirty="0" err="1"/>
              <a:t>sense</a:t>
            </a:r>
            <a:r>
              <a:rPr lang="pt-BR" dirty="0"/>
              <a:t> mi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39" y="908195"/>
            <a:ext cx="8793917" cy="37841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125">
            <a:extLst>
              <a:ext uri="{FF2B5EF4-FFF2-40B4-BE49-F238E27FC236}">
                <a16:creationId xmlns:a16="http://schemas.microsoft.com/office/drawing/2014/main" id="{505790B1-2FE5-4497-A287-AA76E4A5A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97" y="126048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dirty="0"/>
              <a:t>Comparações entre CPUs da AMD </a:t>
            </a:r>
            <a:r>
              <a:rPr lang="pt-BR"/>
              <a:t>e Intel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>
            <a:extLst>
              <a:ext uri="{FF2B5EF4-FFF2-40B4-BE49-F238E27FC236}">
                <a16:creationId xmlns:a16="http://schemas.microsoft.com/office/drawing/2014/main" id="{C06868D8-4FC3-462D-939D-F64632373F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384123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har char="●"/>
            </a:pPr>
            <a:r>
              <a:rPr lang="pt-BR" sz="1800" dirty="0" err="1"/>
              <a:t>Ryzen</a:t>
            </a:r>
            <a:r>
              <a:rPr lang="pt-BR" sz="1800" dirty="0"/>
              <a:t> 7 1900X se compara e até supera em alguns pontos o processador Intel Core i7-6900K</a:t>
            </a:r>
          </a:p>
          <a:p>
            <a:pPr marL="457200" lvl="0" indent="-228600">
              <a:buChar char="●"/>
            </a:pPr>
            <a:r>
              <a:rPr lang="pt-BR" sz="1800" dirty="0" err="1"/>
              <a:t>Ryzen</a:t>
            </a:r>
            <a:r>
              <a:rPr lang="pt-BR" sz="1800" dirty="0"/>
              <a:t> 5 1600X tem desempenhos melhores do que os processadores I5 em muitos aspectos [1]</a:t>
            </a:r>
          </a:p>
          <a:p>
            <a:pPr marL="457200" lvl="0" indent="-228600">
              <a:buChar char="●"/>
            </a:pPr>
            <a:r>
              <a:rPr lang="pt-BR" sz="1800" dirty="0"/>
              <a:t>A performance em games ainda é um pouco pior do que nos processadores Intel, mas isto é só questão de otimização dos jogos para os processadores da AMD</a:t>
            </a:r>
          </a:p>
          <a:p>
            <a:pPr marL="457200" lvl="0" indent="-228600">
              <a:buChar char="●"/>
            </a:pPr>
            <a:endParaRPr lang="pt-BR" sz="1800" dirty="0"/>
          </a:p>
          <a:p>
            <a:pPr lvl="0">
              <a:spcBef>
                <a:spcPts val="0"/>
              </a:spcBef>
              <a:buNone/>
            </a:pPr>
            <a:endParaRPr lang="pt-BR" dirty="0"/>
          </a:p>
        </p:txBody>
      </p:sp>
      <p:sp>
        <p:nvSpPr>
          <p:cNvPr id="5" name="Shape 125">
            <a:extLst>
              <a:ext uri="{FF2B5EF4-FFF2-40B4-BE49-F238E27FC236}">
                <a16:creationId xmlns:a16="http://schemas.microsoft.com/office/drawing/2014/main" id="{0201FE5F-7D17-4307-9D78-0A34E4DE12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dirty="0" err="1"/>
              <a:t>Perfomance</a:t>
            </a:r>
            <a:r>
              <a:rPr lang="pt-BR" dirty="0"/>
              <a:t> das CPUs </a:t>
            </a:r>
            <a:r>
              <a:rPr lang="pt-BR" dirty="0" err="1"/>
              <a:t>Ryzen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r="783" b="14170"/>
          <a:stretch/>
        </p:blipFill>
        <p:spPr>
          <a:xfrm>
            <a:off x="420736" y="2793276"/>
            <a:ext cx="8205837" cy="196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 r="2978" b="63258"/>
          <a:stretch/>
        </p:blipFill>
        <p:spPr>
          <a:xfrm>
            <a:off x="347099" y="1142104"/>
            <a:ext cx="8279474" cy="155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94374" y="63100"/>
            <a:ext cx="8132199" cy="12414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3600" dirty="0">
                <a:latin typeface="+mj-lt"/>
              </a:rPr>
              <a:t>Comparação de preços das CPUs top de linha para desktop</a:t>
            </a:r>
          </a:p>
          <a:p>
            <a:pPr lvl="0" algn="ctr">
              <a:spcBef>
                <a:spcPts val="0"/>
              </a:spcBef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75" y="1152475"/>
            <a:ext cx="8604048" cy="237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497824" y="12666"/>
            <a:ext cx="8073152" cy="6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3600" dirty="0"/>
              <a:t>Comparação de preços das </a:t>
            </a:r>
            <a:r>
              <a:rPr lang="pt-BR" sz="3600" dirty="0" err="1"/>
              <a:t>cpus</a:t>
            </a:r>
            <a:r>
              <a:rPr lang="pt-BR" sz="3600" dirty="0"/>
              <a:t> da linha intermediária para desktop</a:t>
            </a:r>
          </a:p>
          <a:p>
            <a:pPr lvl="0" algn="ctr" rtl="0">
              <a:spcBef>
                <a:spcPts val="0"/>
              </a:spcBef>
              <a:buNone/>
            </a:pPr>
            <a:endParaRPr sz="2200" dirty="0"/>
          </a:p>
        </p:txBody>
      </p:sp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91955"/>
            <a:ext cx="9143999" cy="2051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-1" y="445025"/>
            <a:ext cx="9002233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dirty="0">
                <a:ea typeface="Calibri"/>
                <a:cs typeface="Calibri"/>
                <a:sym typeface="Calibri"/>
              </a:rPr>
              <a:t>Prós e Contras</a:t>
            </a:r>
          </a:p>
        </p:txBody>
      </p:sp>
      <p:graphicFrame>
        <p:nvGraphicFramePr>
          <p:cNvPr id="106" name="Shape 106"/>
          <p:cNvGraphicFramePr/>
          <p:nvPr>
            <p:extLst>
              <p:ext uri="{D42A27DB-BD31-4B8C-83A1-F6EECF244321}">
                <p14:modId xmlns:p14="http://schemas.microsoft.com/office/powerpoint/2010/main" val="3408235716"/>
              </p:ext>
            </p:extLst>
          </p:nvPr>
        </p:nvGraphicFramePr>
        <p:xfrm>
          <a:off x="952500" y="1612375"/>
          <a:ext cx="7239000" cy="2011530"/>
        </p:xfrm>
        <a:graphic>
          <a:graphicData uri="http://schemas.openxmlformats.org/drawingml/2006/table">
            <a:tbl>
              <a:tblPr>
                <a:noFill/>
                <a:tableStyleId>{AC405F81-B873-4A8F-B921-B7E9D5238D8E}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Prós</a:t>
                      </a:r>
                    </a:p>
                  </a:txBody>
                  <a:tcPr marL="91425" marR="91425" marT="91425" marB="9142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Contras</a:t>
                      </a:r>
                    </a:p>
                  </a:txBody>
                  <a:tcPr marL="91425" marR="91425" marT="91425" marB="9142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Mais acessível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Tendência a esquentar mais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O soquete não muda frequentemente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3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Menor performance para jogos</a:t>
                      </a:r>
                      <a:endParaRPr lang="pt-BR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3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Ótimo para workstations</a:t>
                      </a:r>
                      <a:endParaRPr lang="pt-BR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3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Menor IPC (</a:t>
                      </a:r>
                      <a:r>
                        <a:rPr 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Instructions Per Clock</a:t>
                      </a:r>
                      <a:r>
                        <a:rPr lang="pt-BR" sz="13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dirty="0"/>
                        <a:t>Placa-mãe para AMD é mais barata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3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Pior performance em aplicações de 1 thread</a:t>
                      </a:r>
                      <a:endParaRPr lang="pt-BR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sz="2800" dirty="0">
                <a:solidFill>
                  <a:schemeClr val="dk1"/>
                </a:solidFill>
              </a:rPr>
              <a:t>•</a:t>
            </a:r>
            <a:r>
              <a:rPr lang="pt-BR" sz="2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http://www.pcworld.com/article/3176907/components-processors/ryzen-cpus-explained-everything-you-need-to-know-about-amds-disruptive-multicore-chips.html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sz="2800" dirty="0">
                <a:solidFill>
                  <a:schemeClr val="dk1"/>
                </a:solidFill>
              </a:rPr>
              <a:t>•</a:t>
            </a:r>
            <a:r>
              <a:rPr lang="pt-BR" sz="2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https://www.amd.com/en/technologies/sense-mi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" name="Shape 170">
            <a:extLst>
              <a:ext uri="{FF2B5EF4-FFF2-40B4-BE49-F238E27FC236}">
                <a16:creationId xmlns:a16="http://schemas.microsoft.com/office/drawing/2014/main" id="{62E6AEDD-077C-4E3C-9130-84C0ED6CB9F3}"/>
              </a:ext>
            </a:extLst>
          </p:cNvPr>
          <p:cNvSpPr txBox="1"/>
          <p:nvPr/>
        </p:nvSpPr>
        <p:spPr>
          <a:xfrm>
            <a:off x="497824" y="12666"/>
            <a:ext cx="8073152" cy="6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3600" dirty="0"/>
              <a:t>Bibliografia</a:t>
            </a:r>
            <a:endParaRPr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dirty="0"/>
              <a:t>Histórico AMD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301331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</a:rPr>
              <a:t>1969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pt-BR" sz="1800" dirty="0"/>
              <a:t>A AMD é constituída, com capital de US$100.000 e estabelece sua sede em Sunnyvale, na Califórnia.​ 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pt-BR" sz="1800" dirty="0"/>
              <a:t>A </a:t>
            </a:r>
            <a:r>
              <a:rPr lang="pt-BR" sz="1800" dirty="0" err="1"/>
              <a:t>intel</a:t>
            </a:r>
            <a:r>
              <a:rPr lang="pt-BR" sz="1800" dirty="0"/>
              <a:t> anuncia seu primeiro produto: 3101 Schottky bipolar </a:t>
            </a:r>
            <a:r>
              <a:rPr lang="pt-BR" sz="1800" b="1" dirty="0" err="1"/>
              <a:t>R</a:t>
            </a:r>
            <a:r>
              <a:rPr lang="pt-BR" sz="1800" dirty="0" err="1"/>
              <a:t>andom</a:t>
            </a:r>
            <a:r>
              <a:rPr lang="pt-BR" sz="1800" dirty="0"/>
              <a:t> </a:t>
            </a:r>
            <a:r>
              <a:rPr lang="pt-BR" sz="1800" b="1" dirty="0"/>
              <a:t>A</a:t>
            </a:r>
            <a:r>
              <a:rPr lang="pt-BR" sz="1800" dirty="0"/>
              <a:t>ccess </a:t>
            </a:r>
            <a:r>
              <a:rPr lang="pt-BR" sz="1800" b="1" dirty="0" err="1"/>
              <a:t>M</a:t>
            </a:r>
            <a:r>
              <a:rPr lang="pt-BR" sz="1800" dirty="0" err="1"/>
              <a:t>emory</a:t>
            </a:r>
            <a:r>
              <a:rPr lang="pt-BR" sz="1800" dirty="0"/>
              <a:t> (RAM)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26640" y="125598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 dirty="0"/>
              <a:t>1970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290434" y="1717082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 sz="1800" dirty="0"/>
              <a:t>A AMD apresenta seu primeiro dispositivo patenteado: o contador lógico Am2501.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 sz="1800" dirty="0"/>
              <a:t>A </a:t>
            </a:r>
            <a:r>
              <a:rPr lang="pt-BR" sz="1800" dirty="0" err="1"/>
              <a:t>intel</a:t>
            </a:r>
            <a:r>
              <a:rPr lang="pt-BR" sz="1800" dirty="0"/>
              <a:t> anuncia o 1103 DRAM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+mj-l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+mj-lt"/>
              </a:rPr>
              <a:t>1974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 sz="1800" dirty="0"/>
              <a:t>A </a:t>
            </a:r>
            <a:r>
              <a:rPr lang="pt-BR" sz="1800" dirty="0" err="1"/>
              <a:t>intel</a:t>
            </a:r>
            <a:r>
              <a:rPr lang="pt-BR" sz="1800" dirty="0"/>
              <a:t> lança o clássico Intel 8080 microprocessador considerado por muitos o primeiro microprocessador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" name="Shape 63">
            <a:extLst>
              <a:ext uri="{FF2B5EF4-FFF2-40B4-BE49-F238E27FC236}">
                <a16:creationId xmlns:a16="http://schemas.microsoft.com/office/drawing/2014/main" id="{7CE54231-86FC-4674-A107-87068E18E330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r>
              <a:rPr lang="pt-BR"/>
              <a:t>Histórico AMD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135460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 dirty="0"/>
              <a:t>1991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804606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 sz="1800" dirty="0"/>
              <a:t>A ATI apresenta o chip Mach8™ e produtos de placa: os primeiros produtos da ATI a processarem gráfico independentemente da CPU.​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 sz="1800" dirty="0"/>
              <a:t>Estreia da família de microprocessadores AMD Am386®.</a:t>
            </a:r>
          </a:p>
          <a:p>
            <a:pPr marL="228600" lvl="0" indent="0" rtl="0">
              <a:spcBef>
                <a:spcPts val="0"/>
              </a:spcBef>
              <a:buNone/>
            </a:pPr>
            <a:endParaRPr lang="pt-BR" sz="1800" dirty="0"/>
          </a:p>
          <a:p>
            <a:pPr marL="228600" lvl="0" indent="0" rtl="0">
              <a:spcBef>
                <a:spcPts val="0"/>
              </a:spcBef>
              <a:buNone/>
            </a:pPr>
            <a:endParaRPr lang="pt-BR" sz="1800" dirty="0"/>
          </a:p>
          <a:p>
            <a:pPr marL="457200" indent="-228600">
              <a:buFont typeface="Calibri" panose="020F0502020204030204" pitchFamily="34" charset="0"/>
              <a:buChar char="●"/>
            </a:pPr>
            <a:r>
              <a:rPr lang="pt-BR" sz="1800" dirty="0"/>
              <a:t>A AMD apresenta o microprocessador AMD-K6®: ajuda a reduzir os preços dos PCs para menos de US$1.000 pela primeira vez, tornando os PCs acessíveis para o consumidor médio.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endParaRPr lang="pt-BR" sz="18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40B3F39-2BDB-4A5E-A7BD-0BAF2CA51CB7}"/>
              </a:ext>
            </a:extLst>
          </p:cNvPr>
          <p:cNvSpPr txBox="1"/>
          <p:nvPr/>
        </p:nvSpPr>
        <p:spPr>
          <a:xfrm>
            <a:off x="311700" y="2774142"/>
            <a:ext cx="907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+mj-lt"/>
              </a:rPr>
              <a:t>1997</a:t>
            </a:r>
          </a:p>
          <a:p>
            <a:endParaRPr lang="pt-BR" dirty="0">
              <a:latin typeface="+mj-lt"/>
            </a:endParaRPr>
          </a:p>
        </p:txBody>
      </p:sp>
      <p:sp>
        <p:nvSpPr>
          <p:cNvPr id="5" name="Shape 63">
            <a:extLst>
              <a:ext uri="{FF2B5EF4-FFF2-40B4-BE49-F238E27FC236}">
                <a16:creationId xmlns:a16="http://schemas.microsoft.com/office/drawing/2014/main" id="{A4D3D5EF-234A-4F79-8795-CCA4A49A2E0E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r>
              <a:rPr lang="pt-BR" dirty="0"/>
              <a:t>Histórico AMD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89672" y="1479998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 dirty="0"/>
              <a:t>2000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89672" y="2052698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buFont typeface="Calibri" panose="020F0502020204030204" pitchFamily="34" charset="0"/>
              <a:buChar char="●"/>
            </a:pPr>
            <a:r>
              <a:rPr lang="pt-BR" sz="1800" dirty="0"/>
              <a:t>A AMD é a primeira a vencer a barreira histórica do 1 GHz (um bilhão de ciclos de </a:t>
            </a:r>
            <a:r>
              <a:rPr lang="pt-BR" sz="1800" dirty="0" err="1"/>
              <a:t>clock</a:t>
            </a:r>
            <a:r>
              <a:rPr lang="pt-BR" sz="1800" dirty="0"/>
              <a:t> por segundo) com o processador AMD Athlon™.</a:t>
            </a:r>
          </a:p>
          <a:p>
            <a:pPr marL="457200" indent="-228600">
              <a:buFont typeface="Calibri" panose="020F0502020204030204" pitchFamily="34" charset="0"/>
              <a:buChar char="●"/>
            </a:pPr>
            <a:r>
              <a:rPr lang="pt-BR" sz="1800" dirty="0"/>
              <a:t>Com este lançamento, a receita da AMD passou de 1 bilhão de dólares no primeiro quartil de 2000</a:t>
            </a:r>
          </a:p>
          <a:p>
            <a:pPr marL="457200" lvl="0" indent="-228600">
              <a:buChar char="●"/>
            </a:pPr>
            <a:endParaRPr lang="pt-BR" sz="1600" dirty="0"/>
          </a:p>
          <a:p>
            <a:pPr lvl="0">
              <a:spcBef>
                <a:spcPts val="0"/>
              </a:spcBef>
              <a:buNone/>
            </a:pPr>
            <a:endParaRPr lang="pt-BR" dirty="0"/>
          </a:p>
        </p:txBody>
      </p:sp>
      <p:sp>
        <p:nvSpPr>
          <p:cNvPr id="4" name="Shape 63">
            <a:extLst>
              <a:ext uri="{FF2B5EF4-FFF2-40B4-BE49-F238E27FC236}">
                <a16:creationId xmlns:a16="http://schemas.microsoft.com/office/drawing/2014/main" id="{3248C731-CACA-4B52-AF32-3FF6C42D810F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r>
              <a:rPr lang="pt-BR" dirty="0"/>
              <a:t>Histórico AMD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68407" y="1536634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 dirty="0"/>
              <a:t>2011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297523" y="1967137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pt-BR" sz="1800" dirty="0"/>
              <a:t>A AMD lança a Família AMD Fusion de </a:t>
            </a:r>
            <a:r>
              <a:rPr lang="pt-BR" sz="1800" dirty="0" err="1"/>
              <a:t>APUs</a:t>
            </a:r>
            <a:r>
              <a:rPr lang="pt-BR" sz="1800" dirty="0"/>
              <a:t> – que consiste na combinação de CPU e uma poderosa GPU em um único chip– o que talvez seja o maior avanço no processamento desde a introdução da arquitetura x86 mais de 40 anos atrás. A partir do segundo trimestre, a AMD forneceu mais de 12 milhões de </a:t>
            </a:r>
            <a:r>
              <a:rPr lang="pt-BR" sz="1800" dirty="0" err="1"/>
              <a:t>APUs</a:t>
            </a:r>
            <a:r>
              <a:rPr lang="pt-BR" sz="1800" dirty="0"/>
              <a:t>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88" name="Shape 88" descr="mai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688" y="3019073"/>
            <a:ext cx="3473750" cy="1715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3">
            <a:extLst>
              <a:ext uri="{FF2B5EF4-FFF2-40B4-BE49-F238E27FC236}">
                <a16:creationId xmlns:a16="http://schemas.microsoft.com/office/drawing/2014/main" id="{CE0B8990-85EE-4FD9-9913-210673C8C570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ctr"/>
            <a:r>
              <a:rPr lang="pt-BR" dirty="0"/>
              <a:t>Histórico AMD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dirty="0"/>
              <a:t>Comparações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384123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har char="●"/>
            </a:pPr>
            <a:endParaRPr lang="pt-BR" sz="1600" dirty="0"/>
          </a:p>
          <a:p>
            <a:pPr marL="457200" lvl="0" indent="-228600">
              <a:buChar char="●"/>
            </a:pPr>
            <a:endParaRPr lang="pt-BR" sz="1600" dirty="0"/>
          </a:p>
          <a:p>
            <a:pPr marL="457200" lvl="0" indent="-228600">
              <a:buChar char="●"/>
            </a:pPr>
            <a:r>
              <a:rPr lang="pt-BR" sz="1600" dirty="0"/>
              <a:t>Todos esses feitos foram realizados por uma empresa com atualmente 9,100 funcionários, enquanto a Intel possui 106,000 funcionários</a:t>
            </a:r>
          </a:p>
          <a:p>
            <a:pPr marL="457200" indent="-228600">
              <a:buFont typeface="Calibri" panose="020F0502020204030204" pitchFamily="34" charset="0"/>
              <a:buChar char="●"/>
            </a:pPr>
            <a:r>
              <a:rPr lang="pt-BR" sz="1600" dirty="0"/>
              <a:t>AMD tem menos que 12% dos funcionários da </a:t>
            </a:r>
            <a:r>
              <a:rPr lang="pt-BR" sz="1600" dirty="0" err="1"/>
              <a:t>intel</a:t>
            </a:r>
            <a:r>
              <a:rPr lang="pt-BR" sz="1600" dirty="0"/>
              <a:t>!</a:t>
            </a:r>
          </a:p>
          <a:p>
            <a:pPr marL="228600" lvl="0" indent="0">
              <a:buNone/>
            </a:pPr>
            <a:endParaRPr lang="pt-BR" sz="1600" dirty="0"/>
          </a:p>
          <a:p>
            <a:pPr marL="457200" lvl="0" indent="-228600">
              <a:buChar char="●"/>
            </a:pPr>
            <a:endParaRPr lang="pt-BR" sz="1600" dirty="0"/>
          </a:p>
          <a:p>
            <a:pPr lvl="0">
              <a:spcBef>
                <a:spcPts val="0"/>
              </a:spcBef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37221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har char="●"/>
            </a:pPr>
            <a:r>
              <a:rPr lang="pt-BR" sz="1600" dirty="0"/>
              <a:t>Dados retirados de : http://store.steampowered.com/hwsurvey/</a:t>
            </a:r>
          </a:p>
          <a:p>
            <a:pPr marL="457200" indent="-228600">
              <a:buFont typeface="Calibri" panose="020F0502020204030204" pitchFamily="34" charset="0"/>
              <a:buChar char="●"/>
            </a:pPr>
            <a:r>
              <a:rPr lang="pt-BR" sz="1600" dirty="0"/>
              <a:t>Processadores usados: </a:t>
            </a:r>
            <a:r>
              <a:rPr lang="pt-BR" sz="1600" dirty="0">
                <a:solidFill>
                  <a:srgbClr val="00B050"/>
                </a:solidFill>
              </a:rPr>
              <a:t>19.26% AMD </a:t>
            </a:r>
            <a:r>
              <a:rPr lang="pt-BR" sz="1600" dirty="0" err="1"/>
              <a:t>vs</a:t>
            </a:r>
            <a:r>
              <a:rPr lang="pt-BR" sz="1600" dirty="0"/>
              <a:t> 80.74% Intel</a:t>
            </a:r>
          </a:p>
          <a:p>
            <a:pPr marL="457200" indent="-228600">
              <a:buFont typeface="Calibri" panose="020F0502020204030204" pitchFamily="34" charset="0"/>
              <a:buChar char="●"/>
            </a:pPr>
            <a:r>
              <a:rPr lang="pt-BR" sz="1600" dirty="0"/>
              <a:t>Placas Gráficas: 63.9% NVIDIA </a:t>
            </a:r>
            <a:r>
              <a:rPr lang="pt-BR" sz="1600" dirty="0">
                <a:solidFill>
                  <a:schemeClr val="tx1"/>
                </a:solidFill>
              </a:rPr>
              <a:t>x</a:t>
            </a:r>
            <a:r>
              <a:rPr lang="pt-BR" sz="1600" dirty="0">
                <a:solidFill>
                  <a:srgbClr val="00B050"/>
                </a:solidFill>
              </a:rPr>
              <a:t> 20.23% ATI </a:t>
            </a:r>
            <a:r>
              <a:rPr lang="pt-BR" sz="1600" dirty="0"/>
              <a:t>x 15.52% Intel x 0.35 Outros</a:t>
            </a:r>
          </a:p>
          <a:p>
            <a:pPr marL="457200" indent="-228600">
              <a:buFont typeface="Calibri" panose="020F0502020204030204" pitchFamily="34" charset="0"/>
              <a:buChar char="●"/>
            </a:pPr>
            <a:r>
              <a:rPr lang="pt-BR" sz="1600" dirty="0"/>
              <a:t>Mesmo com poucos funcionários, possui uma quantidade expressiva de usuários!</a:t>
            </a:r>
          </a:p>
          <a:p>
            <a:pPr marL="228600" indent="0">
              <a:buNone/>
            </a:pPr>
            <a:endParaRPr lang="pt-BR" sz="1400" dirty="0"/>
          </a:p>
          <a:p>
            <a:pPr marL="457200" indent="-228600">
              <a:buFont typeface="Calibri" panose="020F0502020204030204" pitchFamily="34" charset="0"/>
              <a:buChar char="●"/>
            </a:pPr>
            <a:endParaRPr lang="pt-BR" sz="1400" dirty="0"/>
          </a:p>
          <a:p>
            <a:pPr lvl="0">
              <a:spcBef>
                <a:spcPts val="0"/>
              </a:spcBef>
              <a:buNone/>
            </a:pPr>
            <a:endParaRPr lang="pt-BR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93">
            <a:extLst>
              <a:ext uri="{FF2B5EF4-FFF2-40B4-BE49-F238E27FC236}">
                <a16:creationId xmlns:a16="http://schemas.microsoft.com/office/drawing/2014/main" id="{7F5D000A-C94D-4A18-9504-A233AD6806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dirty="0"/>
              <a:t>Comparações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AMD Ryzen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373325"/>
            <a:ext cx="8882201" cy="29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58</TotalTime>
  <Words>779</Words>
  <Application>Microsoft Office PowerPoint</Application>
  <PresentationFormat>Apresentação na tela (16:9)</PresentationFormat>
  <Paragraphs>97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Retrospectiva</vt:lpstr>
      <vt:lpstr>Apresentação do PowerPoint</vt:lpstr>
      <vt:lpstr>Histórico AMD</vt:lpstr>
      <vt:lpstr>1970</vt:lpstr>
      <vt:lpstr>1991</vt:lpstr>
      <vt:lpstr>2000</vt:lpstr>
      <vt:lpstr>2011</vt:lpstr>
      <vt:lpstr>Comparações</vt:lpstr>
      <vt:lpstr>Comparações</vt:lpstr>
      <vt:lpstr>AMD Ryzen</vt:lpstr>
      <vt:lpstr>Linhas para computadores pessoais</vt:lpstr>
      <vt:lpstr>Linha para entusiastas</vt:lpstr>
      <vt:lpstr>Outras características das CPUs Ryzens</vt:lpstr>
      <vt:lpstr>Tecnologia sense mi</vt:lpstr>
      <vt:lpstr>Comparações entre CPUs da AMD e Intel</vt:lpstr>
      <vt:lpstr>Perfomance das CPUs Ryzen</vt:lpstr>
      <vt:lpstr>Apresentação do PowerPoint</vt:lpstr>
      <vt:lpstr>Apresentação do PowerPoint</vt:lpstr>
      <vt:lpstr>Prós e Contras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Felipe Claudio da Silva Santos</cp:lastModifiedBy>
  <cp:revision>16</cp:revision>
  <dcterms:modified xsi:type="dcterms:W3CDTF">2017-08-27T22:15:15Z</dcterms:modified>
</cp:coreProperties>
</file>