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embeddedFontLst>
    <p:embeddedFont>
      <p:font typeface="Arial Narrow" panose="020B0604020202020204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3"/>
    <p:restoredTop sz="94830"/>
  </p:normalViewPr>
  <p:slideViewPr>
    <p:cSldViewPr snapToGrid="0">
      <p:cViewPr varScale="1">
        <p:scale>
          <a:sx n="81" d="100"/>
          <a:sy n="81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i-FI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3"/>
          </p:nvPr>
        </p:nvSpPr>
        <p:spPr>
          <a:xfrm>
            <a:off x="638913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02152" y="2757268"/>
            <a:ext cx="8700800" cy="8527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02152" y="2765250"/>
            <a:ext cx="4307340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98392" y="2765250"/>
            <a:ext cx="4304562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 Narrow"/>
              <a:buNone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02152" y="1720777"/>
            <a:ext cx="8700800" cy="645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502152" y="2479383"/>
            <a:ext cx="8700800" cy="0"/>
          </a:xfrm>
          <a:prstGeom prst="straightConnector1">
            <a:avLst/>
          </a:prstGeom>
          <a:noFill/>
          <a:ln w="9525" cap="flat" cmpd="sng">
            <a:solidFill>
              <a:srgbClr val="FC740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3828" y="308876"/>
            <a:ext cx="2886456" cy="362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87427" y="11666664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i-FI" sz="1200" b="0" i="0" u="none" strike="noStrike" cap="none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383464" y="11951141"/>
            <a:ext cx="8700800" cy="607134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lvl="0">
              <a:buSzPct val="25000"/>
            </a:pP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Posterin julkaisupäivä: 7.5.2019</a:t>
            </a:r>
            <a:endParaRPr lang="fi-FI" sz="1200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buSzPct val="25000"/>
            </a:pPr>
            <a:r>
              <a:rPr lang="fi-FI" sz="1200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Opinnäytetyön ohjaaja: Teemu Korpela</a:t>
            </a:r>
            <a:endParaRPr lang="fi-FI" sz="1200" b="0" i="0" u="none" strike="noStrike" cap="none" dirty="0">
              <a:solidFill>
                <a:srgbClr val="7F7F7F"/>
              </a:solidFill>
              <a:latin typeface="Arial Narrow"/>
              <a:ea typeface="Arial Narrow"/>
              <a:cs typeface="Arial Narrow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93127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indent="-69850">
              <a:spcAft>
                <a:spcPts val="300"/>
              </a:spcAft>
              <a:buSzPct val="73333"/>
            </a:pPr>
            <a:r>
              <a:rPr lang="fi-FI" b="1" dirty="0"/>
              <a:t>Pelikenttien luominen ja jakaminen mobiilipelissä</a:t>
            </a:r>
          </a:p>
          <a:p>
            <a:r>
              <a:rPr lang="fi-FI" dirty="0"/>
              <a:t>Opinnäytetyön tarkoituksena oli tutkia, miten pelikenttien luominen ja jakaminen onnistuu mobiilipelissä.</a:t>
            </a:r>
          </a:p>
          <a:p>
            <a:r>
              <a:rPr lang="fi-FI" dirty="0"/>
              <a:t>Opinnäytetyössä käytetty mobiilipelin prototyyppi "</a:t>
            </a:r>
            <a:r>
              <a:rPr lang="fi-FI" dirty="0" err="1"/>
              <a:t>Interdimentional</a:t>
            </a:r>
            <a:r>
              <a:rPr lang="fi-FI" dirty="0"/>
              <a:t> </a:t>
            </a:r>
            <a:r>
              <a:rPr lang="fi-FI" dirty="0" err="1"/>
              <a:t>Nuisance</a:t>
            </a:r>
            <a:r>
              <a:rPr lang="fi-FI" dirty="0"/>
              <a:t>" oli kehitetty vuonna 2016 </a:t>
            </a:r>
            <a:r>
              <a:rPr lang="fi-FI" dirty="0" err="1"/>
              <a:t>Castle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Jam</a:t>
            </a:r>
            <a:r>
              <a:rPr lang="fi-FI" dirty="0"/>
              <a:t> -tapahtumassa käyttäen Unity3D-pelimoottoria (kuva 1).</a:t>
            </a:r>
          </a:p>
          <a:p>
            <a:r>
              <a:rPr lang="fi-FI" dirty="0"/>
              <a:t>Pelikenttien jakaminen tapahtuisi pilvipalvelua hyväksikäyttäen. Tärkeimmät kriteerit pilvipalvelulle olivat kustannustehokkuus, turvallisuus, helppo käyttöönotto sekä helppo ylläpito.</a:t>
            </a:r>
          </a:p>
          <a:p>
            <a:r>
              <a:rPr lang="fi-FI" dirty="0"/>
              <a:t>Aikaisempaa käytännön kokemusta niin </a:t>
            </a:r>
            <a:r>
              <a:rPr lang="fi-FI" dirty="0" err="1"/>
              <a:t>serialisoinnista</a:t>
            </a:r>
            <a:r>
              <a:rPr lang="fi-FI" dirty="0"/>
              <a:t> kuin pilvipalveluistakaan ei ollut.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>
              <a:buSzPct val="25000"/>
            </a:pPr>
            <a:endParaRPr lang="fi-FI" sz="1500" b="0" i="1" u="none" strike="noStrike" cap="none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buSzPct val="25000"/>
            </a:pPr>
            <a:r>
              <a:rPr lang="fi-FI" sz="1500" b="0" i="1" u="none" strike="noStrike" cap="none" dirty="0">
                <a:latin typeface="Arial Narrow"/>
                <a:ea typeface="Arial Narrow"/>
                <a:cs typeface="Arial Narrow"/>
                <a:sym typeface="Arial Narrow"/>
              </a:rPr>
              <a:t>KUVA 1. </a:t>
            </a:r>
            <a:r>
              <a:rPr lang="fi-FI" i="1" dirty="0"/>
              <a:t>Pelin ”</a:t>
            </a:r>
            <a:r>
              <a:rPr lang="fi-FI" i="1" dirty="0" err="1"/>
              <a:t>Interdimentional</a:t>
            </a:r>
            <a:r>
              <a:rPr lang="fi-FI" i="1" dirty="0"/>
              <a:t> </a:t>
            </a:r>
            <a:r>
              <a:rPr lang="fi-FI" i="1" dirty="0" err="1"/>
              <a:t>Nuisance</a:t>
            </a:r>
            <a:r>
              <a:rPr lang="fi-FI" i="1" dirty="0"/>
              <a:t>” ensimmäinen pelikenttä</a:t>
            </a:r>
          </a:p>
          <a:p>
            <a:pPr>
              <a:buSzPct val="25000"/>
            </a:pPr>
            <a:endParaRPr lang="fi-FI" sz="1500" b="0" i="1" u="none" strike="noStrike" cap="none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buSzPct val="25000"/>
            </a:pPr>
            <a:endParaRPr sz="1500" b="0" u="none" strike="noStrike" cap="none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93127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r>
              <a:rPr lang="fi-FI" b="1" dirty="0"/>
              <a:t>Pelikenttä-editori</a:t>
            </a:r>
          </a:p>
          <a:p>
            <a:r>
              <a:rPr lang="fi-FI" dirty="0"/>
              <a:t>Ensimmäinen osa opinnäytetyöstä oli pelikenttäeditorin (kuva 2) luominen, sekä tiedon </a:t>
            </a:r>
            <a:r>
              <a:rPr lang="fi-FI" dirty="0" err="1"/>
              <a:t>serialisoinnin</a:t>
            </a:r>
            <a:r>
              <a:rPr lang="fi-FI" dirty="0"/>
              <a:t> tutkiminen. Tiedon tallentamista ja sen purkamista testattiin omatekoisella työkalulla, mutta lopulta päädyttiin käyttämään Unity3D:n </a:t>
            </a:r>
            <a:r>
              <a:rPr lang="fi-FI" dirty="0" err="1"/>
              <a:t>natiivia</a:t>
            </a:r>
            <a:r>
              <a:rPr lang="fi-FI" dirty="0"/>
              <a:t> JSON </a:t>
            </a:r>
            <a:r>
              <a:rPr lang="fi-FI" dirty="0" err="1"/>
              <a:t>serialisointia</a:t>
            </a:r>
            <a:r>
              <a:rPr lang="fi-FI" dirty="0"/>
              <a:t>.</a:t>
            </a:r>
          </a:p>
          <a:p>
            <a:r>
              <a:rPr lang="fi-FI" dirty="0"/>
              <a:t>Kenttää tallennettaessa jokaiselle objektille lähetettiin pyyntö paikkatiedoista yhteistä rajapintaa käyttämällä. Näin varmistettiin, että myös uusien objektien lisääminen olisi tulevaisuudessa helpompaa.</a:t>
            </a:r>
          </a:p>
          <a:p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1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KUVA 2. Prototyyppi pelikenttäeditorista</a:t>
            </a:r>
            <a:endParaRPr sz="1500" b="0" i="1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lvl="0">
              <a:buSzPct val="25000"/>
            </a:pPr>
            <a:r>
              <a:rPr lang="fi-FI" b="1" dirty="0"/>
              <a:t>Pilvipalvelun käyttö </a:t>
            </a:r>
          </a:p>
          <a:p>
            <a:r>
              <a:rPr lang="fi-FI" dirty="0"/>
              <a:t>Toinen osa käsitteli eri pilvipalveluiden vertailua ja käyttöönottoa. Vertailun jälkeen päädyttiin käyttämään Google </a:t>
            </a:r>
            <a:r>
              <a:rPr lang="fi-FI" dirty="0" err="1"/>
              <a:t>Firebase</a:t>
            </a:r>
            <a:r>
              <a:rPr lang="fi-FI" dirty="0"/>
              <a:t> palvelua, minkä integroiminen Unity3D-pelimoottoriin sujui helposti. Apuna käytettiin </a:t>
            </a:r>
            <a:r>
              <a:rPr lang="fi-FI" dirty="0" err="1"/>
              <a:t>LinkedIn</a:t>
            </a:r>
            <a:r>
              <a:rPr lang="fi-FI" dirty="0"/>
              <a:t> Learning -palvelun kurssia </a:t>
            </a:r>
            <a:r>
              <a:rPr lang="fi-FI" dirty="0" err="1"/>
              <a:t>Unity</a:t>
            </a:r>
            <a:r>
              <a:rPr lang="fi-FI" dirty="0"/>
              <a:t>: </a:t>
            </a:r>
            <a:r>
              <a:rPr lang="fi-FI" dirty="0" err="1"/>
              <a:t>Working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Google </a:t>
            </a:r>
            <a:r>
              <a:rPr lang="fi-FI" dirty="0" err="1"/>
              <a:t>Firebase</a:t>
            </a:r>
            <a:r>
              <a:rPr lang="fi-FI" dirty="0"/>
              <a:t>.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389125" y="2735385"/>
            <a:ext cx="2813700" cy="893127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>
              <a:buSzPct val="25000"/>
            </a:pPr>
            <a:r>
              <a:rPr lang="fi-FI" b="1" dirty="0"/>
              <a:t>Tulokset</a:t>
            </a:r>
            <a:endParaRPr lang="fi-FI" sz="1500" b="1" i="0" u="none" strike="noStrike" cap="none" dirty="0">
              <a:latin typeface="Arial Narrow"/>
              <a:ea typeface="Arial Narrow"/>
              <a:cs typeface="Arial Narrow"/>
            </a:endParaRPr>
          </a:p>
          <a:p>
            <a:r>
              <a:rPr lang="fi-FI" dirty="0"/>
              <a:t>Tiedon </a:t>
            </a:r>
            <a:r>
              <a:rPr lang="fi-FI" dirty="0" err="1"/>
              <a:t>serialisointi</a:t>
            </a:r>
            <a:r>
              <a:rPr lang="fi-FI" dirty="0"/>
              <a:t>, tallennus ja pelikentän luominen </a:t>
            </a:r>
            <a:r>
              <a:rPr lang="fi-FI" dirty="0" err="1"/>
              <a:t>serialisoidun</a:t>
            </a:r>
            <a:r>
              <a:rPr lang="fi-FI" dirty="0"/>
              <a:t> tiedon pohjalta onnistui odotusten mukaisesti. JSON </a:t>
            </a:r>
            <a:r>
              <a:rPr lang="fi-FI" dirty="0" err="1"/>
              <a:t>serialisointi</a:t>
            </a:r>
            <a:r>
              <a:rPr lang="fi-FI" dirty="0"/>
              <a:t> Unity3D:ssä luo monia eri mahdollisuuksia tiedon tallentamiseen ja sen siirtämiseen myös muissa peleissä.</a:t>
            </a:r>
          </a:p>
          <a:p>
            <a:r>
              <a:rPr lang="fi-FI" dirty="0"/>
              <a:t>Pelikenttien jakaminen ja luotujen pelikenttien selaaminen sen sijaan olisi vaatinut erilaisen pilvipalvelun. Tallennukseen käytetty tietokanta Google </a:t>
            </a:r>
            <a:r>
              <a:rPr lang="fi-FI" dirty="0" err="1"/>
              <a:t>Firebase:n</a:t>
            </a:r>
            <a:r>
              <a:rPr lang="fi-FI" dirty="0"/>
              <a:t> </a:t>
            </a:r>
            <a:r>
              <a:rPr lang="fi-FI" dirty="0" err="1"/>
              <a:t>Realtime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ei rakenteeltaan sovellu monimutkaisten tietokantahakujen luomiseen. Tästä huolimatta </a:t>
            </a:r>
            <a:r>
              <a:rPr lang="fi-FI" dirty="0" err="1"/>
              <a:t>Firebase</a:t>
            </a:r>
            <a:r>
              <a:rPr lang="fi-FI" dirty="0"/>
              <a:t> pilvipalvelua voidaan hyvin käyttää hyödyksi muissa mobiilipelien vaatimissa palveluissa. </a:t>
            </a:r>
            <a:r>
              <a:rPr lang="fi-FI" dirty="0" err="1"/>
              <a:t>Firebase</a:t>
            </a:r>
            <a:r>
              <a:rPr lang="fi-FI" dirty="0"/>
              <a:t> todettiin myös turvalliseksi vaihtoehdoksi sen tarjoaman valmiin käyttäjien varmennuksen vuoksi. Varmennuksen lisäksi käyttöönotossa tulisi kuitenkin myös huomioida tarkkaan tietokannan rakenne ja sen käyttöoikeudet.</a:t>
            </a:r>
          </a:p>
          <a:p>
            <a:pPr>
              <a:buSzPct val="25000"/>
            </a:pPr>
            <a:endParaRPr lang="fi-FI" dirty="0"/>
          </a:p>
          <a:p>
            <a:pPr lvl="0" rtl="0"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b="1" dirty="0"/>
              <a:t>Lähteet</a:t>
            </a:r>
          </a:p>
          <a:p>
            <a:pPr>
              <a:buSzPct val="25000"/>
            </a:pPr>
            <a:r>
              <a:rPr lang="en-GB" dirty="0" err="1"/>
              <a:t>Interdimentional</a:t>
            </a:r>
            <a:r>
              <a:rPr lang="en-GB" dirty="0"/>
              <a:t> Nuisance. </a:t>
            </a:r>
            <a:r>
              <a:rPr lang="en-GB" dirty="0" err="1"/>
              <a:t>Haettu</a:t>
            </a:r>
            <a:r>
              <a:rPr lang="en-GB" dirty="0"/>
              <a:t> 06.04.2019 https://</a:t>
            </a:r>
            <a:r>
              <a:rPr lang="en-GB" dirty="0" err="1"/>
              <a:t>northernerd.itch.io</a:t>
            </a:r>
            <a:r>
              <a:rPr lang="en-GB" dirty="0"/>
              <a:t>/</a:t>
            </a:r>
            <a:r>
              <a:rPr lang="en-GB" dirty="0" err="1"/>
              <a:t>interdimentional</a:t>
            </a:r>
            <a:r>
              <a:rPr lang="en-GB" dirty="0"/>
              <a:t>-nuisance</a:t>
            </a:r>
            <a:endParaRPr lang="fi-FI" dirty="0"/>
          </a:p>
          <a:p>
            <a:pPr>
              <a:buSzPct val="25000"/>
            </a:pPr>
            <a:r>
              <a:rPr lang="en-GB" dirty="0"/>
              <a:t>Unity: Working with Google Firebase. </a:t>
            </a:r>
            <a:r>
              <a:rPr lang="en-GB" dirty="0" err="1"/>
              <a:t>Haettu</a:t>
            </a:r>
            <a:r>
              <a:rPr lang="en-GB" dirty="0"/>
              <a:t> 05.04.2019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/learning/unity-working-with-google-firebase/firebase-101</a:t>
            </a:r>
            <a:endParaRPr lang="fi-FI" dirty="0"/>
          </a:p>
          <a:p>
            <a:pPr lvl="0" rtl="0">
              <a:buClr>
                <a:schemeClr val="dk1"/>
              </a:buClr>
              <a:buSzPct val="25000"/>
              <a:buFont typeface="Arial Narrow"/>
              <a:buNone/>
            </a:pPr>
            <a:endParaRPr lang="fi-FI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71F536-44A0-4244-AEA3-2A3308C35A78}"/>
              </a:ext>
            </a:extLst>
          </p:cNvPr>
          <p:cNvSpPr txBox="1"/>
          <p:nvPr/>
        </p:nvSpPr>
        <p:spPr>
          <a:xfrm>
            <a:off x="-28575" y="1"/>
            <a:ext cx="9629775" cy="2512364"/>
          </a:xfrm>
          <a:prstGeom prst="rect">
            <a:avLst/>
          </a:prstGeom>
          <a:solidFill>
            <a:srgbClr val="6AA6AB"/>
          </a:solidFill>
        </p:spPr>
        <p:txBody>
          <a:bodyPr wrap="square" rtlCol="0">
            <a:spAutoFit/>
          </a:bodyPr>
          <a:lstStyle/>
          <a:p>
            <a:endParaRPr lang="fi-FI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859BFD2F-6FEA-4047-9872-26C84A7E2CCE}"/>
              </a:ext>
            </a:extLst>
          </p:cNvPr>
          <p:cNvSpPr txBox="1"/>
          <p:nvPr/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fi-FI" sz="2400" dirty="0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Tiedon </a:t>
            </a:r>
            <a:r>
              <a:rPr lang="fi-FI" sz="2400" dirty="0" err="1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serialisointi</a:t>
            </a:r>
            <a:r>
              <a:rPr lang="fi-FI" sz="2400" dirty="0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 ja tallennus Unity3D-pelimoottorissa käyttäen Google </a:t>
            </a:r>
            <a:r>
              <a:rPr lang="fi-FI" sz="2400" dirty="0" err="1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Firebase</a:t>
            </a:r>
            <a:r>
              <a:rPr lang="fi-FI" sz="2400" dirty="0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 pilvipalvelua</a:t>
            </a:r>
          </a:p>
        </p:txBody>
      </p:sp>
      <p:sp>
        <p:nvSpPr>
          <p:cNvPr id="21" name="Shape 32">
            <a:extLst>
              <a:ext uri="{FF2B5EF4-FFF2-40B4-BE49-F238E27FC236}">
                <a16:creationId xmlns:a16="http://schemas.microsoft.com/office/drawing/2014/main" id="{7D212599-4D1E-487D-BEF3-D88E6AB7AD30}"/>
              </a:ext>
            </a:extLst>
          </p:cNvPr>
          <p:cNvSpPr txBox="1"/>
          <p:nvPr/>
        </p:nvSpPr>
        <p:spPr>
          <a:xfrm>
            <a:off x="502152" y="1850779"/>
            <a:ext cx="8700800" cy="661585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dirty="0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Armi Korhonen</a:t>
            </a:r>
          </a:p>
          <a:p>
            <a:pPr lvl="0">
              <a:buSzPct val="25000"/>
            </a:pPr>
            <a:r>
              <a:rPr lang="fi-FI" sz="1200" dirty="0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Tietotekniikan tutkinto-ohjelma, ohjelmistokehitys</a:t>
            </a:r>
          </a:p>
          <a:p>
            <a:pPr lvl="0">
              <a:buSzPct val="25000"/>
            </a:pPr>
            <a:r>
              <a:rPr lang="fi-FI" sz="1200" dirty="0">
                <a:solidFill>
                  <a:schemeClr val="bg1"/>
                </a:solidFill>
                <a:latin typeface="Arial Narrow"/>
                <a:sym typeface="Arial Narrow"/>
              </a:rPr>
              <a:t>Opinnäytetyö, 15 op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0F3090-C75C-4395-BF3C-A952D427D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708" y="142675"/>
            <a:ext cx="3176416" cy="767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CF9692-1794-EA4F-B81A-2D9E318043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6" y="7771169"/>
            <a:ext cx="2813821" cy="1578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240818-5CD2-3E43-B44F-CBAD04E3B04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59" y="6653048"/>
            <a:ext cx="2878652" cy="17372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rgbClr val="000000"/>
      </a:dk1>
      <a:lt1>
        <a:srgbClr val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338</Words>
  <Application>Microsoft Macintosh PowerPoint</Application>
  <PresentationFormat>A3 Paper (297x420 mm)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Narrow</vt:lpstr>
      <vt:lpstr>Calibri</vt:lpstr>
      <vt:lpstr>Arial</vt:lpstr>
      <vt:lpstr>Oamk oranssi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Posterikypsyysnäyte</dc:title>
  <dc:creator>Oamk Tietotekniikka</dc:creator>
  <cp:lastModifiedBy>Armi Korhonen</cp:lastModifiedBy>
  <cp:revision>12</cp:revision>
  <dcterms:modified xsi:type="dcterms:W3CDTF">2019-05-07T05:38:43Z</dcterms:modified>
</cp:coreProperties>
</file>