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302" r:id="rId3"/>
    <p:sldId id="309" r:id="rId4"/>
    <p:sldId id="310" r:id="rId5"/>
    <p:sldId id="371" r:id="rId6"/>
    <p:sldId id="384" r:id="rId7"/>
    <p:sldId id="305" r:id="rId8"/>
    <p:sldId id="311" r:id="rId9"/>
    <p:sldId id="396" r:id="rId10"/>
    <p:sldId id="307" r:id="rId11"/>
    <p:sldId id="308" r:id="rId12"/>
    <p:sldId id="414" r:id="rId13"/>
    <p:sldId id="376" r:id="rId14"/>
    <p:sldId id="366" r:id="rId15"/>
    <p:sldId id="364" r:id="rId16"/>
    <p:sldId id="367" r:id="rId17"/>
    <p:sldId id="368" r:id="rId18"/>
    <p:sldId id="397" r:id="rId19"/>
    <p:sldId id="389" r:id="rId20"/>
    <p:sldId id="390" r:id="rId21"/>
    <p:sldId id="391" r:id="rId22"/>
    <p:sldId id="386" r:id="rId23"/>
    <p:sldId id="398" r:id="rId24"/>
    <p:sldId id="388" r:id="rId25"/>
    <p:sldId id="392" r:id="rId26"/>
    <p:sldId id="393" r:id="rId27"/>
    <p:sldId id="399" r:id="rId28"/>
    <p:sldId id="400" r:id="rId29"/>
    <p:sldId id="401" r:id="rId30"/>
    <p:sldId id="402" r:id="rId31"/>
    <p:sldId id="394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260" r:id="rId44"/>
  </p:sldIdLst>
  <p:sldSz cx="9144000" cy="6858000" type="screen4x3"/>
  <p:notesSz cx="6858000" cy="9144000"/>
  <p:defaultTextStyle>
    <a:lvl1pPr lvl="0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黑体"/>
      </a:defRPr>
    </a:lvl1pPr>
    <a:lvl2pPr marL="457200" lvl="1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黑体"/>
      </a:defRPr>
    </a:lvl2pPr>
    <a:lvl3pPr marL="914400" lvl="2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黑体"/>
      </a:defRPr>
    </a:lvl3pPr>
    <a:lvl4pPr marL="1371600" lvl="3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黑体"/>
      </a:defRPr>
    </a:lvl4pPr>
    <a:lvl5pPr marL="1828800" lvl="4" algn="l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黑体"/>
      </a:defRPr>
    </a:lvl5pPr>
    <a:lvl6pPr marL="2286000" lvl="5" algn="l" defTabSz="914400">
      <a:defRPr kern="1200">
        <a:solidFill>
          <a:schemeClr val="tx1"/>
        </a:solidFill>
        <a:latin typeface="Arial"/>
        <a:ea typeface="黑体"/>
      </a:defRPr>
    </a:lvl6pPr>
    <a:lvl7pPr marL="2743200" lvl="6" algn="l" defTabSz="914400">
      <a:defRPr kern="1200">
        <a:solidFill>
          <a:schemeClr val="tx1"/>
        </a:solidFill>
        <a:latin typeface="Arial"/>
        <a:ea typeface="黑体"/>
      </a:defRPr>
    </a:lvl7pPr>
    <a:lvl8pPr marL="3200400" lvl="7" algn="l" defTabSz="914400">
      <a:defRPr kern="1200">
        <a:solidFill>
          <a:schemeClr val="tx1"/>
        </a:solidFill>
        <a:latin typeface="Arial"/>
        <a:ea typeface="黑体"/>
      </a:defRPr>
    </a:lvl8pPr>
    <a:lvl9pPr marL="3657600" lvl="8" algn="l" defTabSz="914400">
      <a:defRPr kern="1200">
        <a:solidFill>
          <a:schemeClr val="tx1"/>
        </a:solidFill>
        <a:latin typeface="Arial"/>
        <a:ea typeface="黑体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 autoAdjust="0"/>
    <p:restoredTop sz="89423" autoAdjust="0"/>
  </p:normalViewPr>
  <p:slideViewPr>
    <p:cSldViewPr snapToGrid="0" snapToObjects="1">
      <p:cViewPr>
        <p:scale>
          <a:sx n="100" d="100"/>
          <a:sy n="100" d="100"/>
        </p:scale>
        <p:origin x="37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031A8F-D031-481B-A8E3-E6BE7AE43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48173-7C7C-47F0-B611-0913B9B917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99A1-4ECC-4100-A364-38E1DB724D16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4E198-1BFD-4D61-9A1E-095FE187D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5DC25-E5E5-4E77-AD0A-442D2A7E11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5C91-5F24-4F4C-A34B-8AE182CC5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5E90-1644-0046-ACFC-91E069275AC9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9D9D-92DD-5640-8159-B8B3DD955F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92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58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383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24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www.antlr.org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/papers/LL-star-PLDI11.pdf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LL(k)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ahead DFA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是不带环的，而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LL(*)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算法能构造出带环的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来做判断，它能越过无穷多个存在于环上的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从而“到达”环之后的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继续做判断。（加入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相关内容）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41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staff.ustc.edu.cn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/~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yuzhang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/compiler/2019f/lectures/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allstar.pdf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liangshuang.name</a:t>
            </a:r>
            <a:r>
              <a:rPr kumimoji="1" lang="en" altLang="zh-CN" dirty="0"/>
              <a:t>/2017/08/20/</a:t>
            </a:r>
            <a:r>
              <a:rPr kumimoji="1" lang="en" altLang="zh-CN" dirty="0" err="1"/>
              <a:t>antlr</a:t>
            </a:r>
            <a:r>
              <a:rPr kumimoji="1" lang="en" altLang="zh-CN" dirty="0"/>
              <a:t>/</a:t>
            </a: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www.antlr.org</a:t>
            </a:r>
            <a:r>
              <a:rPr kumimoji="1" lang="en" altLang="zh-CN" dirty="0"/>
              <a:t>/papers/</a:t>
            </a:r>
            <a:r>
              <a:rPr kumimoji="1" lang="en" altLang="zh-CN" dirty="0" err="1"/>
              <a:t>allstar-techreport.pdf</a:t>
            </a:r>
            <a:endParaRPr kumimoji="1" lang="en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antlr</a:t>
            </a:r>
            <a:r>
              <a:rPr kumimoji="1" lang="en" altLang="zh-CN" dirty="0"/>
              <a:t>/antlr4/blob/master/doc/</a:t>
            </a:r>
            <a:r>
              <a:rPr kumimoji="1" lang="en" altLang="zh-CN" dirty="0" err="1"/>
              <a:t>faq</a:t>
            </a:r>
            <a:r>
              <a:rPr kumimoji="1" lang="en" altLang="zh-CN" dirty="0"/>
              <a:t>/</a:t>
            </a:r>
            <a:r>
              <a:rPr kumimoji="1" lang="en" altLang="zh-CN"/>
              <a:t>general.md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6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/antlr4/blob/e404d26f614291c0dbace9f42bf77cd435919271/runtime/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Cpp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/runtime/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atn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ParserATNSimulator.cpp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ParserATNSimulator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adaptivePredict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96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0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81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可以照着测例答案的图写，或者参考</a:t>
            </a:r>
            <a:r>
              <a:rPr kumimoji="1" lang="en-US" altLang="zh-CN" dirty="0" err="1"/>
              <a:t>antlr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文法实现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35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054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2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47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406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680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973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13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146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578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108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537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986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4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文法并不完整，需要根据测例完善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643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675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600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220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56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CDD7A5-9AE7-46E9-9118-8433345A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17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93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9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CDD7A5-9AE7-46E9-9118-8433345A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14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B038FF-7172-4A50-BE3E-2D7CC47BE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77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B038FF-7172-4A50-BE3E-2D7CC47BE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F9D9D-92DD-5640-8159-B8B3DD955FE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23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第二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5288" y="1052965"/>
            <a:ext cx="8353425" cy="5327650"/>
          </a:xfrm>
          <a:prstGeom prst="roundRect">
            <a:avLst>
              <a:gd name="adj" fmla="val 2624"/>
            </a:avLst>
          </a:prstGeom>
          <a:solidFill>
            <a:schemeClr val="bg2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91800" y="764815"/>
            <a:ext cx="5760400" cy="4320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txBody>
          <a:bodyPr anchor="ctr"/>
          <a:lstStyle>
            <a:lvl1pPr marL="0" lvl="0" indent="0" algn="ctr">
              <a:buNone/>
              <a:defRPr sz="2800" b="1" baseline="0">
                <a:solidFill>
                  <a:schemeClr val="tx1"/>
                </a:solidFill>
                <a:latin typeface="Arial Narrow"/>
                <a:ea typeface="微软雅黑"/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1412860"/>
            <a:ext cx="7886700" cy="4870903"/>
          </a:xfrm>
        </p:spPr>
        <p:txBody>
          <a:bodyPr/>
          <a:lstStyle>
            <a:lvl1pPr lvl="0">
              <a:lnSpc>
                <a:spcPct val="100000"/>
              </a:lnSpc>
              <a:defRPr lang="zh-CN" sz="2400" b="1" kern="1200" baseline="0">
                <a:solidFill>
                  <a:schemeClr val="tx1"/>
                </a:solidFill>
                <a:latin typeface="Arial Narrow"/>
                <a:ea typeface="微软雅黑"/>
              </a:defRPr>
            </a:lvl1pPr>
            <a:lvl2pPr marL="685800" lvl="1" indent="-228600">
              <a:lnSpc>
                <a:spcPct val="100000"/>
              </a:lnSpc>
              <a:defRPr lang="zh-CN" sz="2000" b="1" kern="1200" baseline="0">
                <a:solidFill>
                  <a:schemeClr val="accent2">
                    <a:lumMod val="50000"/>
                  </a:schemeClr>
                </a:solidFill>
                <a:latin typeface="Arial Narrow"/>
                <a:ea typeface="微软雅黑"/>
              </a:defRPr>
            </a:lvl2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4064" y="490837"/>
            <a:ext cx="9144000" cy="0"/>
          </a:xfrm>
          <a:prstGeom prst="line">
            <a:avLst/>
          </a:prstGeom>
          <a:ln w="38100" cmpd="thickThin">
            <a:solidFill>
              <a:schemeClr val="accent1"/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6572250"/>
            <a:ext cx="9144000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1520" y="764704"/>
            <a:ext cx="8640960" cy="5616624"/>
          </a:xfrm>
        </p:spPr>
        <p:txBody>
          <a:bodyPr/>
          <a:lstStyle>
            <a:lvl1pPr lvl="0">
              <a:lnSpc>
                <a:spcPct val="100000"/>
              </a:lnSpc>
              <a:defRPr lang="zh-CN" sz="2400" b="1" kern="1200" baseline="0">
                <a:solidFill>
                  <a:schemeClr val="tx1"/>
                </a:solidFill>
                <a:latin typeface="Arial Narrow"/>
                <a:ea typeface="微软雅黑"/>
              </a:defRPr>
            </a:lvl1pPr>
            <a:lvl2pPr marL="685800" lvl="1" indent="-228600">
              <a:lnSpc>
                <a:spcPct val="100000"/>
              </a:lnSpc>
              <a:defRPr lang="zh-CN" sz="2000" b="1" kern="1200" baseline="0">
                <a:solidFill>
                  <a:schemeClr val="accent2">
                    <a:lumMod val="50000"/>
                  </a:schemeClr>
                </a:solidFill>
                <a:latin typeface="Arial Narrow"/>
                <a:ea typeface="微软雅黑"/>
              </a:defRPr>
            </a:lvl2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0" y="-1"/>
            <a:ext cx="8074479" cy="555171"/>
          </a:xfrm>
        </p:spPr>
        <p:txBody>
          <a:bodyPr/>
          <a:lstStyle>
            <a:lvl1pPr lvl="0">
              <a:defRPr baseline="0">
                <a:latin typeface="隶书"/>
                <a:ea typeface="隶书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lvl="0">
              <a:lnSpc>
                <a:spcPct val="150000"/>
              </a:lnSpc>
              <a:defRPr baseline="0">
                <a:ea typeface="华文仿宋"/>
              </a:defRPr>
            </a:lvl1pPr>
            <a:lvl2pPr lvl="1">
              <a:lnSpc>
                <a:spcPct val="150000"/>
              </a:lnSpc>
              <a:defRPr baseline="0">
                <a:ea typeface="华文仿宋"/>
              </a:defRPr>
            </a:lvl2pPr>
            <a:lvl3pPr lvl="2">
              <a:lnSpc>
                <a:spcPct val="150000"/>
              </a:lnSpc>
              <a:defRPr baseline="0">
                <a:ea typeface="华文仿宋"/>
              </a:defRPr>
            </a:lvl3pPr>
            <a:lvl4pPr lvl="3">
              <a:lnSpc>
                <a:spcPct val="150000"/>
              </a:lnSpc>
              <a:defRPr baseline="0">
                <a:ea typeface="华文仿宋"/>
              </a:defRPr>
            </a:lvl4pPr>
            <a:lvl5pPr lvl="4">
              <a:lnSpc>
                <a:spcPct val="150000"/>
              </a:lnSpc>
              <a:defRPr baseline="0">
                <a:ea typeface="华文仿宋"/>
              </a:defRPr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016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 idx="4294967295"/>
          </p:nvPr>
        </p:nvSpPr>
        <p:spPr>
          <a:xfrm>
            <a:off x="107950" y="48005"/>
            <a:ext cx="8928100" cy="5150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/>
          <a:p>
            <a:pPr lvl="0"/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9"/>
          </p:nvPr>
        </p:nvSpPr>
        <p:spPr>
          <a:xfrm>
            <a:off x="628650" y="908721"/>
            <a:ext cx="7886700" cy="55444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  <a:endParaRPr 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7792" y="517358"/>
            <a:ext cx="9060113" cy="2269"/>
          </a:xfrm>
          <a:prstGeom prst="line">
            <a:avLst/>
          </a:prstGeom>
          <a:ln w="38100" cmpd="thickThin">
            <a:solidFill>
              <a:schemeClr val="accent1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lvl1pPr lvl="0" algn="l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rgbClr val="622820"/>
          </a:solidFill>
          <a:latin typeface="Bodoni MT Condensed"/>
          <a:ea typeface="华文中宋"/>
        </a:defRPr>
      </a:lvl1pPr>
      <a:lvl2pPr lvl="1" algn="l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/>
          <a:ea typeface="华文中宋"/>
        </a:defRPr>
      </a:lvl2pPr>
      <a:lvl3pPr lvl="2" algn="l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/>
          <a:ea typeface="华文中宋"/>
        </a:defRPr>
      </a:lvl3pPr>
      <a:lvl4pPr lvl="3" algn="l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/>
          <a:ea typeface="华文中宋"/>
        </a:defRPr>
      </a:lvl4pPr>
      <a:lvl5pPr lvl="4" algn="l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/>
          <a:ea typeface="华文中宋"/>
        </a:defRPr>
      </a:lvl5pPr>
      <a:lvl6pPr marL="457200" lvl="5" algn="l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/>
          <a:ea typeface="黑体"/>
        </a:defRPr>
      </a:lvl6pPr>
      <a:lvl7pPr marL="914400" lvl="6" algn="l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/>
          <a:ea typeface="黑体"/>
        </a:defRPr>
      </a:lvl7pPr>
      <a:lvl8pPr marL="1371600" lvl="7" algn="l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/>
          <a:ea typeface="黑体"/>
        </a:defRPr>
      </a:lvl8pPr>
      <a:lvl9pPr marL="1828800" lvl="8" algn="l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/>
          <a:ea typeface="黑体"/>
        </a:defRPr>
      </a:lvl9pPr>
    </p:titleStyle>
    <p:bodyStyle>
      <a:lvl1pPr marL="228600" lvl="0" indent="-228600" algn="l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charset="2"/>
        <a:buChar char="m"/>
        <a:defRPr lang="zh-CN" sz="2400" b="1" kern="1200">
          <a:solidFill>
            <a:schemeClr val="tx1"/>
          </a:solidFill>
          <a:latin typeface="Arial Narrow"/>
          <a:ea typeface="微软雅黑"/>
        </a:defRPr>
      </a:lvl1pPr>
      <a:lvl2pPr marL="685800" lvl="1" indent="-228600" algn="l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charset="2"/>
        <a:buChar char="m"/>
        <a:defRPr lang="en-US" sz="2000" b="1" kern="1200">
          <a:solidFill>
            <a:schemeClr val="tx1"/>
          </a:solidFill>
          <a:latin typeface="Arial Narrow"/>
          <a:ea typeface="微软雅黑"/>
        </a:defRPr>
      </a:lvl2pPr>
      <a:lvl3pPr marL="1143000" lvl="2" indent="-228600" algn="l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charset="2"/>
        <a:buChar char="m"/>
        <a:defRPr sz="2000" kern="1200">
          <a:solidFill>
            <a:schemeClr val="tx1"/>
          </a:solidFill>
          <a:latin typeface="Arial"/>
          <a:ea typeface="黑体"/>
        </a:defRPr>
      </a:lvl3pPr>
      <a:lvl4pPr marL="1600200" lvl="3" indent="-228600" algn="l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charset="2"/>
        <a:buChar char="m"/>
        <a:defRPr sz="2000" kern="1200">
          <a:solidFill>
            <a:schemeClr val="tx1"/>
          </a:solidFill>
          <a:latin typeface="Arial"/>
          <a:ea typeface="黑体"/>
        </a:defRPr>
      </a:lvl4pPr>
      <a:lvl5pPr marL="2057400" lvl="4" indent="-228600" algn="l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charset="2"/>
        <a:buChar char="m"/>
        <a:defRPr sz="2000" kern="1200">
          <a:solidFill>
            <a:schemeClr val="tx1"/>
          </a:solidFill>
          <a:latin typeface="Arial"/>
          <a:ea typeface="黑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黑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黑体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黑体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黑体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黑体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黑体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黑体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黑体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黑体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黑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1800" y="692696"/>
            <a:ext cx="5760400" cy="864095"/>
          </a:xfrm>
          <a:gradFill rotWithShape="1">
            <a:gsLst>
              <a:gs pos="0">
                <a:schemeClr val="accent6">
                  <a:lumMod val="110000"/>
                  <a:tint val="67000"/>
                </a:schemeClr>
              </a:gs>
              <a:gs pos="50000">
                <a:schemeClr val="accent6">
                  <a:lumMod val="105000"/>
                  <a:tint val="73000"/>
                </a:schemeClr>
              </a:gs>
              <a:gs pos="100000">
                <a:schemeClr val="accent6">
                  <a:lumMod val="105000"/>
                  <a:tint val="81000"/>
                </a:schemeClr>
              </a:gs>
            </a:gsLst>
            <a:lin ang="5400000" scaled="0"/>
          </a:gradFill>
          <a:ln w="6350" cap="flat" cmpd="sng">
            <a:solidFill>
              <a:schemeClr val="accent6"/>
            </a:solidFill>
            <a:prstDash val="solid"/>
            <a:miter/>
          </a:ln>
        </p:spPr>
        <p:txBody>
          <a:bodyPr/>
          <a:lstStyle/>
          <a:p>
            <a:pPr lvl="0" rtl="0">
              <a:buClr>
                <a:srgbClr val="22B1DE"/>
              </a:buClr>
              <a:defRPr/>
            </a:pPr>
            <a:r>
              <a:rPr lang="zh-CN" altLang="en-US" sz="2700" noProof="1">
                <a:solidFill>
                  <a:srgbClr val="4749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+mn-ea"/>
              </a:rPr>
              <a:t>编译原理</a:t>
            </a:r>
          </a:p>
          <a:p>
            <a:pPr lvl="0" rtl="0">
              <a:buClr>
                <a:srgbClr val="22B1DE"/>
              </a:buClr>
              <a:defRPr/>
            </a:pPr>
            <a:r>
              <a:rPr lang="en-US" altLang="zh-CN" sz="2000" i="1" noProof="1">
                <a:solidFill>
                  <a:srgbClr val="47494B"/>
                </a:solidFill>
                <a:latin typeface="Times New Roman" panose="02020603050405020304" pitchFamily="18" charset="0"/>
                <a:ea typeface="微软雅黑" panose="020B0503020204020204" charset="-122"/>
                <a:cs typeface="+mn-cs"/>
                <a:sym typeface="+mn-ea"/>
              </a:rPr>
              <a:t>Compiler Principles</a:t>
            </a:r>
          </a:p>
        </p:txBody>
      </p:sp>
      <p:sp>
        <p:nvSpPr>
          <p:cNvPr id="7" name="副标题 2"/>
          <p:cNvSpPr/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1pPr>
            <a:lvl2pPr marL="457200" lvl="1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2pPr>
            <a:lvl3pPr marL="914400" lvl="2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3pPr>
            <a:lvl4pPr marL="1371600" lvl="3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4pPr>
            <a:lvl5pPr marL="1828800" lvl="4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5pPr>
            <a:lvl6pPr marL="2286000" lvl="5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6pPr>
            <a:lvl7pPr marL="2743200" lvl="6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7pPr>
            <a:lvl8pPr marL="3200400" lvl="7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8pPr>
            <a:lvl9pPr marL="3657600" lvl="8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endParaRPr lang="en-US" sz="2800" b="1">
              <a:solidFill>
                <a:schemeClr val="accent1">
                  <a:lumMod val="50000"/>
                </a:schemeClr>
              </a:solidFill>
              <a:latin typeface="Californian FB"/>
              <a:ea typeface="方正姚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36000"/>
            <a:ext cx="9166396" cy="52197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sz="2800" b="1">
                <a:solidFill>
                  <a:srgbClr val="622820"/>
                </a:solidFill>
                <a:latin typeface="隶书"/>
                <a:ea typeface="隶书"/>
              </a:rPr>
              <a:t>中国科学院大学网络空间安全学院专业必修课</a:t>
            </a:r>
          </a:p>
        </p:txBody>
      </p:sp>
      <p:sp>
        <p:nvSpPr>
          <p:cNvPr id="11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黑体" panose="02010609060101010101" charset="-122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endParaRPr lang="zh-CN"/>
          </a:p>
        </p:txBody>
      </p:sp>
      <p:sp>
        <p:nvSpPr>
          <p:cNvPr id="14" name="副标题 2"/>
          <p:cNvSpPr/>
          <p:nvPr/>
        </p:nvSpPr>
        <p:spPr>
          <a:xfrm>
            <a:off x="2727288" y="4569404"/>
            <a:ext cx="3816424" cy="99494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1pPr>
            <a:lvl2pPr marL="457200" lvl="1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2pPr>
            <a:lvl3pPr marL="914400" lvl="2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3pPr>
            <a:lvl4pPr marL="1371600" lvl="3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4pPr>
            <a:lvl5pPr marL="1828800" lvl="4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5pPr>
            <a:lvl6pPr marL="2286000" lvl="5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6pPr>
            <a:lvl7pPr marL="2743200" lvl="6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7pPr>
            <a:lvl8pPr marL="3200400" lvl="7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8pPr>
            <a:lvl9pPr marL="3657600" lvl="8" indent="0" algn="ctr" defTabSz="914400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pPr algn="l"/>
            <a:endParaRPr lang="zh-CN" sz="2800" b="1" dirty="0">
              <a:solidFill>
                <a:schemeClr val="accent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639430" y="3104964"/>
            <a:ext cx="7886700" cy="6480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 kern="1200" baseline="0">
                <a:solidFill>
                  <a:schemeClr val="tx1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实验一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]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ANTLR4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抽象语法树生成</a:t>
            </a:r>
            <a:endParaRPr lang="zh-CN" sz="3600" dirty="0">
              <a:solidFill>
                <a:schemeClr val="accent3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24FE204-BDAF-AB47-B247-ECDE63E5422D}"/>
              </a:ext>
            </a:extLst>
          </p:cNvPr>
          <p:cNvSpPr txBox="1">
            <a:spLocks/>
          </p:cNvSpPr>
          <p:nvPr/>
        </p:nvSpPr>
        <p:spPr>
          <a:xfrm>
            <a:off x="0" y="6591765"/>
            <a:ext cx="7489117" cy="266235"/>
          </a:xfrm>
          <a:prstGeom prst="rect">
            <a:avLst/>
          </a:prstGeom>
        </p:spPr>
        <p:txBody>
          <a:bodyPr/>
          <a:lstStyle>
            <a:lvl1pPr lvl="0" algn="ctr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622820"/>
                </a:solidFill>
              </a:rPr>
              <a:t>课程名称 编译原理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839428"/>
            <a:ext cx="7886700" cy="5544468"/>
          </a:xfrm>
        </p:spPr>
        <p:txBody>
          <a:bodyPr/>
          <a:lstStyle/>
          <a:p>
            <a:r>
              <a:rPr lang="zh-CN" dirty="0"/>
              <a:t> </a:t>
            </a:r>
            <a:r>
              <a:rPr lang="en-US" dirty="0">
                <a:latin typeface="Times"/>
              </a:rPr>
              <a:t>A</a:t>
            </a:r>
            <a:r>
              <a:rPr lang="en-US" altLang="zh-CN" dirty="0">
                <a:latin typeface="Times"/>
              </a:rPr>
              <a:t>NTLR</a:t>
            </a:r>
            <a:r>
              <a:rPr lang="zh-CN" altLang="en-US" dirty="0">
                <a:latin typeface="Times"/>
              </a:rPr>
              <a:t>介绍 </a:t>
            </a:r>
            <a:endParaRPr lang="en-US" altLang="zh-CN" dirty="0">
              <a:latin typeface="Times"/>
            </a:endParaRPr>
          </a:p>
          <a:p>
            <a:pPr lvl="1"/>
            <a:r>
              <a:rPr lang="zh-CN" altLang="en-US" b="0" dirty="0"/>
              <a:t>是一款基于</a:t>
            </a:r>
            <a:r>
              <a:rPr lang="en" altLang="zh-CN" b="0" dirty="0"/>
              <a:t>Java</a:t>
            </a:r>
            <a:r>
              <a:rPr lang="zh-CN" altLang="en-US" b="0" dirty="0"/>
              <a:t>开发的开源的语法分析器生成工具</a:t>
            </a:r>
            <a:endParaRPr lang="en-US" altLang="zh-CN" b="0" dirty="0"/>
          </a:p>
          <a:p>
            <a:pPr lvl="1"/>
            <a:r>
              <a:rPr lang="zh-CN" altLang="en-US" b="0" dirty="0"/>
              <a:t>能够根据语法规则文件生成对应的语法分析器</a:t>
            </a:r>
            <a:endParaRPr lang="en-US" altLang="zh-CN" b="0" dirty="0">
              <a:latin typeface="Times"/>
            </a:endParaRPr>
          </a:p>
          <a:p>
            <a:pPr lvl="1"/>
            <a:endParaRPr lang="en-US" altLang="zh-CN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0B615-BE47-B342-BD30-EC104830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65450"/>
            <a:ext cx="4076700" cy="2755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9BF8FE-B3E9-0844-A941-F3C7929F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3611662"/>
            <a:ext cx="3505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839428"/>
            <a:ext cx="7886700" cy="5544468"/>
          </a:xfrm>
        </p:spPr>
        <p:txBody>
          <a:bodyPr/>
          <a:lstStyle/>
          <a:p>
            <a:r>
              <a:rPr lang="zh-CN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ANTLR</a:t>
            </a:r>
            <a:r>
              <a:rPr lang="zh-CN" altLang="en-US" dirty="0">
                <a:latin typeface="Times" pitchFamily="2" charset="0"/>
              </a:rPr>
              <a:t>算数表达式示例</a:t>
            </a:r>
            <a:endParaRPr lang="en-US" altLang="zh-CN" dirty="0">
              <a:latin typeface="Times" pitchFamily="2" charset="0"/>
            </a:endParaRPr>
          </a:p>
          <a:p>
            <a:endParaRPr lang="en-US" altLang="zh-CN" b="0" dirty="0"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019D5B-B4EA-DE48-8304-7A1A7199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1819816"/>
            <a:ext cx="8675370" cy="35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839428"/>
            <a:ext cx="7886700" cy="5544468"/>
          </a:xfrm>
        </p:spPr>
        <p:txBody>
          <a:bodyPr/>
          <a:lstStyle/>
          <a:p>
            <a:r>
              <a:rPr lang="zh-CN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ANTLR</a:t>
            </a:r>
            <a:r>
              <a:rPr lang="zh-CN" altLang="en-US" dirty="0">
                <a:latin typeface="Times" pitchFamily="2" charset="0"/>
              </a:rPr>
              <a:t>算数表达式示例</a:t>
            </a:r>
            <a:endParaRPr lang="en-US" altLang="zh-CN" dirty="0">
              <a:latin typeface="Times" pitchFamily="2" charset="0"/>
            </a:endParaRPr>
          </a:p>
          <a:p>
            <a:endParaRPr lang="en-US" altLang="zh-CN" b="0" dirty="0">
              <a:latin typeface="Times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019D5B-B4EA-DE48-8304-7A1A7199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1925833"/>
            <a:ext cx="8675370" cy="35836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4A1F03-B717-40B4-978C-0D3AB6F60DE5}"/>
              </a:ext>
            </a:extLst>
          </p:cNvPr>
          <p:cNvSpPr txBox="1"/>
          <p:nvPr/>
        </p:nvSpPr>
        <p:spPr>
          <a:xfrm>
            <a:off x="1892753" y="6141518"/>
            <a:ext cx="603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注意，</a:t>
            </a:r>
            <a:r>
              <a:rPr lang="en-US" altLang="zh-CN" b="1" dirty="0" err="1">
                <a:solidFill>
                  <a:srgbClr val="C00000"/>
                </a:solidFill>
              </a:rPr>
              <a:t>antlr</a:t>
            </a:r>
            <a:r>
              <a:rPr lang="zh-CN" altLang="en-US" b="1" dirty="0">
                <a:solidFill>
                  <a:srgbClr val="C00000"/>
                </a:solidFill>
              </a:rPr>
              <a:t>默认左边的产生式优先级高于右边的产生式。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91DE5F-9862-4ED0-BD94-4EF1EA00DE9F}"/>
              </a:ext>
            </a:extLst>
          </p:cNvPr>
          <p:cNvSpPr/>
          <p:nvPr/>
        </p:nvSpPr>
        <p:spPr>
          <a:xfrm>
            <a:off x="234315" y="2888974"/>
            <a:ext cx="2601650" cy="2014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ANTLR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 分析算法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497646" y="755237"/>
            <a:ext cx="7384482" cy="5347525"/>
          </a:xfrm>
        </p:spPr>
        <p:txBody>
          <a:bodyPr/>
          <a:lstStyle/>
          <a:p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LL(1)</a:t>
            </a:r>
            <a:r>
              <a:rPr lang="zh-CN" altLang="en-US" sz="2000" b="0" dirty="0">
                <a:latin typeface="Times" pitchFamily="2" charset="0"/>
              </a:rPr>
              <a:t> 和 </a:t>
            </a:r>
            <a:r>
              <a:rPr lang="en-US" altLang="zh-CN" sz="2000" b="0" dirty="0">
                <a:latin typeface="Times" pitchFamily="2" charset="0"/>
              </a:rPr>
              <a:t>Look</a:t>
            </a:r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ahead</a:t>
            </a:r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DFA</a:t>
            </a:r>
          </a:p>
          <a:p>
            <a:pPr lvl="1"/>
            <a:r>
              <a:rPr lang="zh-CN" altLang="en-US" sz="1600" b="0" dirty="0">
                <a:latin typeface="Times" pitchFamily="2" charset="0"/>
              </a:rPr>
              <a:t>产生式 </a:t>
            </a:r>
            <a:r>
              <a:rPr lang="en-US" altLang="zh-CN" sz="1600" b="0" dirty="0">
                <a:latin typeface="Times" pitchFamily="2" charset="0"/>
              </a:rPr>
              <a:t>A-&gt;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 err="1">
                <a:latin typeface="Times" pitchFamily="2" charset="0"/>
              </a:rPr>
              <a:t>aA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>
                <a:latin typeface="Times" pitchFamily="2" charset="0"/>
              </a:rPr>
              <a:t>|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 err="1">
                <a:latin typeface="Times" pitchFamily="2" charset="0"/>
              </a:rPr>
              <a:t>bA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>
                <a:latin typeface="Times" pitchFamily="2" charset="0"/>
              </a:rPr>
              <a:t>|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 err="1">
                <a:latin typeface="Times" pitchFamily="2" charset="0"/>
              </a:rPr>
              <a:t>ℇ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en-US" altLang="zh-CN" sz="1600" b="0" dirty="0">
                <a:latin typeface="Times" pitchFamily="2" charset="0"/>
              </a:rPr>
              <a:t>First(A)</a:t>
            </a:r>
            <a:r>
              <a:rPr lang="zh-CN" altLang="en-US" sz="1600" b="0" dirty="0">
                <a:latin typeface="Times" pitchFamily="2" charset="0"/>
              </a:rPr>
              <a:t>  </a:t>
            </a:r>
            <a:r>
              <a:rPr lang="en-US" altLang="zh-CN" sz="1600" b="0" dirty="0">
                <a:latin typeface="Times" pitchFamily="2" charset="0"/>
              </a:rPr>
              <a:t>=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>
                <a:latin typeface="Times" pitchFamily="2" charset="0"/>
              </a:rPr>
              <a:t>{</a:t>
            </a:r>
            <a:r>
              <a:rPr lang="en-US" altLang="zh-CN" sz="1600" b="0" dirty="0" err="1">
                <a:latin typeface="Times" pitchFamily="2" charset="0"/>
              </a:rPr>
              <a:t>a,b</a:t>
            </a:r>
            <a:r>
              <a:rPr lang="en-US" altLang="zh-CN" sz="1600" b="0" dirty="0">
                <a:latin typeface="Times" pitchFamily="2" charset="0"/>
              </a:rPr>
              <a:t>, </a:t>
            </a:r>
            <a:r>
              <a:rPr lang="en-US" altLang="zh-CN" sz="1600" b="0" dirty="0" err="1">
                <a:latin typeface="Times" pitchFamily="2" charset="0"/>
              </a:rPr>
              <a:t>ℇ</a:t>
            </a:r>
            <a:r>
              <a:rPr lang="en-US" altLang="zh-CN" sz="1600" b="0" dirty="0">
                <a:latin typeface="Times" pitchFamily="2" charset="0"/>
              </a:rPr>
              <a:t>}</a:t>
            </a:r>
            <a:r>
              <a:rPr lang="zh-CN" altLang="en-US" sz="1600" b="0" dirty="0">
                <a:latin typeface="Times" pitchFamily="2" charset="0"/>
              </a:rPr>
              <a:t> 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en-US" altLang="zh-CN" sz="1600" b="0" dirty="0">
                <a:latin typeface="Times" pitchFamily="2" charset="0"/>
              </a:rPr>
              <a:t>Follow(A)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>
                <a:latin typeface="Times" pitchFamily="2" charset="0"/>
              </a:rPr>
              <a:t>=</a:t>
            </a:r>
            <a:r>
              <a:rPr lang="zh-CN" altLang="en-US" sz="1600" b="0" dirty="0">
                <a:latin typeface="Times" pitchFamily="2" charset="0"/>
              </a:rPr>
              <a:t> </a:t>
            </a:r>
            <a:r>
              <a:rPr lang="en-US" altLang="zh-CN" sz="1600" b="0" dirty="0">
                <a:latin typeface="Times" pitchFamily="2" charset="0"/>
              </a:rPr>
              <a:t>{</a:t>
            </a:r>
            <a:r>
              <a:rPr lang="en-US" altLang="zh-CN" sz="1600" b="0" dirty="0" err="1">
                <a:latin typeface="Times" pitchFamily="2" charset="0"/>
              </a:rPr>
              <a:t>a,b</a:t>
            </a:r>
            <a:r>
              <a:rPr lang="en-US" altLang="zh-CN" sz="1600" b="0" dirty="0">
                <a:latin typeface="Times" pitchFamily="2" charset="0"/>
              </a:rPr>
              <a:t>,$}</a:t>
            </a:r>
          </a:p>
          <a:p>
            <a:pPr lvl="1"/>
            <a:r>
              <a:rPr lang="zh-CN" altLang="en-US" sz="1600" b="0" dirty="0">
                <a:latin typeface="Times" pitchFamily="2" charset="0"/>
              </a:rPr>
              <a:t>预测分析表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endParaRPr lang="en-US" altLang="zh-CN" sz="1600" b="0" dirty="0">
              <a:latin typeface="Times" pitchFamily="2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599A076-A776-3D49-9CDD-D386215F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07441"/>
              </p:ext>
            </p:extLst>
          </p:nvPr>
        </p:nvGraphicFramePr>
        <p:xfrm>
          <a:off x="1141887" y="24485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208960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3330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55374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27164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非终结符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终结符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32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1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A-&gt;</a:t>
                      </a:r>
                      <a:r>
                        <a:rPr lang="en-US" altLang="zh-CN" dirty="0" err="1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A-&gt;</a:t>
                      </a:r>
                      <a:r>
                        <a:rPr lang="en-US" altLang="zh-CN" dirty="0" err="1"/>
                        <a:t>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A-&gt;</a:t>
                      </a:r>
                      <a:r>
                        <a:rPr lang="en-US" altLang="zh-CN" sz="1800" b="0" dirty="0" err="1">
                          <a:latin typeface="Times" pitchFamily="2" charset="0"/>
                        </a:rPr>
                        <a:t>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901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1D1D146-FA6C-AA4C-A6E6-31D2D9497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5" y="3732117"/>
            <a:ext cx="2615184" cy="20230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52D484-532D-C442-9342-2362E333CC15}"/>
              </a:ext>
            </a:extLst>
          </p:cNvPr>
          <p:cNvSpPr txBox="1"/>
          <p:nvPr/>
        </p:nvSpPr>
        <p:spPr>
          <a:xfrm>
            <a:off x="2999232" y="5926221"/>
            <a:ext cx="2498247" cy="37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DFA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ANTLR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 分析算法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497646" y="755237"/>
            <a:ext cx="7384482" cy="5347525"/>
          </a:xfrm>
        </p:spPr>
        <p:txBody>
          <a:bodyPr/>
          <a:lstStyle/>
          <a:p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LL(k)</a:t>
            </a:r>
            <a:r>
              <a:rPr lang="zh-CN" altLang="en-US" sz="2000" b="0" dirty="0">
                <a:latin typeface="Times" pitchFamily="2" charset="0"/>
              </a:rPr>
              <a:t>算法</a:t>
            </a:r>
            <a:endParaRPr lang="en-US" altLang="zh-CN" sz="20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相对于</a:t>
            </a:r>
            <a:r>
              <a:rPr lang="en-US" altLang="zh-CN" sz="1600" b="0" dirty="0">
                <a:latin typeface="Times" pitchFamily="2" charset="0"/>
              </a:rPr>
              <a:t>LL(1)</a:t>
            </a:r>
            <a:r>
              <a:rPr lang="zh-CN" altLang="en-US" sz="1600" b="0" dirty="0">
                <a:latin typeface="Times" pitchFamily="2" charset="0"/>
              </a:rPr>
              <a:t>、</a:t>
            </a:r>
            <a:r>
              <a:rPr lang="en-US" altLang="zh-CN" sz="1600" b="0" dirty="0">
                <a:latin typeface="Times" pitchFamily="2" charset="0"/>
              </a:rPr>
              <a:t>LL(2)</a:t>
            </a:r>
            <a:r>
              <a:rPr lang="zh-CN" altLang="en-US" sz="1600" b="0" dirty="0">
                <a:latin typeface="Times" pitchFamily="2" charset="0"/>
              </a:rPr>
              <a:t>而言，能力更强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向前看</a:t>
            </a:r>
            <a:r>
              <a:rPr lang="en-US" altLang="zh-CN" sz="1600" b="0" dirty="0">
                <a:latin typeface="Times" pitchFamily="2" charset="0"/>
              </a:rPr>
              <a:t>k</a:t>
            </a:r>
            <a:r>
              <a:rPr lang="zh-CN" altLang="en-US" sz="1600" b="0" dirty="0">
                <a:latin typeface="Times" pitchFamily="2" charset="0"/>
              </a:rPr>
              <a:t>个</a:t>
            </a:r>
            <a:r>
              <a:rPr lang="en-US" altLang="zh-CN" sz="1600" b="0" dirty="0">
                <a:latin typeface="Times" pitchFamily="2" charset="0"/>
              </a:rPr>
              <a:t>token</a:t>
            </a:r>
            <a:r>
              <a:rPr lang="zh-CN" altLang="en-US" sz="1600" b="0" dirty="0">
                <a:latin typeface="Times" pitchFamily="2" charset="0"/>
              </a:rPr>
              <a:t>，然后进行决策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不足：无法处理存在任意次闭包的产生式，例如</a:t>
            </a:r>
            <a:r>
              <a:rPr lang="en" altLang="zh-CN" sz="1600" b="0" dirty="0">
                <a:latin typeface="Times" pitchFamily="2" charset="0"/>
              </a:rPr>
              <a:t>A </a:t>
            </a:r>
            <a:r>
              <a:rPr lang="en-US" altLang="zh-CN" sz="1600" b="0" dirty="0">
                <a:latin typeface="Times" pitchFamily="2" charset="0"/>
              </a:rPr>
              <a:t>-&gt;</a:t>
            </a:r>
            <a:r>
              <a:rPr lang="en" altLang="zh-CN" sz="1600" b="0" dirty="0">
                <a:latin typeface="Times" pitchFamily="2" charset="0"/>
              </a:rPr>
              <a:t> a b* c | a b* e</a:t>
            </a:r>
          </a:p>
          <a:p>
            <a:pPr lvl="1"/>
            <a:endParaRPr lang="en-US" altLang="zh-CN" sz="1600" b="0" dirty="0">
              <a:latin typeface="Times" pitchFamily="2" charset="0"/>
            </a:endParaRPr>
          </a:p>
          <a:p>
            <a:pPr marL="457200" lvl="1" indent="0">
              <a:buNone/>
            </a:pPr>
            <a:endParaRPr lang="en-US" altLang="zh-CN" sz="1600" b="0" dirty="0">
              <a:latin typeface="Times" pitchFamily="2" charset="0"/>
            </a:endParaRPr>
          </a:p>
        </p:txBody>
      </p:sp>
      <p:pic>
        <p:nvPicPr>
          <p:cNvPr id="1026" name="Picture 2" descr="Look Ahead DFA">
            <a:extLst>
              <a:ext uri="{FF2B5EF4-FFF2-40B4-BE49-F238E27FC236}">
                <a16:creationId xmlns:a16="http://schemas.microsoft.com/office/drawing/2014/main" id="{531DF311-74AE-FF42-A869-1866BBBD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97" y="2850236"/>
            <a:ext cx="4640578" cy="22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33BD35-1016-6A4E-AEE7-2FB3E8755741}"/>
              </a:ext>
            </a:extLst>
          </p:cNvPr>
          <p:cNvSpPr txBox="1"/>
          <p:nvPr/>
        </p:nvSpPr>
        <p:spPr>
          <a:xfrm>
            <a:off x="3132232" y="5374452"/>
            <a:ext cx="275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LL(3)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Look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ahead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DFA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B30234-D9D2-D944-89E8-28A67768C3AE}"/>
              </a:ext>
            </a:extLst>
          </p:cNvPr>
          <p:cNvSpPr/>
          <p:nvPr/>
        </p:nvSpPr>
        <p:spPr>
          <a:xfrm>
            <a:off x="475873" y="2534295"/>
            <a:ext cx="238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" pitchFamily="2" charset="0"/>
              </a:rPr>
              <a:t>产生式：</a:t>
            </a:r>
            <a:r>
              <a:rPr kumimoji="1" lang="en-US" altLang="zh-CN" dirty="0">
                <a:latin typeface="Times" pitchFamily="2" charset="0"/>
              </a:rPr>
              <a:t>A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-&gt;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 err="1">
                <a:latin typeface="Times" pitchFamily="2" charset="0"/>
              </a:rPr>
              <a:t>abc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|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 err="1">
                <a:latin typeface="Times" pitchFamily="2" charset="0"/>
              </a:rPr>
              <a:t>abe</a:t>
            </a:r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9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ANTLR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 分析算法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497646" y="755237"/>
            <a:ext cx="7384482" cy="5347525"/>
          </a:xfrm>
        </p:spPr>
        <p:txBody>
          <a:bodyPr/>
          <a:lstStyle/>
          <a:p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ANTLR3</a:t>
            </a:r>
            <a:r>
              <a:rPr lang="zh-CN" altLang="en-US" sz="2000" b="0" dirty="0">
                <a:latin typeface="Times" pitchFamily="2" charset="0"/>
              </a:rPr>
              <a:t>：</a:t>
            </a:r>
            <a:r>
              <a:rPr lang="en-US" altLang="zh-CN" sz="2000" b="0" dirty="0">
                <a:latin typeface="Times" pitchFamily="2" charset="0"/>
              </a:rPr>
              <a:t>LL(</a:t>
            </a:r>
            <a:r>
              <a:rPr lang="zh-CN" altLang="en-US" sz="2000" b="0" dirty="0">
                <a:latin typeface="Times" pitchFamily="2" charset="0"/>
              </a:rPr>
              <a:t>*</a:t>
            </a:r>
            <a:r>
              <a:rPr lang="en-US" altLang="zh-CN" sz="2000" b="0" dirty="0">
                <a:latin typeface="Times" pitchFamily="2" charset="0"/>
              </a:rPr>
              <a:t>)</a:t>
            </a:r>
          </a:p>
          <a:p>
            <a:pPr lvl="1"/>
            <a:r>
              <a:rPr lang="zh-CN" altLang="en-US" sz="1600" b="0" dirty="0">
                <a:latin typeface="Times" pitchFamily="2" charset="0"/>
              </a:rPr>
              <a:t>由</a:t>
            </a:r>
            <a:r>
              <a:rPr lang="en" altLang="zh-CN" sz="1600" b="0" dirty="0">
                <a:latin typeface="Times" pitchFamily="2" charset="0"/>
              </a:rPr>
              <a:t>Terrence Parr </a:t>
            </a:r>
            <a:r>
              <a:rPr lang="zh-CN" altLang="en" sz="1600" b="0" dirty="0">
                <a:latin typeface="Times" pitchFamily="2" charset="0"/>
              </a:rPr>
              <a:t>创造</a:t>
            </a:r>
            <a:r>
              <a:rPr lang="zh-CN" altLang="en-US" sz="1600" b="0" dirty="0">
                <a:latin typeface="Times" pitchFamily="2" charset="0"/>
              </a:rPr>
              <a:t>，历经</a:t>
            </a:r>
            <a:r>
              <a:rPr lang="en-US" altLang="zh-CN" sz="1600" b="0" dirty="0">
                <a:latin typeface="Times" pitchFamily="2" charset="0"/>
              </a:rPr>
              <a:t>15</a:t>
            </a:r>
            <a:r>
              <a:rPr lang="zh-CN" altLang="en-US" sz="1600" b="0" dirty="0">
                <a:latin typeface="Times" pitchFamily="2" charset="0"/>
              </a:rPr>
              <a:t>年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en-US" altLang="zh-CN" sz="1600" b="0" dirty="0">
                <a:latin typeface="Times" pitchFamily="2" charset="0"/>
              </a:rPr>
              <a:t>LL(1)</a:t>
            </a:r>
            <a:r>
              <a:rPr lang="zh-CN" altLang="en-US" sz="1600" b="0" dirty="0">
                <a:latin typeface="Times" pitchFamily="2" charset="0"/>
              </a:rPr>
              <a:t>，</a:t>
            </a:r>
            <a:r>
              <a:rPr lang="en-US" altLang="zh-CN" sz="1600" b="0" dirty="0">
                <a:latin typeface="Times" pitchFamily="2" charset="0"/>
              </a:rPr>
              <a:t>LL(2)</a:t>
            </a:r>
            <a:r>
              <a:rPr lang="zh-CN" altLang="en-US" sz="1600" b="0" dirty="0">
                <a:latin typeface="Times" pitchFamily="2" charset="0"/>
              </a:rPr>
              <a:t>，</a:t>
            </a:r>
            <a:r>
              <a:rPr lang="en-US" altLang="zh-CN" sz="1600" b="0" dirty="0">
                <a:latin typeface="Times" pitchFamily="2" charset="0"/>
              </a:rPr>
              <a:t>LL(k)</a:t>
            </a:r>
            <a:r>
              <a:rPr lang="zh-CN" altLang="en-US" sz="1600" b="0" dirty="0">
                <a:latin typeface="Times" pitchFamily="2" charset="0"/>
              </a:rPr>
              <a:t>，</a:t>
            </a:r>
            <a:r>
              <a:rPr lang="en-US" altLang="zh-CN" sz="1600" b="0" dirty="0">
                <a:latin typeface="Times" pitchFamily="2" charset="0"/>
              </a:rPr>
              <a:t>…LL(</a:t>
            </a:r>
            <a:r>
              <a:rPr lang="zh-CN" altLang="en-US" sz="1600" b="0" dirty="0">
                <a:latin typeface="Times" pitchFamily="2" charset="0"/>
              </a:rPr>
              <a:t>*</a:t>
            </a:r>
            <a:r>
              <a:rPr lang="en-US" altLang="zh-CN" sz="1600" b="0" dirty="0">
                <a:latin typeface="Times" pitchFamily="2" charset="0"/>
              </a:rPr>
              <a:t>)</a:t>
            </a:r>
          </a:p>
          <a:p>
            <a:r>
              <a:rPr lang="zh-CN" altLang="en-US" sz="2000" b="0" dirty="0">
                <a:latin typeface="Times" pitchFamily="2" charset="0"/>
              </a:rPr>
              <a:t>特点：</a:t>
            </a:r>
            <a:endParaRPr lang="en-US" altLang="zh-CN" sz="20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向前看的</a:t>
            </a:r>
            <a:r>
              <a:rPr lang="en-US" altLang="zh-CN" sz="1600" b="0" dirty="0">
                <a:latin typeface="Times" pitchFamily="2" charset="0"/>
              </a:rPr>
              <a:t>token</a:t>
            </a:r>
            <a:r>
              <a:rPr lang="zh-CN" altLang="en-US" sz="1600" b="0" dirty="0">
                <a:latin typeface="Times" pitchFamily="2" charset="0"/>
              </a:rPr>
              <a:t>个数是不固定的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使用正规式区分不同产生式分支，提供近似确定性分析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文法不能是左递归的（直接左递归可以自动转换）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en" altLang="zh-CN" sz="1600" b="0" dirty="0">
                <a:latin typeface="Times" pitchFamily="2" charset="0"/>
              </a:rPr>
              <a:t>LL(*)</a:t>
            </a:r>
            <a:r>
              <a:rPr lang="zh-CN" altLang="en-US" sz="1600" b="0" dirty="0">
                <a:latin typeface="Times" pitchFamily="2" charset="0"/>
              </a:rPr>
              <a:t>文法条件静态不可判定，故有时不能找到正规式来区分不同产生式分支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endParaRPr lang="en-US" altLang="zh-CN" sz="1600" b="0" dirty="0">
              <a:latin typeface="Times" pitchFamily="2" charset="0"/>
            </a:endParaRPr>
          </a:p>
          <a:p>
            <a:pPr marL="457200" lvl="1" indent="0">
              <a:buNone/>
            </a:pPr>
            <a:endParaRPr lang="en-US" altLang="zh-CN" sz="1600" b="0" dirty="0">
              <a:latin typeface="Times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33BD35-1016-6A4E-AEE7-2FB3E8755741}"/>
              </a:ext>
            </a:extLst>
          </p:cNvPr>
          <p:cNvSpPr txBox="1"/>
          <p:nvPr/>
        </p:nvSpPr>
        <p:spPr>
          <a:xfrm>
            <a:off x="4189887" y="610276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LL(</a:t>
            </a:r>
            <a:r>
              <a:rPr kumimoji="1" lang="zh-CN" altLang="en-US" dirty="0">
                <a:latin typeface="Times" pitchFamily="2" charset="0"/>
              </a:rPr>
              <a:t>*</a:t>
            </a:r>
            <a:r>
              <a:rPr kumimoji="1" lang="en-US" altLang="zh-CN" dirty="0">
                <a:latin typeface="Times" pitchFamily="2" charset="0"/>
              </a:rPr>
              <a:t>)</a:t>
            </a:r>
            <a:r>
              <a:rPr kumimoji="1" lang="zh-CN" altLang="en-US" dirty="0">
                <a:latin typeface="Times" pitchFamily="2" charset="0"/>
              </a:rPr>
              <a:t>决策</a:t>
            </a:r>
            <a:r>
              <a:rPr kumimoji="1" lang="en-US" altLang="zh-CN" dirty="0">
                <a:latin typeface="Times" pitchFamily="2" charset="0"/>
              </a:rPr>
              <a:t>DFA</a:t>
            </a:r>
            <a:r>
              <a:rPr kumimoji="1" lang="zh-CN" altLang="en-US" dirty="0">
                <a:latin typeface="Times" pitchFamily="2" charset="0"/>
                <a:sym typeface="Wingdings" pitchFamily="2" charset="2"/>
              </a:rPr>
              <a:t> 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7" name="Picture 2" descr="LL(*) Look Ahead DFA">
            <a:extLst>
              <a:ext uri="{FF2B5EF4-FFF2-40B4-BE49-F238E27FC236}">
                <a16:creationId xmlns:a16="http://schemas.microsoft.com/office/drawing/2014/main" id="{B89B4DF9-C61A-6A4B-8B15-7A2DA1D2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40" y="3374715"/>
            <a:ext cx="4102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370B81-72E3-EF43-9327-C7C6D92F9CD5}"/>
              </a:ext>
            </a:extLst>
          </p:cNvPr>
          <p:cNvSpPr/>
          <p:nvPr/>
        </p:nvSpPr>
        <p:spPr>
          <a:xfrm>
            <a:off x="-68178" y="3799219"/>
            <a:ext cx="3015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1600" dirty="0">
                <a:latin typeface="Times" pitchFamily="2" charset="0"/>
              </a:rPr>
              <a:t>产生式：</a:t>
            </a:r>
            <a:r>
              <a:rPr lang="en" altLang="zh-CN" sz="1600" dirty="0">
                <a:latin typeface="Times" pitchFamily="2" charset="0"/>
              </a:rPr>
              <a:t>A </a:t>
            </a:r>
            <a:r>
              <a:rPr lang="en-US" altLang="zh-CN" sz="1600" dirty="0">
                <a:latin typeface="Times" pitchFamily="2" charset="0"/>
              </a:rPr>
              <a:t>-&gt;</a:t>
            </a:r>
            <a:r>
              <a:rPr lang="en" altLang="zh-CN" sz="1600" dirty="0">
                <a:latin typeface="Times" pitchFamily="2" charset="0"/>
              </a:rPr>
              <a:t> a b* c | a b* e</a:t>
            </a:r>
          </a:p>
        </p:txBody>
      </p:sp>
    </p:spTree>
    <p:extLst>
      <p:ext uri="{BB962C8B-B14F-4D97-AF65-F5344CB8AC3E}">
        <p14:creationId xmlns:p14="http://schemas.microsoft.com/office/powerpoint/2010/main" val="365817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ANTLR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 分析算法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497646" y="755237"/>
            <a:ext cx="7384482" cy="5347525"/>
          </a:xfrm>
        </p:spPr>
        <p:txBody>
          <a:bodyPr/>
          <a:lstStyle/>
          <a:p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ANTLR4</a:t>
            </a:r>
            <a:r>
              <a:rPr lang="zh-CN" altLang="en-US" sz="2000" b="0" dirty="0">
                <a:latin typeface="Times" pitchFamily="2" charset="0"/>
              </a:rPr>
              <a:t>：</a:t>
            </a:r>
            <a:r>
              <a:rPr lang="en-US" altLang="zh-CN" sz="2000" b="0" dirty="0">
                <a:latin typeface="Times" pitchFamily="2" charset="0"/>
              </a:rPr>
              <a:t>A</a:t>
            </a:r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(Adaptive)</a:t>
            </a:r>
            <a:r>
              <a:rPr lang="zh-CN" altLang="en-US" sz="2000" b="0" dirty="0">
                <a:latin typeface="Times" pitchFamily="2" charset="0"/>
              </a:rPr>
              <a:t> </a:t>
            </a:r>
            <a:r>
              <a:rPr lang="en-US" altLang="zh-CN" sz="2000" b="0" dirty="0">
                <a:latin typeface="Times" pitchFamily="2" charset="0"/>
              </a:rPr>
              <a:t>LL(</a:t>
            </a:r>
            <a:r>
              <a:rPr lang="zh-CN" altLang="en-US" sz="2000" b="0" dirty="0">
                <a:latin typeface="Times" pitchFamily="2" charset="0"/>
              </a:rPr>
              <a:t>*</a:t>
            </a:r>
            <a:r>
              <a:rPr lang="en-US" altLang="zh-CN" sz="2000" b="0" dirty="0">
                <a:latin typeface="Times" pitchFamily="2" charset="0"/>
              </a:rPr>
              <a:t>)</a:t>
            </a:r>
            <a:r>
              <a:rPr lang="zh-CN" altLang="en-US" sz="2000" b="0" dirty="0">
                <a:latin typeface="Times" pitchFamily="2" charset="0"/>
              </a:rPr>
              <a:t> </a:t>
            </a:r>
            <a:endParaRPr lang="en-US" altLang="zh-CN" sz="2000" b="0" dirty="0">
              <a:latin typeface="Times" pitchFamily="2" charset="0"/>
            </a:endParaRPr>
          </a:p>
          <a:p>
            <a:r>
              <a:rPr lang="zh-CN" altLang="en-US" sz="2000" b="0" dirty="0">
                <a:latin typeface="Times" pitchFamily="2" charset="0"/>
              </a:rPr>
              <a:t> 特点</a:t>
            </a:r>
            <a:endParaRPr lang="en-US" altLang="zh-CN" sz="2000" b="0" dirty="0">
              <a:latin typeface="Times" pitchFamily="2" charset="0"/>
            </a:endParaRPr>
          </a:p>
          <a:p>
            <a:pPr lvl="1"/>
            <a:r>
              <a:rPr lang="zh-CN" altLang="en-US" sz="1600" dirty="0">
                <a:latin typeface="Times" pitchFamily="2" charset="0"/>
                <a:ea typeface="SimSun" panose="02010600030101010101" pitchFamily="2" charset="-122"/>
              </a:rPr>
              <a:t>文法分析移到</a:t>
            </a:r>
            <a:r>
              <a:rPr lang="en" altLang="zh-CN" sz="1600" dirty="0">
                <a:latin typeface="Times" pitchFamily="2" charset="0"/>
                <a:ea typeface="SimSun" panose="02010600030101010101" pitchFamily="2" charset="-122"/>
              </a:rPr>
              <a:t>parse-time</a:t>
            </a:r>
            <a:r>
              <a:rPr lang="zh-CN" altLang="en-US" sz="1600" dirty="0">
                <a:latin typeface="Times" pitchFamily="2" charset="0"/>
                <a:ea typeface="SimSun" panose="02010600030101010101" pitchFamily="2" charset="-122"/>
              </a:rPr>
              <a:t>，避免</a:t>
            </a:r>
            <a:r>
              <a:rPr lang="en" altLang="zh-CN" sz="1600" dirty="0">
                <a:latin typeface="Times" pitchFamily="2" charset="0"/>
                <a:ea typeface="SimSun" panose="02010600030101010101" pitchFamily="2" charset="-122"/>
              </a:rPr>
              <a:t>LL(*)</a:t>
            </a:r>
            <a:r>
              <a:rPr lang="zh-CN" altLang="en-US" sz="1600" dirty="0">
                <a:latin typeface="Times" pitchFamily="2" charset="0"/>
                <a:ea typeface="SimSun" panose="02010600030101010101" pitchFamily="2" charset="-122"/>
              </a:rPr>
              <a:t>静态文法分析的不可判定性</a:t>
            </a:r>
            <a:endParaRPr lang="en-US" altLang="zh-CN" sz="1600" dirty="0">
              <a:latin typeface="Times" pitchFamily="2" charset="0"/>
              <a:ea typeface="SimSun" panose="02010600030101010101" pitchFamily="2" charset="-122"/>
            </a:endParaRPr>
          </a:p>
          <a:p>
            <a:pPr lvl="1"/>
            <a:r>
              <a:rPr lang="zh-CN" altLang="en-US" sz="1600" dirty="0">
                <a:latin typeface="Times" pitchFamily="2" charset="0"/>
                <a:ea typeface="SimSun" panose="02010600030101010101" pitchFamily="2" charset="-122"/>
              </a:rPr>
              <a:t>可以为任何非左递归上下文无关文法产生正确的分析器</a:t>
            </a:r>
            <a:endParaRPr lang="en-US" altLang="zh-CN" sz="1600" b="0" dirty="0">
              <a:latin typeface="Times" pitchFamily="2" charset="0"/>
            </a:endParaRPr>
          </a:p>
          <a:p>
            <a:r>
              <a:rPr lang="zh-CN" altLang="en-US" sz="1600" b="0" dirty="0">
                <a:latin typeface="Times" pitchFamily="2" charset="0"/>
              </a:rPr>
              <a:t> 预测机制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在决策点，为每个候选产生式分支发起一个子分析器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各子分析器可以并行地探索所有可能路径</a:t>
            </a:r>
            <a:endParaRPr lang="en-US" altLang="zh-CN" sz="1600" b="0" dirty="0">
              <a:latin typeface="Times" pitchFamily="2" charset="0"/>
            </a:endParaRPr>
          </a:p>
          <a:p>
            <a:r>
              <a:rPr lang="zh-CN" altLang="en-US" sz="1600" b="0" dirty="0">
                <a:latin typeface="Times" pitchFamily="2" charset="0"/>
              </a:rPr>
              <a:t>记忆分析结果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>
                <a:latin typeface="Times" pitchFamily="2" charset="0"/>
              </a:rPr>
              <a:t>增量动态构建</a:t>
            </a:r>
            <a:r>
              <a:rPr lang="en" altLang="zh-CN" sz="1600" b="0" dirty="0">
                <a:latin typeface="Times" pitchFamily="2" charset="0"/>
              </a:rPr>
              <a:t>DFA</a:t>
            </a:r>
            <a:r>
              <a:rPr lang="zh-CN" altLang="en" sz="1600" b="0" dirty="0">
                <a:latin typeface="Times" pitchFamily="2" charset="0"/>
              </a:rPr>
              <a:t>，</a:t>
            </a:r>
            <a:r>
              <a:rPr lang="zh-CN" altLang="en-US" sz="1600" b="0" dirty="0">
                <a:latin typeface="Times" pitchFamily="2" charset="0"/>
              </a:rPr>
              <a:t>将向前看短语映射到预测产生式</a:t>
            </a:r>
            <a:endParaRPr lang="en-US" altLang="zh-CN" sz="1200" b="0" dirty="0">
              <a:latin typeface="Times" pitchFamily="2" charset="0"/>
            </a:endParaRPr>
          </a:p>
          <a:p>
            <a:r>
              <a:rPr lang="zh-CN" altLang="en-US" sz="1600" b="0" dirty="0">
                <a:latin typeface="Times" pitchFamily="2" charset="0"/>
              </a:rPr>
              <a:t> 支持的文法</a:t>
            </a:r>
            <a:endParaRPr lang="en-US" altLang="zh-CN" sz="1600" b="0" dirty="0">
              <a:latin typeface="Times" pitchFamily="2" charset="0"/>
            </a:endParaRPr>
          </a:p>
          <a:p>
            <a:pPr lvl="1"/>
            <a:r>
              <a:rPr lang="zh-CN" altLang="en-US" sz="1600" b="0" dirty="0"/>
              <a:t>直接左递归文法，可以自动重写成非左递归且无二义的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公共递归前缀</a:t>
            </a:r>
            <a:endParaRPr lang="en-US" altLang="zh-CN" sz="1600" b="0" dirty="0">
              <a:latin typeface="Times" pitchFamily="2" charset="0"/>
            </a:endParaRPr>
          </a:p>
          <a:p>
            <a:r>
              <a:rPr lang="zh-CN" altLang="en-US" sz="1600" b="0" dirty="0"/>
              <a:t> 词法分析</a:t>
            </a:r>
            <a:endParaRPr lang="en-US" altLang="zh-CN" sz="1600" b="0" dirty="0"/>
          </a:p>
          <a:p>
            <a:pPr lvl="1"/>
            <a:r>
              <a:rPr lang="zh-CN" altLang="en-US" sz="1600" b="0" dirty="0"/>
              <a:t>支持上下文无关的记号识别，如括号匹配、嵌套注释</a:t>
            </a:r>
            <a:endParaRPr lang="en-US" altLang="zh-CN" sz="1600" b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6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ANTLR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 分析算法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497646" y="755237"/>
            <a:ext cx="7384482" cy="5347525"/>
          </a:xfrm>
        </p:spPr>
        <p:txBody>
          <a:bodyPr/>
          <a:lstStyle/>
          <a:p>
            <a:r>
              <a:rPr lang="zh-CN" altLang="en-US" sz="2000" b="0" dirty="0">
                <a:latin typeface="Times" pitchFamily="2" charset="0"/>
              </a:rPr>
              <a:t> 语法分析的</a:t>
            </a:r>
            <a:r>
              <a:rPr lang="en-US" altLang="zh-CN" sz="2000" b="0" dirty="0">
                <a:latin typeface="Times" pitchFamily="2" charset="0"/>
              </a:rPr>
              <a:t>ALL(</a:t>
            </a:r>
            <a:r>
              <a:rPr lang="zh-CN" altLang="en-US" sz="2000" b="0" dirty="0">
                <a:latin typeface="Times" pitchFamily="2" charset="0"/>
              </a:rPr>
              <a:t>*</a:t>
            </a:r>
            <a:r>
              <a:rPr lang="en-US" altLang="zh-CN" sz="2000" b="0" dirty="0">
                <a:latin typeface="Times" pitchFamily="2" charset="0"/>
              </a:rPr>
              <a:t>)</a:t>
            </a:r>
            <a:r>
              <a:rPr lang="zh-CN" altLang="en-US" sz="2000" b="0" dirty="0">
                <a:latin typeface="Times" pitchFamily="2" charset="0"/>
              </a:rPr>
              <a:t>实现：</a:t>
            </a:r>
            <a:r>
              <a:rPr lang="en" altLang="zh-CN" sz="2000" b="0" dirty="0" err="1">
                <a:latin typeface="Times" pitchFamily="2" charset="0"/>
              </a:rPr>
              <a:t>src</a:t>
            </a:r>
            <a:r>
              <a:rPr lang="en" altLang="zh-CN" sz="2000" b="0" dirty="0">
                <a:latin typeface="Times" pitchFamily="2" charset="0"/>
              </a:rPr>
              <a:t>/</a:t>
            </a:r>
            <a:r>
              <a:rPr lang="en" altLang="zh-CN" sz="2000" b="0" dirty="0" err="1">
                <a:latin typeface="Times" pitchFamily="2" charset="0"/>
              </a:rPr>
              <a:t>atn</a:t>
            </a:r>
            <a:r>
              <a:rPr lang="en" altLang="zh-CN" sz="2000" b="0" dirty="0">
                <a:latin typeface="Times" pitchFamily="2" charset="0"/>
              </a:rPr>
              <a:t>/</a:t>
            </a:r>
            <a:r>
              <a:rPr lang="en" altLang="zh-CN" sz="2000" b="0" dirty="0" err="1">
                <a:latin typeface="Times" pitchFamily="2" charset="0"/>
              </a:rPr>
              <a:t>ParserATNSimulator.h</a:t>
            </a:r>
            <a:endParaRPr lang="en" altLang="zh-CN" sz="2000" b="0" dirty="0">
              <a:latin typeface="Times" pitchFamily="2" charset="0"/>
            </a:endParaRPr>
          </a:p>
          <a:p>
            <a:endParaRPr lang="en-US" altLang="zh-CN" sz="2000" b="0" dirty="0">
              <a:latin typeface="Times" pitchFamily="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FCDD46-6029-D54D-A6B9-1FEC3882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2" y="2984542"/>
            <a:ext cx="8211312" cy="31182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1A1A9C-EA75-3442-AC3B-231DDC9A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389260"/>
            <a:ext cx="8211312" cy="11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介绍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Lab1</a:t>
            </a:r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 实验内容</a:t>
            </a:r>
            <a:endParaRPr lang="en-US" altLang="zh-CN" dirty="0">
              <a:solidFill>
                <a:srgbClr val="C00000"/>
              </a:solidFill>
              <a:latin typeface="Times" pitchFamily="2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endParaRPr lang="en-US" altLang="zh-CN" dirty="0"/>
          </a:p>
          <a:p>
            <a:endParaRPr lang="zh-CN" dirty="0"/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268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356643-D389-4A41-9EAF-76374C8289D6}"/>
              </a:ext>
            </a:extLst>
          </p:cNvPr>
          <p:cNvSpPr txBox="1"/>
          <p:nvPr/>
        </p:nvSpPr>
        <p:spPr>
          <a:xfrm>
            <a:off x="2759653" y="5489790"/>
            <a:ext cx="290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Lab 1-1 </a:t>
            </a:r>
            <a:r>
              <a:rPr lang="en-US" dirty="0" err="1">
                <a:latin typeface="Times" pitchFamily="2" charset="0"/>
              </a:rPr>
              <a:t>语法</a:t>
            </a:r>
            <a:r>
              <a:rPr lang="zh-CN" altLang="en-US" dirty="0">
                <a:latin typeface="Times" pitchFamily="2" charset="0"/>
              </a:rPr>
              <a:t>分析树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ADD8A9-7F33-4BA8-B9AF-282878E247F8}"/>
              </a:ext>
            </a:extLst>
          </p:cNvPr>
          <p:cNvSpPr txBox="1"/>
          <p:nvPr/>
        </p:nvSpPr>
        <p:spPr>
          <a:xfrm>
            <a:off x="6526326" y="5863486"/>
            <a:ext cx="26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Lab 1-2 </a:t>
            </a:r>
            <a:r>
              <a:rPr lang="zh-CN" altLang="en-US" dirty="0">
                <a:latin typeface="Times" pitchFamily="2" charset="0"/>
              </a:rPr>
              <a:t>抽象语法</a:t>
            </a:r>
            <a:r>
              <a:rPr lang="en-US" dirty="0">
                <a:latin typeface="Times" pitchFamily="2" charset="0"/>
              </a:rPr>
              <a:t>树</a:t>
            </a:r>
            <a:endParaRPr 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00BF7-0A30-4D03-B618-F183F8D3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1" y="654462"/>
            <a:ext cx="2255520" cy="520902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B8D0AAA-FAAF-4928-9DFB-D309D372874E}"/>
              </a:ext>
            </a:extLst>
          </p:cNvPr>
          <p:cNvSpPr/>
          <p:nvPr/>
        </p:nvSpPr>
        <p:spPr>
          <a:xfrm>
            <a:off x="5668080" y="3433305"/>
            <a:ext cx="80971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926E53-AD90-42E1-A062-823F1ECC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846" y="2514600"/>
            <a:ext cx="2570042" cy="29055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6E9D2E-EA37-434F-B972-56639E85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" y="3623310"/>
            <a:ext cx="1914525" cy="1905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AA583FE-FC8C-4CD1-B1A8-8DF0BE097E08}"/>
              </a:ext>
            </a:extLst>
          </p:cNvPr>
          <p:cNvSpPr/>
          <p:nvPr/>
        </p:nvSpPr>
        <p:spPr>
          <a:xfrm>
            <a:off x="2086016" y="3472098"/>
            <a:ext cx="794294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5A99AE5-31D4-4752-BEC0-87C1ECB498C0}"/>
              </a:ext>
            </a:extLst>
          </p:cNvPr>
          <p:cNvSpPr txBox="1">
            <a:spLocks/>
          </p:cNvSpPr>
          <p:nvPr/>
        </p:nvSpPr>
        <p:spPr>
          <a:xfrm>
            <a:off x="97970" y="-1"/>
            <a:ext cx="8074479" cy="555171"/>
          </a:xfrm>
          <a:prstGeom prst="rect">
            <a:avLst/>
          </a:prstGeom>
        </p:spPr>
        <p:txBody>
          <a:bodyPr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altLang="zh-CN"/>
              <a:t>Lab1 </a:t>
            </a:r>
            <a:r>
              <a:rPr lang="zh-CN" altLang="en-US"/>
              <a:t>实验内容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17B4BD-925C-4650-A77E-B6FEC2E057AC}"/>
              </a:ext>
            </a:extLst>
          </p:cNvPr>
          <p:cNvSpPr txBox="1"/>
          <p:nvPr/>
        </p:nvSpPr>
        <p:spPr>
          <a:xfrm>
            <a:off x="-502152" y="3878655"/>
            <a:ext cx="290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SafeC</a:t>
            </a:r>
            <a:r>
              <a:rPr lang="zh-CN" altLang="en-US" dirty="0">
                <a:latin typeface="Times" pitchFamily="2" charset="0"/>
              </a:rPr>
              <a:t>源码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8163D-067A-46D8-A563-B19213FFFD75}"/>
              </a:ext>
            </a:extLst>
          </p:cNvPr>
          <p:cNvSpPr txBox="1"/>
          <p:nvPr/>
        </p:nvSpPr>
        <p:spPr>
          <a:xfrm>
            <a:off x="1105507" y="2098045"/>
            <a:ext cx="3392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Lab 1-1. </a:t>
            </a:r>
            <a:r>
              <a:rPr lang="zh-CN" altLang="en-US" sz="1400" dirty="0"/>
              <a:t>完善</a:t>
            </a:r>
            <a:r>
              <a:rPr lang="en-US" altLang="zh-CN" sz="1400" dirty="0" err="1"/>
              <a:t>antlr</a:t>
            </a:r>
            <a:r>
              <a:rPr lang="zh-CN" altLang="en-US" sz="1400" dirty="0"/>
              <a:t>词法和语法分析文件。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FD7415-7D52-4357-866D-FE096033AC9E}"/>
              </a:ext>
            </a:extLst>
          </p:cNvPr>
          <p:cNvSpPr txBox="1"/>
          <p:nvPr/>
        </p:nvSpPr>
        <p:spPr>
          <a:xfrm>
            <a:off x="4663590" y="1956584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Lab 1-2.</a:t>
            </a:r>
            <a:r>
              <a:rPr lang="zh-CN" altLang="en-US" sz="1400" dirty="0"/>
              <a:t>完善抽象语法树</a:t>
            </a:r>
            <a:endParaRPr lang="en-US" altLang="zh-CN" sz="1400" dirty="0"/>
          </a:p>
          <a:p>
            <a:pPr algn="ctr"/>
            <a:r>
              <a:rPr lang="zh-CN" altLang="en-US" sz="1400" dirty="0"/>
              <a:t>生成代码。</a:t>
            </a:r>
          </a:p>
        </p:txBody>
      </p:sp>
    </p:spTree>
    <p:extLst>
      <p:ext uri="{BB962C8B-B14F-4D97-AF65-F5344CB8AC3E}">
        <p14:creationId xmlns:p14="http://schemas.microsoft.com/office/powerpoint/2010/main" val="40809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888880"/>
            <a:ext cx="7886700" cy="5544468"/>
          </a:xfrm>
        </p:spPr>
        <p:txBody>
          <a:bodyPr/>
          <a:lstStyle/>
          <a:p>
            <a:r>
              <a:rPr lang="zh-CN" b="0" dirty="0">
                <a:latin typeface="Times" pitchFamily="2" charset="0"/>
              </a:rPr>
              <a:t>实验主要分为以下三个部分：</a:t>
            </a:r>
          </a:p>
          <a:p>
            <a:pPr lvl="1"/>
            <a:r>
              <a:rPr lang="en-US" b="0" dirty="0">
                <a:latin typeface="Times" pitchFamily="2" charset="0"/>
              </a:rPr>
              <a:t>Lab1</a:t>
            </a:r>
            <a:r>
              <a:rPr lang="zh-CN" altLang="en-US" b="0" dirty="0">
                <a:latin typeface="Times" pitchFamily="2" charset="0"/>
              </a:rPr>
              <a:t>（课程实验一）</a:t>
            </a:r>
            <a:r>
              <a:rPr lang="zh-CN" b="0" dirty="0">
                <a:latin typeface="Times" pitchFamily="2" charset="0"/>
              </a:rPr>
              <a:t>：</a:t>
            </a:r>
            <a:r>
              <a:rPr lang="zh-CN" altLang="en-US" b="0" dirty="0">
                <a:latin typeface="Times" pitchFamily="2" charset="0"/>
              </a:rPr>
              <a:t>基于</a:t>
            </a:r>
            <a:r>
              <a:rPr lang="en-US" altLang="zh-CN" b="0" dirty="0">
                <a:latin typeface="Times" pitchFamily="2" charset="0"/>
              </a:rPr>
              <a:t>ANTLR4</a:t>
            </a:r>
            <a:r>
              <a:rPr lang="zh-CN" altLang="en-US" b="0" dirty="0">
                <a:latin typeface="Times" pitchFamily="2" charset="0"/>
              </a:rPr>
              <a:t>的抽象语法树生成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b="0" dirty="0">
                <a:latin typeface="Times" pitchFamily="2" charset="0"/>
              </a:rPr>
              <a:t>Lab2</a:t>
            </a:r>
            <a:r>
              <a:rPr lang="zh-CN" altLang="en-US" b="0" dirty="0">
                <a:latin typeface="Times" pitchFamily="2" charset="0"/>
              </a:rPr>
              <a:t>（课程实验二）</a:t>
            </a:r>
            <a:r>
              <a:rPr lang="zh-CN" b="0" dirty="0">
                <a:latin typeface="Times" pitchFamily="2" charset="0"/>
              </a:rPr>
              <a:t>：</a:t>
            </a:r>
            <a:r>
              <a:rPr lang="zh-CN" altLang="en-US" b="0" dirty="0">
                <a:latin typeface="Times" pitchFamily="2" charset="0"/>
              </a:rPr>
              <a:t>基于</a:t>
            </a:r>
            <a:r>
              <a:rPr lang="en-US" altLang="zh-CN" b="0" dirty="0">
                <a:latin typeface="Times" pitchFamily="2" charset="0"/>
              </a:rPr>
              <a:t>LLVM</a:t>
            </a:r>
            <a:r>
              <a:rPr lang="zh-CN" altLang="en-US" b="0" dirty="0">
                <a:latin typeface="Times" pitchFamily="2" charset="0"/>
              </a:rPr>
              <a:t>的中间代码生成</a:t>
            </a:r>
            <a:endParaRPr lang="zh-CN" b="0" dirty="0">
              <a:latin typeface="Times" pitchFamily="2" charset="0"/>
            </a:endParaRPr>
          </a:p>
          <a:p>
            <a:pPr lvl="1"/>
            <a:r>
              <a:rPr lang="en-US" b="0" dirty="0">
                <a:latin typeface="Times" pitchFamily="2" charset="0"/>
              </a:rPr>
              <a:t>Lab3</a:t>
            </a:r>
            <a:r>
              <a:rPr lang="zh-CN" altLang="en-US" b="0" dirty="0">
                <a:latin typeface="Times" pitchFamily="2" charset="0"/>
              </a:rPr>
              <a:t>（大实验）</a:t>
            </a:r>
            <a:r>
              <a:rPr lang="zh-CN" b="0" dirty="0">
                <a:latin typeface="Times" pitchFamily="2" charset="0"/>
              </a:rPr>
              <a:t>：</a:t>
            </a:r>
            <a:r>
              <a:rPr lang="zh-CN" altLang="en-US" b="0" dirty="0">
                <a:latin typeface="Times" pitchFamily="2" charset="0"/>
              </a:rPr>
              <a:t>基于</a:t>
            </a:r>
            <a:r>
              <a:rPr lang="en-US" altLang="zh-CN" b="0" dirty="0">
                <a:latin typeface="Times" pitchFamily="2" charset="0"/>
              </a:rPr>
              <a:t>LLVM</a:t>
            </a:r>
            <a:r>
              <a:rPr lang="zh-CN" altLang="en-US" b="0" dirty="0">
                <a:latin typeface="Times" pitchFamily="2" charset="0"/>
              </a:rPr>
              <a:t>的中间代码优化</a:t>
            </a:r>
            <a:endParaRPr lang="zh-CN" dirty="0">
              <a:highlight>
                <a:srgbClr val="FFFF00"/>
              </a:highlight>
              <a:latin typeface="Times" pitchFamily="2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288BFDE-E8A6-498D-8AC9-E23814687F3A}"/>
              </a:ext>
            </a:extLst>
          </p:cNvPr>
          <p:cNvGrpSpPr/>
          <p:nvPr/>
        </p:nvGrpSpPr>
        <p:grpSpPr>
          <a:xfrm>
            <a:off x="347546" y="3571613"/>
            <a:ext cx="8151728" cy="2880407"/>
            <a:chOff x="347546" y="3746575"/>
            <a:chExt cx="8151728" cy="288040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CB6354E-66AD-48A4-A33F-0CDB5747167C}"/>
                </a:ext>
              </a:extLst>
            </p:cNvPr>
            <p:cNvGrpSpPr/>
            <p:nvPr/>
          </p:nvGrpSpPr>
          <p:grpSpPr>
            <a:xfrm>
              <a:off x="347546" y="3746575"/>
              <a:ext cx="8151728" cy="2222545"/>
              <a:chOff x="345888" y="3835398"/>
              <a:chExt cx="8151728" cy="2222545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58F4204-6EC6-4161-A227-B0B8C140D116}"/>
                  </a:ext>
                </a:extLst>
              </p:cNvPr>
              <p:cNvSpPr/>
              <p:nvPr/>
            </p:nvSpPr>
            <p:spPr>
              <a:xfrm>
                <a:off x="887307" y="3835398"/>
                <a:ext cx="487680" cy="2222545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词法分析器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3B483DB-203B-48A3-9F18-200769258C1D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426720" y="4946671"/>
                <a:ext cx="460587" cy="4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FB23110-14EC-441D-9758-33EA0F6753B8}"/>
                  </a:ext>
                </a:extLst>
              </p:cNvPr>
              <p:cNvSpPr txBox="1"/>
              <p:nvPr/>
            </p:nvSpPr>
            <p:spPr>
              <a:xfrm>
                <a:off x="345888" y="469241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字符流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8B75CEF-9998-4EC4-A3B8-03838B3D0DA8}"/>
                  </a:ext>
                </a:extLst>
              </p:cNvPr>
              <p:cNvSpPr/>
              <p:nvPr/>
            </p:nvSpPr>
            <p:spPr>
              <a:xfrm>
                <a:off x="1952978" y="3835398"/>
                <a:ext cx="487680" cy="2222545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语法分析器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B88FB95-03DB-44FA-87B5-2D59820B6257}"/>
                  </a:ext>
                </a:extLst>
              </p:cNvPr>
              <p:cNvSpPr/>
              <p:nvPr/>
            </p:nvSpPr>
            <p:spPr>
              <a:xfrm>
                <a:off x="3018649" y="3835398"/>
                <a:ext cx="487680" cy="2222545"/>
              </a:xfrm>
              <a:prstGeom prst="rect">
                <a:avLst/>
              </a:prstGeom>
              <a:solidFill>
                <a:srgbClr val="FFD5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语义分析器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BAC8F51-73B3-45F8-8AD0-DFEC87AFCF7B}"/>
                  </a:ext>
                </a:extLst>
              </p:cNvPr>
              <p:cNvSpPr/>
              <p:nvPr/>
            </p:nvSpPr>
            <p:spPr>
              <a:xfrm>
                <a:off x="4084320" y="3835398"/>
                <a:ext cx="487680" cy="222254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中间代码生成器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BF395A6-89F7-4248-84FE-E38E0070FF3C}"/>
                  </a:ext>
                </a:extLst>
              </p:cNvPr>
              <p:cNvSpPr/>
              <p:nvPr/>
            </p:nvSpPr>
            <p:spPr>
              <a:xfrm>
                <a:off x="5149991" y="3835398"/>
                <a:ext cx="487680" cy="222254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机器无关代码优化器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4A41470-670F-4702-A7BC-C065567A1EB9}"/>
                  </a:ext>
                </a:extLst>
              </p:cNvPr>
              <p:cNvSpPr/>
              <p:nvPr/>
            </p:nvSpPr>
            <p:spPr>
              <a:xfrm>
                <a:off x="6215662" y="3835398"/>
                <a:ext cx="487680" cy="2222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代码生成器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31E6E3B-BF62-4D81-B66C-C6E16A42FA6F}"/>
                  </a:ext>
                </a:extLst>
              </p:cNvPr>
              <p:cNvSpPr/>
              <p:nvPr/>
            </p:nvSpPr>
            <p:spPr>
              <a:xfrm>
                <a:off x="7281333" y="3835398"/>
                <a:ext cx="487680" cy="22225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机器相关代码优化器</a:t>
                </a: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78A9BC49-8C4C-46FF-B2D8-9AC1D4AB16D0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7769013" y="4946671"/>
                <a:ext cx="728603" cy="4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2EF867B-D5A0-4B08-9C5B-9A1F8F0E293A}"/>
                  </a:ext>
                </a:extLst>
              </p:cNvPr>
              <p:cNvSpPr txBox="1"/>
              <p:nvPr/>
            </p:nvSpPr>
            <p:spPr>
              <a:xfrm>
                <a:off x="7735147" y="4523141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目标机器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代码</a:t>
                </a: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51DCC72-57A3-461D-B7E4-7088A42043E7}"/>
                  </a:ext>
                </a:extLst>
              </p:cNvPr>
              <p:cNvSpPr txBox="1"/>
              <p:nvPr/>
            </p:nvSpPr>
            <p:spPr>
              <a:xfrm>
                <a:off x="6612140" y="4523141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目标机器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代码</a:t>
                </a: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6607E64-29E4-4598-A5A8-8DD50AC75980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>
                <a:off x="6703342" y="4946671"/>
                <a:ext cx="577991" cy="46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3D575AA-B23F-4CE8-A900-2516AF137534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>
              <a:xfrm>
                <a:off x="5637671" y="4946671"/>
                <a:ext cx="5779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79D1163-D4F8-4501-B5E7-4835BE6BC426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>
              <a:xfrm>
                <a:off x="4572000" y="4946671"/>
                <a:ext cx="5779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19263F0-9D61-4BC3-8DC6-58A61D4A73B1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>
                <a:off x="3506329" y="4946671"/>
                <a:ext cx="5779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BF0F94D5-CE53-4AD6-BCB4-2820451F7139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>
                <a:off x="2440658" y="4946671"/>
                <a:ext cx="5779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CB63EF9-602E-4C16-8A83-6463D763842B}"/>
                  </a:ext>
                </a:extLst>
              </p:cNvPr>
              <p:cNvCxnSpPr>
                <a:cxnSpLocks/>
                <a:stCxn id="51" idx="3"/>
                <a:endCxn id="54" idx="1"/>
              </p:cNvCxnSpPr>
              <p:nvPr/>
            </p:nvCxnSpPr>
            <p:spPr>
              <a:xfrm>
                <a:off x="1374987" y="4946671"/>
                <a:ext cx="5779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52A878E-58D1-45CF-8E94-6D71422E040A}"/>
                  </a:ext>
                </a:extLst>
              </p:cNvPr>
              <p:cNvSpPr txBox="1"/>
              <p:nvPr/>
            </p:nvSpPr>
            <p:spPr>
              <a:xfrm>
                <a:off x="3419230" y="4523141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抽象语法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树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4AD5B73-963E-4E49-B2B5-ACB8AAC3E409}"/>
                  </a:ext>
                </a:extLst>
              </p:cNvPr>
              <p:cNvSpPr txBox="1"/>
              <p:nvPr/>
            </p:nvSpPr>
            <p:spPr>
              <a:xfrm>
                <a:off x="5550093" y="469241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中间表示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4B637E8-6357-4185-8E4B-B57FB6055739}"/>
                  </a:ext>
                </a:extLst>
              </p:cNvPr>
              <p:cNvSpPr txBox="1"/>
              <p:nvPr/>
            </p:nvSpPr>
            <p:spPr>
              <a:xfrm>
                <a:off x="4488046" y="469241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中间表示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054CA2A-058F-42E2-B654-05FE03300EA7}"/>
                  </a:ext>
                </a:extLst>
              </p:cNvPr>
              <p:cNvSpPr txBox="1"/>
              <p:nvPr/>
            </p:nvSpPr>
            <p:spPr>
              <a:xfrm>
                <a:off x="2357179" y="4523141"/>
                <a:ext cx="74892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语法分析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树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9F4D14-7476-47A4-B902-AAAA93D5FEA4}"/>
                  </a:ext>
                </a:extLst>
              </p:cNvPr>
              <p:cNvSpPr txBox="1"/>
              <p:nvPr/>
            </p:nvSpPr>
            <p:spPr>
              <a:xfrm>
                <a:off x="1361694" y="469241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记号流</a:t>
                </a:r>
              </a:p>
            </p:txBody>
          </p:sp>
        </p:grpSp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7F27992D-DA0B-466E-8C39-9C81E84B0F34}"/>
                </a:ext>
              </a:extLst>
            </p:cNvPr>
            <p:cNvSpPr/>
            <p:nvPr/>
          </p:nvSpPr>
          <p:spPr>
            <a:xfrm rot="16200000">
              <a:off x="2138792" y="4794537"/>
              <a:ext cx="119369" cy="2619024"/>
            </a:xfrm>
            <a:prstGeom prst="leftBrace">
              <a:avLst>
                <a:gd name="adj1" fmla="val 21181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D802F1-E32C-4518-99E9-202ECE37CCE1}"/>
                </a:ext>
              </a:extLst>
            </p:cNvPr>
            <p:cNvSpPr txBox="1"/>
            <p:nvPr/>
          </p:nvSpPr>
          <p:spPr>
            <a:xfrm>
              <a:off x="1820808" y="6226872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" pitchFamily="2" charset="0"/>
                  <a:ea typeface="华文仿宋"/>
                </a:rPr>
                <a:t>Lab1</a:t>
              </a:r>
              <a:endParaRPr lang="zh-CN" altLang="en-US" sz="2000" b="1" dirty="0">
                <a:solidFill>
                  <a:srgbClr val="C00000"/>
                </a:solidFill>
                <a:latin typeface="Times" pitchFamily="2" charset="0"/>
                <a:ea typeface="华文仿宋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D3287E-F2FC-4BA4-9A0D-7C739FCFBF32}"/>
                </a:ext>
              </a:extLst>
            </p:cNvPr>
            <p:cNvSpPr txBox="1"/>
            <p:nvPr/>
          </p:nvSpPr>
          <p:spPr>
            <a:xfrm>
              <a:off x="3981004" y="62389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Lab2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B29289-4480-4C22-BC4F-6474875B8DFF}"/>
                </a:ext>
              </a:extLst>
            </p:cNvPr>
            <p:cNvSpPr txBox="1"/>
            <p:nvPr/>
          </p:nvSpPr>
          <p:spPr>
            <a:xfrm>
              <a:off x="5046675" y="62389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Lab3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Lab1-1</a:t>
            </a:r>
            <a:r>
              <a:rPr lang="zh-CN" altLang="en-US" dirty="0">
                <a:latin typeface="Times" pitchFamily="2" charset="0"/>
              </a:rPr>
              <a:t>：根据给出的</a:t>
            </a:r>
            <a:r>
              <a:rPr lang="en-US" altLang="zh-CN" dirty="0" err="1">
                <a:latin typeface="Times" pitchFamily="2" charset="0"/>
              </a:rPr>
              <a:t>SafeC</a:t>
            </a:r>
            <a:r>
              <a:rPr lang="zh-CN" altLang="en-US" dirty="0">
                <a:latin typeface="Times" pitchFamily="2" charset="0"/>
              </a:rPr>
              <a:t>文法以及测例：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zh-CN" altLang="en-US" dirty="0">
                <a:latin typeface="Times" pitchFamily="2" charset="0"/>
              </a:rPr>
              <a:t>完善词法文件（</a:t>
            </a:r>
            <a:r>
              <a:rPr lang="en-US" altLang="zh-CN" dirty="0">
                <a:latin typeface="Times" pitchFamily="2" charset="0"/>
              </a:rPr>
              <a:t>SafeCLexer.g4</a:t>
            </a:r>
            <a:r>
              <a:rPr lang="zh-CN" altLang="en-US" dirty="0">
                <a:latin typeface="Times" pitchFamily="2" charset="0"/>
              </a:rPr>
              <a:t>），生成</a:t>
            </a:r>
            <a:r>
              <a:rPr lang="en-US" altLang="zh-CN" dirty="0">
                <a:latin typeface="Times" pitchFamily="2" charset="0"/>
              </a:rPr>
              <a:t>token</a:t>
            </a:r>
            <a:r>
              <a:rPr lang="zh-CN" altLang="en-US" dirty="0">
                <a:latin typeface="Times" pitchFamily="2" charset="0"/>
              </a:rPr>
              <a:t>流。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完善语法文件（</a:t>
            </a:r>
            <a:r>
              <a:rPr lang="en-US" altLang="zh-CN" b="0" dirty="0">
                <a:latin typeface="Times" pitchFamily="2" charset="0"/>
              </a:rPr>
              <a:t>SafeCParser.g4</a:t>
            </a:r>
            <a:r>
              <a:rPr lang="zh-CN" altLang="en-US" b="0" dirty="0">
                <a:latin typeface="Times" pitchFamily="2" charset="0"/>
              </a:rPr>
              <a:t>），生成语法分析树。</a:t>
            </a:r>
            <a:endParaRPr lang="zh-CN" dirty="0">
              <a:latin typeface="Times" pitchFamily="2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434ED5-2F8C-4124-A7C5-ED58F2DD2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62"/>
          <a:stretch/>
        </p:blipFill>
        <p:spPr>
          <a:xfrm>
            <a:off x="628650" y="2635163"/>
            <a:ext cx="2545788" cy="38109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A96E5DE-3560-4F1F-9210-C7343C371A2B}"/>
              </a:ext>
            </a:extLst>
          </p:cNvPr>
          <p:cNvSpPr txBox="1"/>
          <p:nvPr/>
        </p:nvSpPr>
        <p:spPr>
          <a:xfrm>
            <a:off x="540620" y="6446064"/>
            <a:ext cx="26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SafeCLexer.g4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8BCA15-84D9-4359-A15E-AFAC205E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12" y="2635163"/>
            <a:ext cx="3220156" cy="356849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1FA1E4A-D272-430B-8A03-297237BC1BC4}"/>
              </a:ext>
            </a:extLst>
          </p:cNvPr>
          <p:cNvSpPr txBox="1"/>
          <p:nvPr/>
        </p:nvSpPr>
        <p:spPr>
          <a:xfrm>
            <a:off x="5146131" y="618876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编译并生成</a:t>
            </a:r>
            <a:r>
              <a:rPr lang="en-US" altLang="zh-CN" dirty="0"/>
              <a:t>token</a:t>
            </a:r>
            <a:r>
              <a:rPr lang="zh-CN" altLang="en-US" dirty="0"/>
              <a:t>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7E70A1-DD77-45B5-BFC6-02F8DC40E3CE}"/>
              </a:ext>
            </a:extLst>
          </p:cNvPr>
          <p:cNvSpPr txBox="1"/>
          <p:nvPr/>
        </p:nvSpPr>
        <p:spPr>
          <a:xfrm>
            <a:off x="3849503" y="6452238"/>
            <a:ext cx="476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[@</a:t>
            </a:r>
            <a:r>
              <a:rPr lang="zh-CN" altLang="en-US" sz="1400" dirty="0"/>
              <a:t>序号</a:t>
            </a:r>
            <a:r>
              <a:rPr lang="en-US" altLang="zh-CN" sz="1400" dirty="0"/>
              <a:t>,</a:t>
            </a:r>
            <a:r>
              <a:rPr lang="zh-CN" altLang="en-US" sz="1400" dirty="0"/>
              <a:t>起始位置</a:t>
            </a:r>
            <a:r>
              <a:rPr lang="en-US" altLang="zh-CN" sz="1400" dirty="0"/>
              <a:t>:</a:t>
            </a:r>
            <a:r>
              <a:rPr lang="zh-CN" altLang="en-US" sz="1400" dirty="0"/>
              <a:t>结束位置</a:t>
            </a:r>
            <a:r>
              <a:rPr lang="en-US" altLang="zh-CN" sz="1400" dirty="0"/>
              <a:t>='token',&lt;</a:t>
            </a:r>
            <a:r>
              <a:rPr lang="zh-CN" altLang="en-US" sz="1400" dirty="0"/>
              <a:t>词法单元</a:t>
            </a:r>
            <a:r>
              <a:rPr lang="en-US" altLang="zh-CN" sz="1400" dirty="0"/>
              <a:t>&gt;,</a:t>
            </a:r>
            <a:r>
              <a:rPr lang="zh-CN" altLang="en-US" sz="1400" dirty="0"/>
              <a:t>行号</a:t>
            </a:r>
            <a:r>
              <a:rPr lang="en-US" altLang="zh-CN" sz="1400" dirty="0"/>
              <a:t>:</a:t>
            </a:r>
            <a:r>
              <a:rPr lang="zh-CN" altLang="en-US" sz="1400" dirty="0"/>
              <a:t>列号</a:t>
            </a:r>
            <a:r>
              <a:rPr lang="en-US" altLang="zh-CN" sz="1400" dirty="0"/>
              <a:t>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536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Lab1-1</a:t>
            </a:r>
            <a:r>
              <a:rPr lang="zh-CN" altLang="en-US" dirty="0">
                <a:latin typeface="Times" pitchFamily="2" charset="0"/>
              </a:rPr>
              <a:t>：根据给出的</a:t>
            </a:r>
            <a:r>
              <a:rPr lang="en-US" altLang="zh-CN" dirty="0" err="1">
                <a:latin typeface="Times" pitchFamily="2" charset="0"/>
              </a:rPr>
              <a:t>SafeC</a:t>
            </a:r>
            <a:r>
              <a:rPr lang="zh-CN" altLang="en-US" dirty="0">
                <a:latin typeface="Times" pitchFamily="2" charset="0"/>
              </a:rPr>
              <a:t>文法以及测例：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完善词法文件（</a:t>
            </a:r>
            <a:r>
              <a:rPr lang="en-US" altLang="zh-CN" b="0" dirty="0">
                <a:latin typeface="Times" pitchFamily="2" charset="0"/>
              </a:rPr>
              <a:t>SafeCLexer.g4</a:t>
            </a:r>
            <a:r>
              <a:rPr lang="zh-CN" altLang="en-US" b="0" dirty="0">
                <a:latin typeface="Times" pitchFamily="2" charset="0"/>
              </a:rPr>
              <a:t>），生成</a:t>
            </a:r>
            <a:r>
              <a:rPr lang="en-US" altLang="zh-CN" b="0" dirty="0">
                <a:latin typeface="Times" pitchFamily="2" charset="0"/>
              </a:rPr>
              <a:t>token</a:t>
            </a:r>
            <a:r>
              <a:rPr lang="zh-CN" altLang="en-US" b="0" dirty="0">
                <a:latin typeface="Times" pitchFamily="2" charset="0"/>
              </a:rPr>
              <a:t>流。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zh-CN" altLang="en-US" dirty="0">
                <a:latin typeface="Times" pitchFamily="2" charset="0"/>
              </a:rPr>
              <a:t>完善语法文件（</a:t>
            </a:r>
            <a:r>
              <a:rPr lang="en-US" altLang="zh-CN" dirty="0">
                <a:latin typeface="Times" pitchFamily="2" charset="0"/>
              </a:rPr>
              <a:t>SafeCParser.g4</a:t>
            </a:r>
            <a:r>
              <a:rPr lang="zh-CN" altLang="en-US" dirty="0">
                <a:latin typeface="Times" pitchFamily="2" charset="0"/>
              </a:rPr>
              <a:t>），生成语法分析树。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96E5DE-3560-4F1F-9210-C7343C371A2B}"/>
              </a:ext>
            </a:extLst>
          </p:cNvPr>
          <p:cNvSpPr txBox="1"/>
          <p:nvPr/>
        </p:nvSpPr>
        <p:spPr>
          <a:xfrm>
            <a:off x="540620" y="6446064"/>
            <a:ext cx="26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SafeCParser.g4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FA1E4A-D272-430B-8A03-297237BC1BC4}"/>
              </a:ext>
            </a:extLst>
          </p:cNvPr>
          <p:cNvSpPr txBox="1"/>
          <p:nvPr/>
        </p:nvSpPr>
        <p:spPr>
          <a:xfrm>
            <a:off x="5214179" y="6437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编译并生成语法分析树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ADB41E-4CEE-4586-BB99-E2F89E9F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8" y="2586789"/>
            <a:ext cx="2633818" cy="3859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53DBC-A554-4787-8B02-7DC915F2C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06" y="2526296"/>
            <a:ext cx="2633818" cy="3778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6BCD6A-7F86-4BE3-8169-03F9797A5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455" y="3976498"/>
            <a:ext cx="2335991" cy="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908721"/>
            <a:ext cx="7886700" cy="602435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 </a:t>
            </a:r>
            <a:r>
              <a:rPr lang="zh-CN" altLang="en-US" dirty="0">
                <a:latin typeface="Times" pitchFamily="2" charset="0"/>
              </a:rPr>
              <a:t>部分文法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30F1A0-FC74-4E5F-B06C-AC1A29DB34BF}"/>
              </a:ext>
            </a:extLst>
          </p:cNvPr>
          <p:cNvSpPr txBox="1"/>
          <p:nvPr/>
        </p:nvSpPr>
        <p:spPr>
          <a:xfrm>
            <a:off x="5151121" y="2820692"/>
            <a:ext cx="386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" pitchFamily="2" charset="0"/>
                <a:ea typeface="华文仿宋"/>
              </a:rPr>
              <a:t>需要根据测例自行补充完整。</a:t>
            </a:r>
            <a:endParaRPr lang="en-US" altLang="zh-CN" sz="2400" b="1" dirty="0">
              <a:latin typeface="Times" pitchFamily="2" charset="0"/>
              <a:ea typeface="华文仿宋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Times" pitchFamily="2" charset="0"/>
                <a:ea typeface="华文仿宋"/>
              </a:rPr>
              <a:t>最好不要自行添加新的非终结符。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7E6C1D-EF83-4EEF-B18D-AFC1DA08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0" y="1864707"/>
            <a:ext cx="4495563" cy="367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介绍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Lab1</a:t>
            </a:r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 实验内容</a:t>
            </a:r>
            <a:endParaRPr lang="en-US" altLang="zh-CN" dirty="0">
              <a:solidFill>
                <a:srgbClr val="C00000"/>
              </a:solidFill>
              <a:latin typeface="Times" pitchFamily="2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Lab1-2</a:t>
            </a:r>
          </a:p>
          <a:p>
            <a:r>
              <a:rPr lang="zh-CN" altLang="en-US" dirty="0"/>
              <a:t>补充说明</a:t>
            </a:r>
            <a:endParaRPr lang="en-US" altLang="zh-CN" dirty="0"/>
          </a:p>
          <a:p>
            <a:r>
              <a:rPr lang="zh-CN" altLang="en-US" dirty="0"/>
              <a:t>提交和评分</a:t>
            </a:r>
            <a:endParaRPr lang="zh-CN" altLang="zh-CN" dirty="0"/>
          </a:p>
          <a:p>
            <a:endParaRPr lang="en-US" altLang="zh-CN" dirty="0"/>
          </a:p>
          <a:p>
            <a:endParaRPr lang="zh-CN" dirty="0"/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46416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908721"/>
            <a:ext cx="7886700" cy="2065020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Lab1-2 </a:t>
            </a:r>
            <a:r>
              <a:rPr lang="zh-CN" altLang="en-US" dirty="0">
                <a:latin typeface="Times" pitchFamily="2" charset="0"/>
              </a:rPr>
              <a:t>抽象语法树生成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完善代码，实现</a:t>
            </a:r>
            <a:r>
              <a:rPr lang="en-US" altLang="zh-CN" b="0" dirty="0">
                <a:latin typeface="Times" pitchFamily="2" charset="0"/>
              </a:rPr>
              <a:t>Visitor</a:t>
            </a:r>
            <a:r>
              <a:rPr lang="zh-CN" altLang="en-US" b="0" dirty="0">
                <a:latin typeface="Times" pitchFamily="2" charset="0"/>
              </a:rPr>
              <a:t>模式遍历语法分析树，生成抽象语法树，用</a:t>
            </a:r>
            <a:r>
              <a:rPr lang="en-US" altLang="zh-CN" b="0" dirty="0">
                <a:latin typeface="Times" pitchFamily="2" charset="0"/>
              </a:rPr>
              <a:t>json</a:t>
            </a:r>
            <a:r>
              <a:rPr lang="zh-CN" altLang="en-US" b="0" dirty="0">
                <a:latin typeface="Times" pitchFamily="2" charset="0"/>
              </a:rPr>
              <a:t>格式表示。</a:t>
            </a:r>
            <a:endParaRPr lang="zh-CN" b="0" dirty="0">
              <a:latin typeface="Times" pitchFamily="2" charset="0"/>
            </a:endParaRPr>
          </a:p>
          <a:p>
            <a:pPr marL="0" indent="0">
              <a:buNone/>
            </a:pPr>
            <a:endParaRPr lang="zh-CN" dirty="0">
              <a:latin typeface="Times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42D703-0E83-4426-A35B-6B1BF1D8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51" y="2674947"/>
            <a:ext cx="2633818" cy="37782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EBA2F1-D249-483E-AC60-2F5C19B9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187" y="1987027"/>
            <a:ext cx="2015174" cy="45104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705CD0-38E5-4589-9340-63210D9BD92F}"/>
              </a:ext>
            </a:extLst>
          </p:cNvPr>
          <p:cNvSpPr/>
          <p:nvPr/>
        </p:nvSpPr>
        <p:spPr>
          <a:xfrm>
            <a:off x="3113285" y="4290060"/>
            <a:ext cx="1973580" cy="2065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04128F-171A-4763-AA08-856E640B9ED1}"/>
              </a:ext>
            </a:extLst>
          </p:cNvPr>
          <p:cNvCxnSpPr>
            <a:cxnSpLocks/>
          </p:cNvCxnSpPr>
          <p:nvPr/>
        </p:nvCxnSpPr>
        <p:spPr>
          <a:xfrm flipV="1">
            <a:off x="5247069" y="4290060"/>
            <a:ext cx="1632118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58FB3EBB-5E94-460E-AF86-793B8F059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7" y="5070157"/>
            <a:ext cx="1771650" cy="5048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00836BE-9A55-4188-8B01-6341E10C7F45}"/>
              </a:ext>
            </a:extLst>
          </p:cNvPr>
          <p:cNvSpPr/>
          <p:nvPr/>
        </p:nvSpPr>
        <p:spPr>
          <a:xfrm>
            <a:off x="327659" y="5201602"/>
            <a:ext cx="1444175" cy="216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94E072-89BA-4860-89FB-F4AAED7B2D96}"/>
              </a:ext>
            </a:extLst>
          </p:cNvPr>
          <p:cNvCxnSpPr>
            <a:cxnSpLocks/>
          </p:cNvCxnSpPr>
          <p:nvPr/>
        </p:nvCxnSpPr>
        <p:spPr>
          <a:xfrm>
            <a:off x="1869786" y="5295900"/>
            <a:ext cx="9267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A5C11D3-4DA7-4157-BEF9-7514AEFB66E3}"/>
              </a:ext>
            </a:extLst>
          </p:cNvPr>
          <p:cNvSpPr txBox="1"/>
          <p:nvPr/>
        </p:nvSpPr>
        <p:spPr>
          <a:xfrm>
            <a:off x="291576" y="55799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SafeC</a:t>
            </a:r>
            <a:r>
              <a:rPr lang="zh-CN" altLang="en-US" dirty="0"/>
              <a:t>源码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47C3D2-3A5C-4234-8CE1-9144636C048B}"/>
              </a:ext>
            </a:extLst>
          </p:cNvPr>
          <p:cNvSpPr txBox="1"/>
          <p:nvPr/>
        </p:nvSpPr>
        <p:spPr>
          <a:xfrm>
            <a:off x="3456309" y="64476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语法分析树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B123F0-573B-48B4-B9B4-191A807E6111}"/>
              </a:ext>
            </a:extLst>
          </p:cNvPr>
          <p:cNvSpPr txBox="1"/>
          <p:nvPr/>
        </p:nvSpPr>
        <p:spPr>
          <a:xfrm>
            <a:off x="7252940" y="6497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抽象语法树</a:t>
            </a:r>
          </a:p>
        </p:txBody>
      </p:sp>
    </p:spTree>
    <p:extLst>
      <p:ext uri="{BB962C8B-B14F-4D97-AF65-F5344CB8AC3E}">
        <p14:creationId xmlns:p14="http://schemas.microsoft.com/office/powerpoint/2010/main" val="194883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908721"/>
            <a:ext cx="7886700" cy="1721971"/>
          </a:xfrm>
        </p:spPr>
        <p:txBody>
          <a:bodyPr/>
          <a:lstStyle/>
          <a:p>
            <a:r>
              <a:rPr lang="zh-CN" altLang="en-US" dirty="0">
                <a:latin typeface="Times" pitchFamily="2" charset="0"/>
              </a:rPr>
              <a:t>语法分析树：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zh-CN" altLang="en-US" dirty="0">
                <a:latin typeface="Times" pitchFamily="2" charset="0"/>
              </a:rPr>
              <a:t>节点表示文法中终结符、非终结符。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zh-CN" altLang="en-US" dirty="0">
                <a:latin typeface="Times" pitchFamily="2" charset="0"/>
              </a:rPr>
              <a:t>整个树表达了一个翻译方案。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21AC2C36-5B22-493C-8B26-57A84C2874C2}"/>
              </a:ext>
            </a:extLst>
          </p:cNvPr>
          <p:cNvSpPr txBox="1">
            <a:spLocks/>
          </p:cNvSpPr>
          <p:nvPr/>
        </p:nvSpPr>
        <p:spPr>
          <a:xfrm>
            <a:off x="628650" y="3095661"/>
            <a:ext cx="7886700" cy="264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/>
          <a:lstStyle>
            <a:lvl1pPr marL="228600" lvl="0" indent="-228600" algn="l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m"/>
              <a:defRPr lang="zh-CN" sz="2400" b="1" kern="1200" baseline="0">
                <a:solidFill>
                  <a:schemeClr val="tx1"/>
                </a:solidFill>
                <a:latin typeface="Arial Narrow"/>
                <a:ea typeface="华文仿宋"/>
              </a:defRPr>
            </a:lvl1pPr>
            <a:lvl2pPr marL="685800" lvl="1" indent="-228600" algn="l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m"/>
              <a:defRPr lang="en-US" sz="2000" b="1" kern="1200" baseline="0">
                <a:solidFill>
                  <a:schemeClr val="tx1"/>
                </a:solidFill>
                <a:latin typeface="Arial Narrow"/>
                <a:ea typeface="华文仿宋"/>
              </a:defRPr>
            </a:lvl2pPr>
            <a:lvl3pPr marL="1143000" lvl="2" indent="-228600" algn="l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m"/>
              <a:defRPr sz="2000" kern="1200" baseline="0">
                <a:solidFill>
                  <a:schemeClr val="tx1"/>
                </a:solidFill>
                <a:latin typeface="Arial"/>
                <a:ea typeface="华文仿宋"/>
              </a:defRPr>
            </a:lvl3pPr>
            <a:lvl4pPr marL="1600200" lvl="3" indent="-228600" algn="l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m"/>
              <a:defRPr sz="2000" kern="1200" baseline="0">
                <a:solidFill>
                  <a:schemeClr val="tx1"/>
                </a:solidFill>
                <a:latin typeface="Arial"/>
                <a:ea typeface="华文仿宋"/>
              </a:defRPr>
            </a:lvl4pPr>
            <a:lvl5pPr marL="2057400" lvl="4" indent="-228600" algn="l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m"/>
              <a:defRPr sz="2000" kern="1200" baseline="0">
                <a:solidFill>
                  <a:schemeClr val="tx1"/>
                </a:solidFill>
                <a:latin typeface="Arial"/>
                <a:ea typeface="华文仿宋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zh-CN" altLang="en-US" dirty="0">
                <a:latin typeface="Times" pitchFamily="2" charset="0"/>
              </a:rPr>
              <a:t>抽象语法树：</a:t>
            </a:r>
          </a:p>
          <a:p>
            <a:pPr lvl="1"/>
            <a:r>
              <a:rPr lang="zh-CN" altLang="en-US" dirty="0">
                <a:latin typeface="Times" pitchFamily="2" charset="0"/>
              </a:rPr>
              <a:t>节点表示代码中各代码块、语句或单词的抽象含义，和语法分析树节点不一定一一对应。</a:t>
            </a:r>
          </a:p>
          <a:p>
            <a:pPr lvl="1"/>
            <a:r>
              <a:rPr lang="zh-CN" altLang="en-US" dirty="0">
                <a:latin typeface="Times" pitchFamily="2" charset="0"/>
              </a:rPr>
              <a:t>在语法分析树基础上，添加了人为规定的抽象属性，信息更加丰富。</a:t>
            </a:r>
          </a:p>
        </p:txBody>
      </p:sp>
    </p:spTree>
    <p:extLst>
      <p:ext uri="{BB962C8B-B14F-4D97-AF65-F5344CB8AC3E}">
        <p14:creationId xmlns:p14="http://schemas.microsoft.com/office/powerpoint/2010/main" val="362495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语法分析树 </a:t>
            </a:r>
            <a:r>
              <a:rPr lang="en-US" altLang="zh-CN" dirty="0"/>
              <a:t>V.S. </a:t>
            </a:r>
            <a:r>
              <a:rPr lang="zh-CN" altLang="en-US" dirty="0"/>
              <a:t>抽象语法树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65E906-CBE7-4D72-BF07-1B4A165CB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0" t="42905"/>
          <a:stretch/>
        </p:blipFill>
        <p:spPr>
          <a:xfrm>
            <a:off x="982982" y="2080074"/>
            <a:ext cx="2987038" cy="3177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1FF6DB-EEC1-4EFA-B89F-12988E23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698210"/>
            <a:ext cx="2615481" cy="58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Antlr</a:t>
            </a:r>
            <a:r>
              <a:rPr lang="en-US" altLang="zh-CN" dirty="0"/>
              <a:t> </a:t>
            </a:r>
            <a:r>
              <a:rPr lang="zh-CN" altLang="en-US" dirty="0"/>
              <a:t>语法分析树的</a:t>
            </a:r>
            <a:r>
              <a:rPr lang="en-US" altLang="zh-CN" dirty="0"/>
              <a:t>C++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 err="1"/>
              <a:t>Antlr</a:t>
            </a:r>
            <a:r>
              <a:rPr lang="zh-CN" altLang="en-US" dirty="0"/>
              <a:t>可以将</a:t>
            </a:r>
            <a:r>
              <a:rPr lang="en-US" altLang="zh-CN" dirty="0"/>
              <a:t>Lab1-1</a:t>
            </a:r>
            <a:r>
              <a:rPr lang="zh-CN" altLang="en-US" dirty="0"/>
              <a:t>中的语法文件转换为</a:t>
            </a:r>
            <a:r>
              <a:rPr lang="en-US" altLang="zh-CN" dirty="0"/>
              <a:t>C++</a:t>
            </a:r>
            <a:r>
              <a:rPr lang="zh-CN" altLang="en-US" dirty="0"/>
              <a:t>语法分析代码。</a:t>
            </a:r>
            <a:endParaRPr lang="en-US" altLang="zh-CN" dirty="0"/>
          </a:p>
          <a:p>
            <a:pPr lvl="1"/>
            <a:r>
              <a:rPr lang="zh-CN" altLang="en-US" dirty="0"/>
              <a:t>按照实验文档中的步骤完成第一次编译后可以在</a:t>
            </a:r>
            <a:r>
              <a:rPr lang="en-US" altLang="zh-CN" dirty="0"/>
              <a:t>build/antlr4cpp_generated_src</a:t>
            </a:r>
            <a:r>
              <a:rPr lang="zh-CN" altLang="en-US" dirty="0"/>
              <a:t>目录下找到。</a:t>
            </a:r>
            <a:endParaRPr lang="en-US" altLang="zh-CN" dirty="0"/>
          </a:p>
          <a:p>
            <a:pPr lvl="2"/>
            <a:r>
              <a:rPr lang="zh-CN" altLang="en-US" dirty="0"/>
              <a:t>只需要了解</a:t>
            </a:r>
            <a:r>
              <a:rPr lang="en-US" altLang="zh-CN" dirty="0" err="1"/>
              <a:t>SafeCParser</a:t>
            </a:r>
            <a:r>
              <a:rPr lang="en-US" altLang="zh-CN" dirty="0"/>
              <a:t>/</a:t>
            </a:r>
            <a:r>
              <a:rPr lang="en-US" altLang="zh-CN" dirty="0" err="1"/>
              <a:t>SafeCParser.h</a:t>
            </a:r>
            <a:r>
              <a:rPr lang="zh-CN" altLang="en-US" dirty="0"/>
              <a:t>这一文件中对语法分析树节点的定义。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C7C57A-9878-4193-A4EF-C17A132ED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63" y="4114801"/>
            <a:ext cx="4877227" cy="252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C459AD-0D58-47A8-B54B-F6F469049B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054" r="-1195" b="954"/>
          <a:stretch/>
        </p:blipFill>
        <p:spPr>
          <a:xfrm>
            <a:off x="164496" y="4795623"/>
            <a:ext cx="3117749" cy="67497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7365053-B177-4207-9562-8BFE3370BD85}"/>
              </a:ext>
            </a:extLst>
          </p:cNvPr>
          <p:cNvSpPr/>
          <p:nvPr/>
        </p:nvSpPr>
        <p:spPr>
          <a:xfrm>
            <a:off x="2767991" y="5136136"/>
            <a:ext cx="588818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0DDE7B-C89C-415C-8D88-FB613D58EC97}"/>
              </a:ext>
            </a:extLst>
          </p:cNvPr>
          <p:cNvSpPr/>
          <p:nvPr/>
        </p:nvSpPr>
        <p:spPr>
          <a:xfrm>
            <a:off x="3976255" y="4574309"/>
            <a:ext cx="2297815" cy="1439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524DAA-1984-4E86-AE80-F5F8F226665A}"/>
              </a:ext>
            </a:extLst>
          </p:cNvPr>
          <p:cNvSpPr txBox="1"/>
          <p:nvPr/>
        </p:nvSpPr>
        <p:spPr>
          <a:xfrm>
            <a:off x="6204997" y="5055606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用于获取子语法节点指针的接口</a:t>
            </a:r>
          </a:p>
        </p:txBody>
      </p:sp>
    </p:spTree>
    <p:extLst>
      <p:ext uri="{BB962C8B-B14F-4D97-AF65-F5344CB8AC3E}">
        <p14:creationId xmlns:p14="http://schemas.microsoft.com/office/powerpoint/2010/main" val="4112538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Antlr</a:t>
            </a:r>
            <a:r>
              <a:rPr lang="en-US" altLang="zh-CN" dirty="0"/>
              <a:t> </a:t>
            </a:r>
            <a:r>
              <a:rPr lang="zh-CN" altLang="en-US" dirty="0"/>
              <a:t>语法分析树的</a:t>
            </a:r>
            <a:r>
              <a:rPr lang="en-US" altLang="zh-CN" dirty="0"/>
              <a:t>C++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F32E716-9EB4-4D8A-955C-8C0E8B0CB5B3}"/>
              </a:ext>
            </a:extLst>
          </p:cNvPr>
          <p:cNvGrpSpPr/>
          <p:nvPr/>
        </p:nvGrpSpPr>
        <p:grpSpPr>
          <a:xfrm>
            <a:off x="277092" y="2627423"/>
            <a:ext cx="2639290" cy="2734286"/>
            <a:chOff x="701388" y="3042196"/>
            <a:chExt cx="1790698" cy="190474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5658471-6DCC-4E38-9CB5-71A7EFCEC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000" t="42905"/>
            <a:stretch/>
          </p:blipFill>
          <p:spPr>
            <a:xfrm>
              <a:off x="701388" y="3042196"/>
              <a:ext cx="1790698" cy="190474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3AC18CD-C16D-4FD6-B98C-95B909E262A2}"/>
                </a:ext>
              </a:extLst>
            </p:cNvPr>
            <p:cNvSpPr/>
            <p:nvPr/>
          </p:nvSpPr>
          <p:spPr>
            <a:xfrm>
              <a:off x="1378527" y="3629891"/>
              <a:ext cx="339437" cy="1246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999BFC3-1EB0-46FE-9F30-8B4381D59498}"/>
                </a:ext>
              </a:extLst>
            </p:cNvPr>
            <p:cNvSpPr/>
            <p:nvPr/>
          </p:nvSpPr>
          <p:spPr>
            <a:xfrm>
              <a:off x="1066801" y="3895115"/>
              <a:ext cx="311726" cy="12469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3176F9C-CD9A-4A8B-BDAB-41E5D12FF3D4}"/>
                </a:ext>
              </a:extLst>
            </p:cNvPr>
            <p:cNvSpPr/>
            <p:nvPr/>
          </p:nvSpPr>
          <p:spPr>
            <a:xfrm>
              <a:off x="1702167" y="3890175"/>
              <a:ext cx="311726" cy="12469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7CCAE61-7A72-4872-A0AA-E448AB1F7AA3}"/>
                </a:ext>
              </a:extLst>
            </p:cNvPr>
            <p:cNvSpPr/>
            <p:nvPr/>
          </p:nvSpPr>
          <p:spPr>
            <a:xfrm>
              <a:off x="1449532" y="3885456"/>
              <a:ext cx="179898" cy="134349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D18AA0-5F41-49EC-92F3-26EDFB9F92DA}"/>
              </a:ext>
            </a:extLst>
          </p:cNvPr>
          <p:cNvGrpSpPr/>
          <p:nvPr/>
        </p:nvGrpSpPr>
        <p:grpSpPr>
          <a:xfrm>
            <a:off x="3710861" y="2826327"/>
            <a:ext cx="5052139" cy="2611061"/>
            <a:chOff x="3710861" y="2911963"/>
            <a:chExt cx="4877227" cy="25254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C7C57A-9878-4193-A4EF-C17A132E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0861" y="2911963"/>
              <a:ext cx="4877227" cy="2525425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DF074DB-4B37-432C-86F0-CDB4A1C708E0}"/>
                </a:ext>
              </a:extLst>
            </p:cNvPr>
            <p:cNvSpPr/>
            <p:nvPr/>
          </p:nvSpPr>
          <p:spPr>
            <a:xfrm>
              <a:off x="4211782" y="3525981"/>
              <a:ext cx="1821873" cy="277091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A1BAE89-326D-4311-BCDF-B4BCC45B655E}"/>
                </a:ext>
              </a:extLst>
            </p:cNvPr>
            <p:cNvSpPr/>
            <p:nvPr/>
          </p:nvSpPr>
          <p:spPr>
            <a:xfrm>
              <a:off x="4211782" y="4033882"/>
              <a:ext cx="2085109" cy="122742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4AA28A-AC46-4988-95C0-B0155AC46315}"/>
                </a:ext>
              </a:extLst>
            </p:cNvPr>
            <p:cNvSpPr txBox="1"/>
            <p:nvPr/>
          </p:nvSpPr>
          <p:spPr>
            <a:xfrm>
              <a:off x="6462583" y="4416789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其余接口会返回空指针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或空向量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49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6115"/>
            <a:ext cx="6523759" cy="5544468"/>
          </a:xfrm>
        </p:spPr>
        <p:txBody>
          <a:bodyPr/>
          <a:lstStyle/>
          <a:p>
            <a:r>
              <a:rPr lang="zh-CN" altLang="en-US" dirty="0"/>
              <a:t>抽象语法树的代码实现 （</a:t>
            </a:r>
            <a:r>
              <a:rPr lang="en-US" altLang="zh-CN" dirty="0"/>
              <a:t>include/</a:t>
            </a:r>
            <a:r>
              <a:rPr lang="en-US" altLang="zh-CN" dirty="0" err="1"/>
              <a:t>AstNode.h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/>
              <a:t>comp_unit_node</a:t>
            </a:r>
            <a:r>
              <a:rPr lang="en-US" altLang="zh-CN" sz="1600" dirty="0"/>
              <a:t>: </a:t>
            </a:r>
            <a:r>
              <a:rPr lang="zh-CN" altLang="en-US" sz="1600" dirty="0"/>
              <a:t>根节点，表示整个编译单元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/>
              <a:t>comp_unit_child_node</a:t>
            </a:r>
            <a:r>
              <a:rPr lang="zh-CN" altLang="en-US" sz="1600" dirty="0"/>
              <a:t>：子编译单元（包括全局变量、函数）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global_def_node</a:t>
            </a:r>
            <a:r>
              <a:rPr lang="en-US" altLang="zh-CN" sz="1600" dirty="0"/>
              <a:t>: </a:t>
            </a:r>
            <a:r>
              <a:rPr lang="zh-CN" altLang="en-US" sz="1600" dirty="0"/>
              <a:t>全局变量定义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func_def_node</a:t>
            </a:r>
            <a:r>
              <a:rPr lang="zh-CN" altLang="en-US" sz="1600" dirty="0"/>
              <a:t>：函数定义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/>
              <a:t>expr_node</a:t>
            </a:r>
            <a:r>
              <a:rPr lang="en-US" altLang="zh-CN" sz="1600" dirty="0"/>
              <a:t>: </a:t>
            </a:r>
            <a:r>
              <a:rPr lang="zh-CN" altLang="en-US" sz="1600" dirty="0"/>
              <a:t>表达式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cond_node</a:t>
            </a:r>
            <a:r>
              <a:rPr lang="zh-CN" altLang="en-US" sz="1600" dirty="0"/>
              <a:t>：条件表达式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binop_expr_node</a:t>
            </a:r>
            <a:r>
              <a:rPr lang="zh-CN" altLang="en-US" sz="1600" dirty="0"/>
              <a:t>：二元表达式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unaray_expr_node</a:t>
            </a:r>
            <a:r>
              <a:rPr lang="zh-CN" altLang="en-US" sz="1600" dirty="0"/>
              <a:t>：一元表达式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lval_node</a:t>
            </a:r>
            <a:r>
              <a:rPr lang="zh-CN" altLang="en-US" sz="1600" dirty="0"/>
              <a:t>：左值表达式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number_node</a:t>
            </a:r>
            <a:r>
              <a:rPr lang="zh-CN" altLang="en-US" sz="1600" dirty="0"/>
              <a:t>：数字表达式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/>
              <a:t>stmt_node</a:t>
            </a:r>
            <a:r>
              <a:rPr lang="zh-CN" altLang="en-US" sz="1600" dirty="0"/>
              <a:t>：语句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var_def_stmt_node</a:t>
            </a:r>
            <a:r>
              <a:rPr lang="zh-CN" altLang="en-US" sz="1600" dirty="0"/>
              <a:t>：变量声明语句（可能声明多个变量）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 err="1"/>
              <a:t>var_def_node</a:t>
            </a:r>
            <a:r>
              <a:rPr lang="zh-CN" altLang="en-US" sz="1600" dirty="0"/>
              <a:t>：单个变量定义</a:t>
            </a:r>
            <a:endParaRPr lang="en-US" altLang="zh-CN" sz="1600" dirty="0"/>
          </a:p>
          <a:p>
            <a:pPr lvl="2">
              <a:lnSpc>
                <a:spcPct val="100000"/>
              </a:lnSpc>
            </a:pPr>
            <a:r>
              <a:rPr lang="en-US" altLang="zh-CN" sz="16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err="1"/>
              <a:t>block_node</a:t>
            </a:r>
            <a:r>
              <a:rPr lang="en-US" altLang="zh-CN" sz="1600" dirty="0"/>
              <a:t>: </a:t>
            </a:r>
            <a:r>
              <a:rPr lang="zh-CN" altLang="en-US" sz="1600" dirty="0"/>
              <a:t>代码块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00022-1F15-44C3-8544-7CA7493C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59" y="1910821"/>
            <a:ext cx="2553348" cy="34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888880"/>
            <a:ext cx="7886700" cy="5544468"/>
          </a:xfrm>
        </p:spPr>
        <p:txBody>
          <a:bodyPr/>
          <a:lstStyle/>
          <a:p>
            <a:r>
              <a:rPr lang="zh-CN" altLang="en-US" b="0" dirty="0">
                <a:latin typeface="Times" pitchFamily="2" charset="0"/>
              </a:rPr>
              <a:t> 实现小型语言</a:t>
            </a:r>
            <a:r>
              <a:rPr lang="en-US" altLang="zh-CN" b="0" dirty="0" err="1">
                <a:latin typeface="Times" pitchFamily="2" charset="0"/>
              </a:rPr>
              <a:t>SafeC</a:t>
            </a:r>
            <a:r>
              <a:rPr lang="zh-CN" altLang="en-US" b="0" dirty="0">
                <a:latin typeface="Times" pitchFamily="2" charset="0"/>
              </a:rPr>
              <a:t>的编译器</a:t>
            </a:r>
            <a:endParaRPr lang="en-GB" altLang="zh-CN" b="0" dirty="0">
              <a:latin typeface="Times" pitchFamily="2" charset="0"/>
            </a:endParaRPr>
          </a:p>
          <a:p>
            <a:r>
              <a:rPr lang="zh-CN" altLang="en-US" b="0" dirty="0">
                <a:latin typeface="Times" pitchFamily="2" charset="0"/>
              </a:rPr>
              <a:t> </a:t>
            </a:r>
            <a:r>
              <a:rPr lang="en-GB" altLang="zh-CN" b="0" dirty="0">
                <a:latin typeface="Times" pitchFamily="2" charset="0"/>
              </a:rPr>
              <a:t>Safe C</a:t>
            </a:r>
            <a:r>
              <a:rPr lang="zh-CN" altLang="en-US" b="0" dirty="0">
                <a:latin typeface="Times" pitchFamily="2" charset="0"/>
              </a:rPr>
              <a:t>语言是</a:t>
            </a:r>
            <a:r>
              <a:rPr lang="en-GB" altLang="zh-CN" b="0" dirty="0">
                <a:latin typeface="Times" pitchFamily="2" charset="0"/>
              </a:rPr>
              <a:t>C</a:t>
            </a:r>
            <a:r>
              <a:rPr lang="zh-CN" altLang="en-US" b="0" dirty="0">
                <a:latin typeface="Times" pitchFamily="2" charset="0"/>
              </a:rPr>
              <a:t>语言的子集，但是增加了对数组的关键字</a:t>
            </a:r>
            <a:r>
              <a:rPr lang="en-GB" altLang="zh-CN" b="0" dirty="0" err="1">
                <a:latin typeface="Times" pitchFamily="2" charset="0"/>
              </a:rPr>
              <a:t>obc</a:t>
            </a:r>
            <a:r>
              <a:rPr lang="zh-CN" altLang="en-US" b="0" dirty="0">
                <a:latin typeface="Times" pitchFamily="2" charset="0"/>
              </a:rPr>
              <a:t>扩展，以便对数组下标访问越界进行检查</a:t>
            </a:r>
          </a:p>
          <a:p>
            <a:pPr lvl="1"/>
            <a:r>
              <a:rPr lang="zh-CN" altLang="en-US" b="0" dirty="0">
                <a:latin typeface="Times" pitchFamily="2" charset="0"/>
              </a:rPr>
              <a:t>例如：有数组</a:t>
            </a:r>
            <a:r>
              <a:rPr lang="en-GB" altLang="zh-CN" b="0" dirty="0">
                <a:latin typeface="Times" pitchFamily="2" charset="0"/>
              </a:rPr>
              <a:t>int </a:t>
            </a:r>
            <a:r>
              <a:rPr lang="en-GB" altLang="zh-CN" b="0" dirty="0" err="1">
                <a:latin typeface="Times" pitchFamily="2" charset="0"/>
              </a:rPr>
              <a:t>obc</a:t>
            </a:r>
            <a:r>
              <a:rPr lang="en-GB" altLang="zh-CN" b="0" dirty="0">
                <a:latin typeface="Times" pitchFamily="2" charset="0"/>
              </a:rPr>
              <a:t> a[10]</a:t>
            </a:r>
            <a:r>
              <a:rPr lang="zh-CN" altLang="en-US" b="0" dirty="0">
                <a:latin typeface="Times" pitchFamily="2" charset="0"/>
              </a:rPr>
              <a:t>，当访问</a:t>
            </a:r>
            <a:r>
              <a:rPr lang="en-US" altLang="zh-CN" b="0" dirty="0">
                <a:latin typeface="Times" pitchFamily="2" charset="0"/>
              </a:rPr>
              <a:t>a</a:t>
            </a:r>
            <a:r>
              <a:rPr lang="zh-CN" altLang="en-US" b="0" dirty="0">
                <a:latin typeface="Times" pitchFamily="2" charset="0"/>
              </a:rPr>
              <a:t>的第</a:t>
            </a:r>
            <a:r>
              <a:rPr lang="en-US" altLang="zh-CN" b="0" dirty="0">
                <a:latin typeface="Times" pitchFamily="2" charset="0"/>
              </a:rPr>
              <a:t>10,11</a:t>
            </a:r>
            <a:r>
              <a:rPr lang="zh-CN" altLang="en-US" b="0" dirty="0">
                <a:latin typeface="Times" pitchFamily="2" charset="0"/>
              </a:rPr>
              <a:t>等位置时报错</a:t>
            </a:r>
            <a:endParaRPr lang="en-GB" altLang="zh-CN" b="0" dirty="0">
              <a:latin typeface="Times" pitchFamily="2" charset="0"/>
            </a:endParaRPr>
          </a:p>
          <a:p>
            <a:r>
              <a:rPr lang="zh-CN" altLang="en-US" b="0" dirty="0">
                <a:latin typeface="Times" pitchFamily="2" charset="0"/>
              </a:rPr>
              <a:t>在类型系统上，</a:t>
            </a:r>
            <a:r>
              <a:rPr lang="en-GB" altLang="zh-CN" b="0" dirty="0">
                <a:latin typeface="Times" pitchFamily="2" charset="0"/>
              </a:rPr>
              <a:t>Safe C</a:t>
            </a:r>
            <a:r>
              <a:rPr lang="zh-CN" altLang="en-US" b="0" dirty="0">
                <a:latin typeface="Times" pitchFamily="2" charset="0"/>
              </a:rPr>
              <a:t>相对简单，基本类型只有</a:t>
            </a:r>
            <a:r>
              <a:rPr lang="en-GB" altLang="zh-CN" b="0" dirty="0">
                <a:latin typeface="Times" pitchFamily="2" charset="0"/>
              </a:rPr>
              <a:t>int</a:t>
            </a:r>
            <a:r>
              <a:rPr lang="zh-CN" altLang="en-US" b="0" dirty="0">
                <a:latin typeface="Times" pitchFamily="2" charset="0"/>
              </a:rPr>
              <a:t>和数组，且只允许一维数组</a:t>
            </a:r>
          </a:p>
          <a:p>
            <a:r>
              <a:rPr lang="zh-CN" altLang="en-US" b="0" dirty="0">
                <a:latin typeface="Times" pitchFamily="2" charset="0"/>
              </a:rPr>
              <a:t>和</a:t>
            </a:r>
            <a:r>
              <a:rPr lang="en-GB" altLang="zh-CN" b="0" dirty="0">
                <a:latin typeface="Times" pitchFamily="2" charset="0"/>
              </a:rPr>
              <a:t>C</a:t>
            </a:r>
            <a:r>
              <a:rPr lang="zh-CN" altLang="en-US" b="0" dirty="0">
                <a:latin typeface="Times" pitchFamily="2" charset="0"/>
              </a:rPr>
              <a:t>语言一样，有全局变量和局部变量的概念</a:t>
            </a:r>
          </a:p>
          <a:p>
            <a:r>
              <a:rPr lang="zh-CN" altLang="en-US" b="0" dirty="0">
                <a:latin typeface="Times" pitchFamily="2" charset="0"/>
              </a:rPr>
              <a:t>函数没有返回值和参数，因此函数调用参数通过全局变量进行传递</a:t>
            </a:r>
            <a:br>
              <a:rPr lang="zh-CN" altLang="en-US" dirty="0">
                <a:latin typeface="Times" pitchFamily="2" charset="0"/>
              </a:rPr>
            </a:br>
            <a:endParaRPr lang="zh-CN" altLang="en-US" dirty="0">
              <a:latin typeface="Times" pitchFamily="2" charset="0"/>
            </a:endParaRPr>
          </a:p>
          <a:p>
            <a:endParaRPr 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抽象语法节点的属性</a:t>
            </a:r>
            <a:endParaRPr lang="en-US" altLang="zh-CN" dirty="0"/>
          </a:p>
          <a:p>
            <a:pPr lvl="1"/>
            <a:r>
              <a:rPr lang="zh-CN" altLang="en-US" sz="1600" dirty="0"/>
              <a:t>各语法节点类都有需要我们填充的属性：</a:t>
            </a:r>
            <a:endParaRPr lang="en-US" altLang="zh-CN" sz="1600" dirty="0"/>
          </a:p>
          <a:p>
            <a:pPr lvl="2"/>
            <a:r>
              <a:rPr lang="zh-CN" altLang="en-US" sz="1600" dirty="0"/>
              <a:t>每个节点都需要完善行号、列号</a:t>
            </a:r>
            <a:endParaRPr lang="en-US" altLang="zh-CN" sz="1600" dirty="0"/>
          </a:p>
          <a:p>
            <a:pPr lvl="2"/>
            <a:r>
              <a:rPr lang="zh-CN" altLang="en-US" sz="1600" dirty="0"/>
              <a:t>各节点的自有属性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76DED7-4A15-4E06-B0C4-111564C1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4" y="4470029"/>
            <a:ext cx="5884950" cy="12941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802671-9DEB-47D7-9CA4-4F0C67183D37}"/>
              </a:ext>
            </a:extLst>
          </p:cNvPr>
          <p:cNvSpPr txBox="1"/>
          <p:nvPr/>
        </p:nvSpPr>
        <p:spPr>
          <a:xfrm>
            <a:off x="5880157" y="4840112"/>
            <a:ext cx="180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二元操作符（</a:t>
            </a:r>
            <a:r>
              <a:rPr lang="en-US" altLang="zh-CN" sz="1200" dirty="0">
                <a:solidFill>
                  <a:schemeClr val="bg1"/>
                </a:solidFill>
              </a:rPr>
              <a:t>+-*/%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0B07A2-055D-40E0-8BE3-39CDE505CA6C}"/>
              </a:ext>
            </a:extLst>
          </p:cNvPr>
          <p:cNvSpPr txBox="1"/>
          <p:nvPr/>
        </p:nvSpPr>
        <p:spPr>
          <a:xfrm>
            <a:off x="5919897" y="5064447"/>
            <a:ext cx="172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左、右子表达式指针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5A8624-12FA-4D95-A0C1-4594F7DE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4" y="3174065"/>
            <a:ext cx="5210699" cy="1194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27A1AB-A466-4AEE-A43A-8D80E30F0E40}"/>
              </a:ext>
            </a:extLst>
          </p:cNvPr>
          <p:cNvSpPr txBox="1"/>
          <p:nvPr/>
        </p:nvSpPr>
        <p:spPr>
          <a:xfrm>
            <a:off x="831021" y="49257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二元表达式节点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A0F7F9-8F09-4D78-B225-FB2FCD1325F4}"/>
              </a:ext>
            </a:extLst>
          </p:cNvPr>
          <p:cNvSpPr txBox="1"/>
          <p:nvPr/>
        </p:nvSpPr>
        <p:spPr>
          <a:xfrm>
            <a:off x="321316" y="35868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所有语法节点的基类</a:t>
            </a:r>
          </a:p>
        </p:txBody>
      </p:sp>
    </p:spTree>
    <p:extLst>
      <p:ext uri="{BB962C8B-B14F-4D97-AF65-F5344CB8AC3E}">
        <p14:creationId xmlns:p14="http://schemas.microsoft.com/office/powerpoint/2010/main" val="1827466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从语法分析树到抽象语法树</a:t>
            </a:r>
            <a:endParaRPr lang="en-US" altLang="zh-CN" dirty="0"/>
          </a:p>
          <a:p>
            <a:pPr lvl="1"/>
            <a:r>
              <a:rPr lang="zh-CN" altLang="en-US" dirty="0"/>
              <a:t>从语法分析树的根节点开始访问：</a:t>
            </a:r>
            <a:endParaRPr lang="en-US" altLang="zh-CN" dirty="0"/>
          </a:p>
          <a:p>
            <a:pPr lvl="2"/>
            <a:r>
              <a:rPr lang="zh-CN" altLang="en-US" sz="1400" dirty="0"/>
              <a:t>根据当前采用产生式判断当前的抽象语法节点类型</a:t>
            </a:r>
            <a:endParaRPr lang="en-US" altLang="zh-CN" sz="1400" dirty="0"/>
          </a:p>
          <a:p>
            <a:pPr lvl="2"/>
            <a:r>
              <a:rPr lang="zh-CN" altLang="en-US" sz="1400" dirty="0"/>
              <a:t>创建抽象语法树节点，并填充该节点属性（可能需要先访问子语法节点）</a:t>
            </a:r>
            <a:endParaRPr lang="en-US" altLang="zh-CN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82AF7D-7C4B-407C-B96C-32963A0AA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0" t="42905"/>
          <a:stretch/>
        </p:blipFill>
        <p:spPr>
          <a:xfrm>
            <a:off x="371030" y="3351484"/>
            <a:ext cx="1790698" cy="190474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826F51D-A07D-4395-AA10-DF6F78A18122}"/>
              </a:ext>
            </a:extLst>
          </p:cNvPr>
          <p:cNvSpPr/>
          <p:nvPr/>
        </p:nvSpPr>
        <p:spPr>
          <a:xfrm>
            <a:off x="1070610" y="3938094"/>
            <a:ext cx="266700" cy="137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BB057C-5E82-42CA-956D-5821E6E7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48" y="3629620"/>
            <a:ext cx="4330064" cy="952228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B9751999-C3BE-4D56-B319-CE64EF80DC55}"/>
              </a:ext>
            </a:extLst>
          </p:cNvPr>
          <p:cNvSpPr/>
          <p:nvPr/>
        </p:nvSpPr>
        <p:spPr>
          <a:xfrm>
            <a:off x="2184084" y="4006674"/>
            <a:ext cx="443864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B27D4A3-AFDE-41D8-9379-66703D4CA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43" t="27774" r="2692" b="47104"/>
          <a:stretch/>
        </p:blipFill>
        <p:spPr>
          <a:xfrm>
            <a:off x="4234430" y="5007897"/>
            <a:ext cx="2085407" cy="1712696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49C9AA49-58C5-47B9-B4B4-E616181D9777}"/>
              </a:ext>
            </a:extLst>
          </p:cNvPr>
          <p:cNvSpPr/>
          <p:nvPr/>
        </p:nvSpPr>
        <p:spPr>
          <a:xfrm rot="5400000">
            <a:off x="5033237" y="4724455"/>
            <a:ext cx="289671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16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Lab1-2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B4B3F-E5E2-4DEE-AE71-17B522F8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21"/>
            <a:ext cx="7886700" cy="1986878"/>
          </a:xfrm>
        </p:spPr>
        <p:txBody>
          <a:bodyPr/>
          <a:lstStyle/>
          <a:p>
            <a:r>
              <a:rPr lang="zh-CN" altLang="en-US" dirty="0"/>
              <a:t>从语法分析树到抽象语法树</a:t>
            </a:r>
            <a:endParaRPr lang="en-US" altLang="zh-CN" dirty="0"/>
          </a:p>
          <a:p>
            <a:pPr lvl="1"/>
            <a:r>
              <a:rPr lang="zh-CN" altLang="en-US" dirty="0"/>
              <a:t>从语法分析树的根节点开始访问：</a:t>
            </a:r>
            <a:endParaRPr lang="en-US" altLang="zh-CN" dirty="0"/>
          </a:p>
          <a:p>
            <a:pPr lvl="2"/>
            <a:r>
              <a:rPr lang="zh-CN" altLang="en-US" sz="1400" dirty="0"/>
              <a:t>根据当前采用产生式判断当前的抽象语法节点类型</a:t>
            </a:r>
            <a:endParaRPr lang="en-US" altLang="zh-CN" sz="1400" dirty="0"/>
          </a:p>
          <a:p>
            <a:pPr lvl="2"/>
            <a:r>
              <a:rPr lang="zh-CN" altLang="en-US" sz="1400" dirty="0"/>
              <a:t>创建抽象语法树节点，并填充该节点属性（可能需要先访问子语法节点）</a:t>
            </a:r>
            <a:endParaRPr lang="en-US" altLang="zh-CN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055F3E-BE75-42A8-B88A-9A80DF2B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46" y="2962720"/>
            <a:ext cx="3756436" cy="37468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127AD47-CF2C-4210-869A-2E32F8A46D89}"/>
              </a:ext>
            </a:extLst>
          </p:cNvPr>
          <p:cNvSpPr txBox="1"/>
          <p:nvPr/>
        </p:nvSpPr>
        <p:spPr>
          <a:xfrm>
            <a:off x="6013427" y="3290500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1. </a:t>
            </a:r>
            <a:r>
              <a:rPr lang="zh-CN" altLang="en-US" sz="1200" dirty="0">
                <a:solidFill>
                  <a:srgbClr val="C00000"/>
                </a:solidFill>
              </a:rPr>
              <a:t>判断当前节点类型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A66569-2D5A-49C4-AEC6-2086CA4692A4}"/>
              </a:ext>
            </a:extLst>
          </p:cNvPr>
          <p:cNvSpPr txBox="1"/>
          <p:nvPr/>
        </p:nvSpPr>
        <p:spPr>
          <a:xfrm>
            <a:off x="5520668" y="4535393"/>
            <a:ext cx="312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00000"/>
                </a:solidFill>
              </a:rPr>
              <a:t>2. </a:t>
            </a:r>
            <a:r>
              <a:rPr lang="zh-CN" altLang="en-US" sz="1200" dirty="0">
                <a:solidFill>
                  <a:srgbClr val="C00000"/>
                </a:solidFill>
              </a:rPr>
              <a:t>创建并填充二元表达式的抽象语法树节点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8F4EA7-2B8F-4850-9792-B9D58DA16543}"/>
              </a:ext>
            </a:extLst>
          </p:cNvPr>
          <p:cNvCxnSpPr>
            <a:cxnSpLocks/>
          </p:cNvCxnSpPr>
          <p:nvPr/>
        </p:nvCxnSpPr>
        <p:spPr>
          <a:xfrm>
            <a:off x="4046081" y="3428999"/>
            <a:ext cx="18842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09B5BC8F-D930-452E-9DBB-8839267C6A45}"/>
              </a:ext>
            </a:extLst>
          </p:cNvPr>
          <p:cNvSpPr/>
          <p:nvPr/>
        </p:nvSpPr>
        <p:spPr>
          <a:xfrm>
            <a:off x="5236741" y="3680956"/>
            <a:ext cx="277367" cy="202711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E53922-DEFD-4F48-BEC3-3418522FB021}"/>
              </a:ext>
            </a:extLst>
          </p:cNvPr>
          <p:cNvSpPr txBox="1"/>
          <p:nvPr/>
        </p:nvSpPr>
        <p:spPr>
          <a:xfrm>
            <a:off x="3724818" y="51146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访问两个子表达式</a:t>
            </a:r>
          </a:p>
        </p:txBody>
      </p:sp>
    </p:spTree>
    <p:extLst>
      <p:ext uri="{BB962C8B-B14F-4D97-AF65-F5344CB8AC3E}">
        <p14:creationId xmlns:p14="http://schemas.microsoft.com/office/powerpoint/2010/main" val="131427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介绍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实验内容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补充说明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提交和评分</a:t>
            </a:r>
            <a:endParaRPr lang="zh-CN" dirty="0"/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43952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项目结构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4963767" cy="3973271"/>
          </a:xfrm>
        </p:spPr>
        <p:txBody>
          <a:bodyPr/>
          <a:lstStyle/>
          <a:p>
            <a:r>
              <a:rPr lang="zh-CN" altLang="en-US" dirty="0">
                <a:latin typeface="Times" pitchFamily="2" charset="0"/>
              </a:rPr>
              <a:t>项目结构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en-US" altLang="zh-CN" b="0" dirty="0" err="1">
                <a:latin typeface="Times" pitchFamily="2" charset="0"/>
              </a:rPr>
              <a:t>cmake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</a:t>
            </a:r>
            <a:r>
              <a:rPr lang="en-US" altLang="zh-CN" b="0" dirty="0">
                <a:latin typeface="Times" pitchFamily="2" charset="0"/>
              </a:rPr>
              <a:t>build</a:t>
            </a:r>
            <a:r>
              <a:rPr lang="zh-CN" altLang="en-US" b="0" dirty="0">
                <a:latin typeface="Times" pitchFamily="2" charset="0"/>
              </a:rPr>
              <a:t>项目依赖的</a:t>
            </a:r>
            <a:r>
              <a:rPr lang="en-US" altLang="zh-CN" b="0" dirty="0" err="1">
                <a:latin typeface="Times" pitchFamily="2" charset="0"/>
              </a:rPr>
              <a:t>cmake</a:t>
            </a:r>
            <a:r>
              <a:rPr lang="zh-CN" altLang="en-US" b="0" dirty="0">
                <a:latin typeface="Times" pitchFamily="2" charset="0"/>
              </a:rPr>
              <a:t>文件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b="0" dirty="0" err="1">
                <a:latin typeface="Times" pitchFamily="2" charset="0"/>
              </a:rPr>
              <a:t>CMakeList.txt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 </a:t>
            </a:r>
            <a:r>
              <a:rPr lang="en-US" altLang="zh-CN" b="0" dirty="0" err="1">
                <a:latin typeface="Times" pitchFamily="2" charset="0"/>
              </a:rPr>
              <a:t>cmake</a:t>
            </a:r>
            <a:r>
              <a:rPr lang="zh-CN" altLang="en-US" b="0" dirty="0">
                <a:latin typeface="Times" pitchFamily="2" charset="0"/>
              </a:rPr>
              <a:t>配置文件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g4</a:t>
            </a:r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文件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</a:t>
            </a:r>
            <a:r>
              <a:rPr lang="en-US" altLang="zh-CN" b="0" dirty="0">
                <a:latin typeface="Times" pitchFamily="2" charset="0"/>
              </a:rPr>
              <a:t>Lab1-1</a:t>
            </a:r>
            <a:r>
              <a:rPr lang="zh-CN" altLang="en-US" b="0" dirty="0">
                <a:latin typeface="Times" pitchFamily="2" charset="0"/>
              </a:rPr>
              <a:t>中的文件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b="0" dirty="0" err="1">
                <a:latin typeface="Times" pitchFamily="2" charset="0"/>
              </a:rPr>
              <a:t>main.cpp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入口文件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  <a:latin typeface="Times" pitchFamily="2" charset="0"/>
              </a:rPr>
              <a:t>AstNode.h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定义了抽象语法树结构体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AstBuilder.cpp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实验需要修改的文件，用于访问生成语法树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b="0" dirty="0" err="1">
                <a:latin typeface="Times" pitchFamily="2" charset="0"/>
              </a:rPr>
              <a:t>AstSerializer.h</a:t>
            </a:r>
            <a:r>
              <a:rPr lang="en-US" altLang="zh-CN" b="0" dirty="0">
                <a:latin typeface="Times" pitchFamily="2" charset="0"/>
              </a:rPr>
              <a:t>:</a:t>
            </a:r>
            <a:r>
              <a:rPr lang="zh-CN" altLang="en-US" b="0" dirty="0">
                <a:latin typeface="Times" pitchFamily="2" charset="0"/>
              </a:rPr>
              <a:t> 用于将语法树序列化为</a:t>
            </a:r>
            <a:r>
              <a:rPr lang="en-US" altLang="zh-CN" b="0" dirty="0">
                <a:latin typeface="Times" pitchFamily="2" charset="0"/>
              </a:rPr>
              <a:t>Json</a:t>
            </a:r>
            <a:r>
              <a:rPr lang="zh-CN" altLang="en-US" b="0" dirty="0">
                <a:latin typeface="Times" pitchFamily="2" charset="0"/>
              </a:rPr>
              <a:t>格式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编译、使用方法见文档</a:t>
            </a:r>
            <a:endParaRPr lang="en-US" altLang="zh-CN" b="0" dirty="0">
              <a:latin typeface="Times" pitchFamily="2" charset="0"/>
            </a:endParaRPr>
          </a:p>
          <a:p>
            <a:pPr lvl="1"/>
            <a:endParaRPr lang="en" altLang="zh-CN" b="0" dirty="0">
              <a:latin typeface="Times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6A6742-1C9F-4A51-912E-930D2F89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64" y="851679"/>
            <a:ext cx="2621507" cy="33073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EC70A9-8046-4874-87F3-765B7391AE4A}"/>
              </a:ext>
            </a:extLst>
          </p:cNvPr>
          <p:cNvSpPr txBox="1"/>
          <p:nvPr/>
        </p:nvSpPr>
        <p:spPr>
          <a:xfrm>
            <a:off x="1389688" y="5188527"/>
            <a:ext cx="688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" pitchFamily="2" charset="0"/>
              </a:rPr>
              <a:t>注意：一般情况下，除了</a:t>
            </a:r>
            <a:r>
              <a:rPr lang="en-US" altLang="zh-CN" dirty="0">
                <a:latin typeface="Times" pitchFamily="2" charset="0"/>
              </a:rPr>
              <a:t>AstBuilder.cpp</a:t>
            </a:r>
            <a:r>
              <a:rPr lang="zh-CN" altLang="en-US" dirty="0">
                <a:latin typeface="Times" pitchFamily="2" charset="0"/>
              </a:rPr>
              <a:t>外，其他文件均不需要修改</a:t>
            </a:r>
            <a:endParaRPr lang="en-US" altLang="zh-CN" b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71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访问者模式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7886700" cy="5329237"/>
          </a:xfrm>
        </p:spPr>
        <p:txBody>
          <a:bodyPr/>
          <a:lstStyle/>
          <a:p>
            <a:r>
              <a:rPr lang="zh-CN" altLang="en-US" b="0" dirty="0">
                <a:latin typeface="Times" pitchFamily="2" charset="0"/>
              </a:rPr>
              <a:t>访问者模式</a:t>
            </a: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一种</a:t>
            </a:r>
            <a:r>
              <a:rPr lang="zh-CN" altLang="en-US" sz="2000" b="0" dirty="0"/>
              <a:t>将算法与对象结构分离的软件设计模式</a:t>
            </a:r>
            <a:endParaRPr lang="en" altLang="zh-CN" sz="2000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本实验中，我们在</a:t>
            </a:r>
            <a:r>
              <a:rPr lang="en-US" altLang="zh-CN" b="0" dirty="0">
                <a:latin typeface="Times" pitchFamily="2" charset="0"/>
              </a:rPr>
              <a:t>AstBuilder.cpp</a:t>
            </a:r>
            <a:r>
              <a:rPr lang="zh-CN" altLang="en-US" b="0" dirty="0">
                <a:latin typeface="Times" pitchFamily="2" charset="0"/>
              </a:rPr>
              <a:t>中实现的各</a:t>
            </a:r>
            <a:r>
              <a:rPr lang="en-US" altLang="zh-CN" b="0" dirty="0" err="1">
                <a:latin typeface="Times" pitchFamily="2" charset="0"/>
              </a:rPr>
              <a:t>visitXXX</a:t>
            </a:r>
            <a:r>
              <a:rPr lang="zh-CN" altLang="en-US" b="0" dirty="0">
                <a:latin typeface="Times" pitchFamily="2" charset="0"/>
              </a:rPr>
              <a:t>方法就是访问者的方法，用于访问语法分析树，同时生成抽象语法树。</a:t>
            </a: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本课程不需掌握访问者模式原理，只需要实现所有的</a:t>
            </a:r>
            <a:r>
              <a:rPr lang="en-US" altLang="zh-CN" b="0" dirty="0" err="1">
                <a:latin typeface="Times" pitchFamily="2" charset="0"/>
              </a:rPr>
              <a:t>visitXXX</a:t>
            </a:r>
            <a:r>
              <a:rPr lang="zh-CN" altLang="en-US" b="0" dirty="0">
                <a:latin typeface="Times" pitchFamily="2" charset="0"/>
              </a:rPr>
              <a:t>函数。</a:t>
            </a:r>
            <a:endParaRPr lang="en-US" altLang="zh-CN" b="0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99EAFD-AC0C-440A-8D4F-A9D67794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86" y="3429000"/>
            <a:ext cx="3286074" cy="32776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70C949-0998-46E5-B508-FB10CA293FCD}"/>
              </a:ext>
            </a:extLst>
          </p:cNvPr>
          <p:cNvSpPr/>
          <p:nvPr/>
        </p:nvSpPr>
        <p:spPr>
          <a:xfrm>
            <a:off x="3947160" y="5509260"/>
            <a:ext cx="155448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3BC65B-90C8-4F5D-B041-11F17221E774}"/>
              </a:ext>
            </a:extLst>
          </p:cNvPr>
          <p:cNvSpPr/>
          <p:nvPr/>
        </p:nvSpPr>
        <p:spPr>
          <a:xfrm>
            <a:off x="3947160" y="3429000"/>
            <a:ext cx="1676400" cy="106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56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en-US" altLang="zh-CN" dirty="0">
                <a:solidFill>
                  <a:srgbClr val="622820"/>
                </a:solidFill>
                <a:latin typeface="隶书"/>
                <a:ea typeface="隶书"/>
              </a:rPr>
              <a:t>C++</a:t>
            </a:r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类型转换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7886700" cy="5329237"/>
          </a:xfrm>
        </p:spPr>
        <p:txBody>
          <a:bodyPr/>
          <a:lstStyle/>
          <a:p>
            <a:r>
              <a:rPr lang="zh-CN" altLang="en-US" b="0" dirty="0">
                <a:latin typeface="Times" pitchFamily="2" charset="0"/>
              </a:rPr>
              <a:t>类型转换</a:t>
            </a:r>
            <a:endParaRPr lang="en-US" altLang="zh-CN" b="0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所有</a:t>
            </a:r>
            <a:r>
              <a:rPr lang="en-US" altLang="zh-CN" b="0" dirty="0">
                <a:latin typeface="Times" pitchFamily="2" charset="0"/>
              </a:rPr>
              <a:t>visit</a:t>
            </a:r>
            <a:r>
              <a:rPr lang="zh-CN" altLang="en-US" b="0" dirty="0">
                <a:latin typeface="Times" pitchFamily="2" charset="0"/>
              </a:rPr>
              <a:t>函数的返回类型都是</a:t>
            </a:r>
            <a:r>
              <a:rPr lang="en-US" altLang="zh-CN" b="0" dirty="0" err="1">
                <a:latin typeface="Times" pitchFamily="2" charset="0"/>
              </a:rPr>
              <a:t>antlrcpp</a:t>
            </a:r>
            <a:r>
              <a:rPr lang="en-US" altLang="zh-CN" b="0" dirty="0">
                <a:latin typeface="Times" pitchFamily="2" charset="0"/>
              </a:rPr>
              <a:t>::Any</a:t>
            </a:r>
            <a:r>
              <a:rPr lang="zh-CN" altLang="en-US" b="0" dirty="0">
                <a:latin typeface="Times" pitchFamily="2" charset="0"/>
              </a:rPr>
              <a:t>，类似</a:t>
            </a:r>
            <a:r>
              <a:rPr lang="en-US" altLang="zh-CN" b="0" dirty="0">
                <a:latin typeface="Times" pitchFamily="2" charset="0"/>
              </a:rPr>
              <a:t>void*</a:t>
            </a:r>
            <a:r>
              <a:rPr lang="zh-CN" altLang="en-US" b="0" dirty="0">
                <a:latin typeface="Times" pitchFamily="2" charset="0"/>
              </a:rPr>
              <a:t>，获取返回值后需要用其成员方法</a:t>
            </a:r>
            <a:r>
              <a:rPr lang="en-US" altLang="zh-CN" b="0" dirty="0">
                <a:latin typeface="Times" pitchFamily="2" charset="0"/>
              </a:rPr>
              <a:t>as&lt;</a:t>
            </a:r>
            <a:r>
              <a:rPr lang="en-US" altLang="zh-CN" b="0" dirty="0" err="1">
                <a:latin typeface="Times" pitchFamily="2" charset="0"/>
              </a:rPr>
              <a:t>xxxx</a:t>
            </a:r>
            <a:r>
              <a:rPr lang="en-US" altLang="zh-CN" b="0" dirty="0">
                <a:latin typeface="Times" pitchFamily="2" charset="0"/>
              </a:rPr>
              <a:t>&gt;</a:t>
            </a:r>
            <a:r>
              <a:rPr lang="zh-CN" altLang="en-US" b="0" dirty="0">
                <a:latin typeface="Times" pitchFamily="2" charset="0"/>
              </a:rPr>
              <a:t>转换回原本的类型。</a:t>
            </a:r>
            <a:endParaRPr lang="en-US" altLang="zh-CN" b="0" dirty="0">
              <a:latin typeface="Times" pitchFamily="2" charset="0"/>
            </a:endParaRPr>
          </a:p>
          <a:p>
            <a:pPr lvl="1"/>
            <a:endParaRPr lang="en-US" altLang="zh-CN" b="0" dirty="0">
              <a:latin typeface="Times" pitchFamily="2" charset="0"/>
            </a:endParaRPr>
          </a:p>
          <a:p>
            <a:pPr lvl="1"/>
            <a:r>
              <a:rPr lang="en-US" altLang="zh-CN" b="0" dirty="0" err="1">
                <a:latin typeface="Times" pitchFamily="2" charset="0"/>
              </a:rPr>
              <a:t>dynamic_cast</a:t>
            </a:r>
            <a:r>
              <a:rPr lang="en-US" altLang="zh-CN" b="0" dirty="0">
                <a:latin typeface="Times" pitchFamily="2" charset="0"/>
              </a:rPr>
              <a:t>&lt;</a:t>
            </a:r>
            <a:r>
              <a:rPr lang="en-US" altLang="zh-CN" b="0" dirty="0" err="1">
                <a:latin typeface="Times" pitchFamily="2" charset="0"/>
              </a:rPr>
              <a:t>xxxx</a:t>
            </a:r>
            <a:r>
              <a:rPr lang="en-US" altLang="zh-CN" b="0" dirty="0">
                <a:latin typeface="Times" pitchFamily="2" charset="0"/>
              </a:rPr>
              <a:t>&gt;</a:t>
            </a:r>
            <a:r>
              <a:rPr lang="zh-CN" altLang="en-US" b="0" dirty="0">
                <a:latin typeface="Times" pitchFamily="2" charset="0"/>
              </a:rPr>
              <a:t>是</a:t>
            </a:r>
            <a:r>
              <a:rPr lang="en-US" altLang="zh-CN" b="0" dirty="0" err="1">
                <a:latin typeface="Times" pitchFamily="2" charset="0"/>
              </a:rPr>
              <a:t>c++</a:t>
            </a:r>
            <a:r>
              <a:rPr lang="zh-CN" altLang="en-US" b="0" dirty="0">
                <a:latin typeface="Times" pitchFamily="2" charset="0"/>
              </a:rPr>
              <a:t>动态类型转换方法，转换时注意：</a:t>
            </a:r>
            <a:endParaRPr lang="en-US" altLang="zh-CN" b="0" dirty="0">
              <a:latin typeface="Times" pitchFamily="2" charset="0"/>
            </a:endParaRPr>
          </a:p>
          <a:p>
            <a:pPr lvl="2"/>
            <a:r>
              <a:rPr lang="zh-CN" altLang="en-US" dirty="0">
                <a:latin typeface="Times" pitchFamily="2" charset="0"/>
              </a:rPr>
              <a:t>派生类可以直接转换为基类。</a:t>
            </a:r>
            <a:endParaRPr lang="en-US" altLang="zh-CN" dirty="0">
              <a:latin typeface="Times" pitchFamily="2" charset="0"/>
            </a:endParaRPr>
          </a:p>
          <a:p>
            <a:pPr lvl="2"/>
            <a:r>
              <a:rPr lang="zh-CN" altLang="en-US" dirty="0">
                <a:latin typeface="Times" pitchFamily="2" charset="0"/>
              </a:rPr>
              <a:t>基类转换为派生类时，必须转换为该对象创建时的实际类型，否则会出错。</a:t>
            </a:r>
            <a:endParaRPr lang="en-US" altLang="zh-CN" b="0" dirty="0">
              <a:latin typeface="Times" pitchFamily="2" charset="0"/>
            </a:endParaRPr>
          </a:p>
          <a:p>
            <a:pPr lvl="2"/>
            <a:endParaRPr lang="en-US" altLang="zh-CN" b="0" dirty="0">
              <a:latin typeface="Times" pitchFamily="2" charset="0"/>
            </a:endParaRPr>
          </a:p>
          <a:p>
            <a:pPr lvl="1"/>
            <a:endParaRPr lang="en-US" altLang="zh-CN" b="0" dirty="0">
              <a:latin typeface="Times" pitchFamily="2" charset="0"/>
            </a:endParaRPr>
          </a:p>
          <a:p>
            <a:pPr lvl="1"/>
            <a:endParaRPr lang="en-US" altLang="zh-CN" b="0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19800-2F61-40B9-BCFC-EF6E3542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3787919"/>
            <a:ext cx="5667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调试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7886700" cy="53292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调试说明</a:t>
            </a: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可以使用</a:t>
            </a:r>
            <a:r>
              <a:rPr lang="en-US" altLang="zh-CN" b="0" dirty="0">
                <a:latin typeface="Times" pitchFamily="2" charset="0"/>
              </a:rPr>
              <a:t>log(std::string info)</a:t>
            </a:r>
            <a:r>
              <a:rPr lang="zh-CN" altLang="en-US" b="0" dirty="0">
                <a:latin typeface="Times" pitchFamily="2" charset="0"/>
              </a:rPr>
              <a:t>函数打印调试信息，运行时添加</a:t>
            </a:r>
            <a:r>
              <a:rPr lang="en-US" altLang="zh-CN" b="0" dirty="0">
                <a:latin typeface="Times" pitchFamily="2" charset="0"/>
              </a:rPr>
              <a:t>-d</a:t>
            </a:r>
            <a:r>
              <a:rPr lang="zh-CN" altLang="en-US" b="0" dirty="0">
                <a:latin typeface="Times" pitchFamily="2" charset="0"/>
              </a:rPr>
              <a:t>选项即可输出</a:t>
            </a:r>
            <a:r>
              <a:rPr lang="en-US" altLang="zh-CN" b="0" dirty="0">
                <a:latin typeface="Times" pitchFamily="2" charset="0"/>
              </a:rPr>
              <a:t>log</a:t>
            </a:r>
            <a:r>
              <a:rPr lang="zh-CN" altLang="en-US" b="0" dirty="0">
                <a:latin typeface="Times" pitchFamily="2" charset="0"/>
              </a:rPr>
              <a:t>信息。</a:t>
            </a: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类型转换出错时，很可能出现</a:t>
            </a:r>
            <a:r>
              <a:rPr lang="en-US" altLang="zh-CN" b="0" dirty="0">
                <a:latin typeface="Times" pitchFamily="2" charset="0"/>
              </a:rPr>
              <a:t>Segment Fault / bad cast</a:t>
            </a:r>
            <a:r>
              <a:rPr lang="zh-CN" altLang="en-US" b="0" dirty="0">
                <a:latin typeface="Times" pitchFamily="2" charset="0"/>
              </a:rPr>
              <a:t>等错误，难以定位，建议使用</a:t>
            </a:r>
            <a:r>
              <a:rPr lang="en-US" altLang="zh-CN" b="0" dirty="0" err="1">
                <a:latin typeface="Times" pitchFamily="2" charset="0"/>
              </a:rPr>
              <a:t>gdb</a:t>
            </a:r>
            <a:r>
              <a:rPr lang="zh-CN" altLang="en-US" b="0" dirty="0">
                <a:latin typeface="Times" pitchFamily="2" charset="0"/>
              </a:rPr>
              <a:t>及其他调试工具快速定位出错位置。</a:t>
            </a: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83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介绍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实验内容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r>
              <a:rPr lang="zh-CN" altLang="en-US" dirty="0">
                <a:latin typeface="Times" pitchFamily="2" charset="0"/>
              </a:rPr>
              <a:t>补充说明</a:t>
            </a:r>
            <a:endParaRPr lang="en-US" altLang="zh-CN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提交和评分</a:t>
            </a: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446987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提交内容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0"/>
            <a:ext cx="7886700" cy="58153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Times" pitchFamily="2" charset="0"/>
              </a:rPr>
              <a:t>打包提交（如添加</a:t>
            </a:r>
            <a:r>
              <a:rPr lang="en-US" altLang="zh-CN" b="0" dirty="0">
                <a:latin typeface="Times" pitchFamily="2" charset="0"/>
              </a:rPr>
              <a:t>/</a:t>
            </a:r>
            <a:r>
              <a:rPr lang="zh-CN" altLang="en-US" b="0" dirty="0">
                <a:latin typeface="Times" pitchFamily="2" charset="0"/>
              </a:rPr>
              <a:t>修改了其他文件，请自行附上）：</a:t>
            </a:r>
            <a:endParaRPr lang="en-US" altLang="zh-CN" b="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latin typeface="Times" pitchFamily="2" charset="0"/>
              </a:rPr>
              <a:t>readme.txt</a:t>
            </a:r>
            <a:r>
              <a:rPr lang="zh-CN" altLang="en-US" sz="1800" b="0" dirty="0">
                <a:latin typeface="Times" pitchFamily="2" charset="0"/>
              </a:rPr>
              <a:t>：编译</a:t>
            </a:r>
            <a:r>
              <a:rPr lang="en-US" altLang="zh-CN" sz="1800" b="0" dirty="0">
                <a:latin typeface="Times" pitchFamily="2" charset="0"/>
              </a:rPr>
              <a:t>/</a:t>
            </a:r>
            <a:r>
              <a:rPr lang="zh-CN" altLang="en-US" sz="1800" b="0" dirty="0">
                <a:latin typeface="Times" pitchFamily="2" charset="0"/>
              </a:rPr>
              <a:t>运行说明。</a:t>
            </a:r>
            <a:endParaRPr lang="en-US" altLang="zh-CN" sz="1800" b="0" dirty="0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latin typeface="Times" pitchFamily="2" charset="0"/>
              </a:rPr>
              <a:t>另需提交一份</a:t>
            </a:r>
            <a:r>
              <a:rPr lang="zh-CN" altLang="en-US" sz="1800" dirty="0">
                <a:solidFill>
                  <a:srgbClr val="C00000"/>
                </a:solidFill>
                <a:latin typeface="Times" pitchFamily="2" charset="0"/>
              </a:rPr>
              <a:t>实验文档</a:t>
            </a:r>
            <a:r>
              <a:rPr lang="zh-CN" altLang="en-US" sz="1800" b="0" dirty="0">
                <a:latin typeface="Times" pitchFamily="2" charset="0"/>
              </a:rPr>
              <a:t>，篇幅</a:t>
            </a:r>
            <a:r>
              <a:rPr lang="zh-CN" altLang="en-US" sz="1800" dirty="0">
                <a:solidFill>
                  <a:srgbClr val="C00000"/>
                </a:solidFill>
                <a:latin typeface="Times" pitchFamily="2" charset="0"/>
              </a:rPr>
              <a:t>不宜过长</a:t>
            </a:r>
            <a:r>
              <a:rPr lang="zh-CN" altLang="en-US" sz="1800" b="0" dirty="0">
                <a:latin typeface="Times" pitchFamily="2" charset="0"/>
              </a:rPr>
              <a:t>，包括但不限于：</a:t>
            </a:r>
            <a:endParaRPr lang="en-US" altLang="zh-CN" sz="1800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Times" pitchFamily="2" charset="0"/>
              </a:rPr>
              <a:t>小组成员；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Times" pitchFamily="2" charset="0"/>
              </a:rPr>
              <a:t>实验中实现的完整文法；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Times" pitchFamily="2" charset="0"/>
              </a:rPr>
              <a:t>如果修改的代码内容除了补充</a:t>
            </a:r>
            <a:r>
              <a:rPr lang="en-US" altLang="zh-CN" sz="1600" b="0" dirty="0">
                <a:latin typeface="Times" pitchFamily="2" charset="0"/>
              </a:rPr>
              <a:t>`AstBuilder.cpp`</a:t>
            </a:r>
            <a:r>
              <a:rPr lang="zh-CN" altLang="en-US" sz="1600" b="0" dirty="0">
                <a:latin typeface="Times" pitchFamily="2" charset="0"/>
              </a:rPr>
              <a:t>中的内容，请简要说明你修改的其他部分以及目的；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Times" pitchFamily="2" charset="0"/>
              </a:rPr>
              <a:t>实现过程以及实现过程中遇到的困难。</a:t>
            </a:r>
            <a:endParaRPr lang="en-US" altLang="zh-CN" sz="1600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b="0" dirty="0">
              <a:latin typeface="Times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483D9-CEFE-4B4F-A382-3BEF9B30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1394207"/>
            <a:ext cx="1829214" cy="21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656766"/>
            <a:ext cx="7886700" cy="5544468"/>
          </a:xfrm>
        </p:spPr>
        <p:txBody>
          <a:bodyPr/>
          <a:lstStyle/>
          <a:p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 err="1">
                <a:latin typeface="Times" pitchFamily="2" charset="0"/>
              </a:rPr>
              <a:t>SafeC</a:t>
            </a:r>
            <a:r>
              <a:rPr lang="zh-CN" altLang="en-US" dirty="0">
                <a:latin typeface="Times" pitchFamily="2" charset="0"/>
              </a:rPr>
              <a:t> 文法描述（部分产生式不完整）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6FD6-D6F3-5C48-98A5-9E7885E5AAF4}"/>
              </a:ext>
            </a:extLst>
          </p:cNvPr>
          <p:cNvSpPr txBox="1">
            <a:spLocks/>
          </p:cNvSpPr>
          <p:nvPr/>
        </p:nvSpPr>
        <p:spPr>
          <a:xfrm>
            <a:off x="0" y="6591765"/>
            <a:ext cx="7489117" cy="266235"/>
          </a:xfrm>
          <a:prstGeom prst="rect">
            <a:avLst/>
          </a:prstGeom>
        </p:spPr>
        <p:txBody>
          <a:bodyPr/>
          <a:lstStyle>
            <a:lvl1pPr lvl="0" algn="ctr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 panose="020B0604020202020204"/>
                <a:ea typeface="黑体" panose="02010609060101010101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622820"/>
                </a:solidFill>
              </a:rPr>
              <a:t>课程名称 编译原理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7941A-16DC-4ABF-A2D7-2196F483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79" y="1350788"/>
            <a:ext cx="6283642" cy="51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1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0175" cy="584200"/>
          </a:xfrm>
        </p:spPr>
        <p:txBody>
          <a:bodyPr/>
          <a:lstStyle/>
          <a:p>
            <a:r>
              <a:rPr lang="zh-CN" altLang="en-US" dirty="0">
                <a:solidFill>
                  <a:srgbClr val="622820"/>
                </a:solidFill>
                <a:latin typeface="隶书"/>
                <a:ea typeface="隶书"/>
              </a:rPr>
              <a:t>评分标准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8263890" cy="5509419"/>
          </a:xfrm>
        </p:spPr>
        <p:txBody>
          <a:bodyPr/>
          <a:lstStyle/>
          <a:p>
            <a:r>
              <a:rPr lang="en-US" altLang="zh-CN" sz="2000" b="0" dirty="0">
                <a:latin typeface="Times" pitchFamily="2" charset="0"/>
              </a:rPr>
              <a:t>Lab1-1</a:t>
            </a:r>
            <a:r>
              <a:rPr lang="zh-CN" altLang="en-US" sz="2000" b="0" dirty="0">
                <a:latin typeface="Times" pitchFamily="2" charset="0"/>
              </a:rPr>
              <a:t>共</a:t>
            </a:r>
            <a:r>
              <a:rPr lang="en-US" altLang="zh-CN" sz="2000" b="0" dirty="0">
                <a:latin typeface="Times" pitchFamily="2" charset="0"/>
              </a:rPr>
              <a:t>6</a:t>
            </a:r>
            <a:r>
              <a:rPr lang="zh-CN" altLang="en-US" sz="2000" b="0" dirty="0">
                <a:latin typeface="Times" pitchFamily="2" charset="0"/>
              </a:rPr>
              <a:t>分，</a:t>
            </a:r>
            <a:r>
              <a:rPr lang="en-US" altLang="zh-CN" sz="2000" b="0" dirty="0">
                <a:latin typeface="Times" pitchFamily="2" charset="0"/>
              </a:rPr>
              <a:t>20</a:t>
            </a:r>
            <a:r>
              <a:rPr lang="zh-CN" altLang="en-US" sz="2000" b="0" dirty="0">
                <a:latin typeface="Times" pitchFamily="2" charset="0"/>
              </a:rPr>
              <a:t>个测例平均给分，助教人工运行每个测例并核对</a:t>
            </a:r>
            <a:r>
              <a:rPr lang="en-US" altLang="zh-CN" sz="2000" b="0" dirty="0" err="1">
                <a:latin typeface="Times" pitchFamily="2" charset="0"/>
              </a:rPr>
              <a:t>gui</a:t>
            </a:r>
            <a:r>
              <a:rPr lang="zh-CN" altLang="en-US" sz="2000" b="0" dirty="0">
                <a:latin typeface="Times" pitchFamily="2" charset="0"/>
              </a:rPr>
              <a:t>方式生成的语法分析树是否正确，评分标准如下：</a:t>
            </a:r>
            <a:endParaRPr lang="en-US" altLang="zh-CN" sz="20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若语法分析树结构正确，则当前测例得满分；</a:t>
            </a:r>
            <a:endParaRPr lang="en-US" altLang="zh-CN" sz="14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若整体结构正确但有部分错误，则根据情况扣除</a:t>
            </a:r>
            <a:r>
              <a:rPr lang="en-US" altLang="zh-CN" sz="1400" b="0" dirty="0">
                <a:latin typeface="Times" pitchFamily="2" charset="0"/>
              </a:rPr>
              <a:t>0.05-0.15</a:t>
            </a:r>
            <a:r>
              <a:rPr lang="zh-CN" altLang="en-US" sz="1400" b="0" dirty="0">
                <a:latin typeface="Times" pitchFamily="2" charset="0"/>
              </a:rPr>
              <a:t>分；</a:t>
            </a:r>
            <a:endParaRPr lang="en-US" altLang="zh-CN" sz="14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若不能正常生成语法分析树、整体结构错误，则当前测例得</a:t>
            </a:r>
            <a:r>
              <a:rPr lang="en-US" altLang="zh-CN" sz="1400" b="0" dirty="0">
                <a:latin typeface="Times" pitchFamily="2" charset="0"/>
              </a:rPr>
              <a:t>0</a:t>
            </a:r>
            <a:r>
              <a:rPr lang="zh-CN" altLang="en-US" sz="1400" b="0" dirty="0">
                <a:latin typeface="Times" pitchFamily="2" charset="0"/>
              </a:rPr>
              <a:t>分。</a:t>
            </a:r>
          </a:p>
          <a:p>
            <a:r>
              <a:rPr lang="en-US" altLang="zh-CN" sz="2000" b="0" dirty="0">
                <a:latin typeface="Times" pitchFamily="2" charset="0"/>
              </a:rPr>
              <a:t>Lab1-2</a:t>
            </a:r>
            <a:r>
              <a:rPr lang="zh-CN" altLang="en-US" sz="2000" b="0" dirty="0">
                <a:latin typeface="Times" pitchFamily="2" charset="0"/>
              </a:rPr>
              <a:t>共</a:t>
            </a:r>
            <a:r>
              <a:rPr lang="en-US" altLang="zh-CN" sz="2000" b="0" dirty="0">
                <a:latin typeface="Times" pitchFamily="2" charset="0"/>
              </a:rPr>
              <a:t>6</a:t>
            </a:r>
            <a:r>
              <a:rPr lang="zh-CN" altLang="en-US" sz="2000" b="0" dirty="0">
                <a:latin typeface="Times" pitchFamily="2" charset="0"/>
              </a:rPr>
              <a:t>分，</a:t>
            </a:r>
            <a:r>
              <a:rPr lang="en-US" altLang="zh-CN" sz="2000" b="0" dirty="0">
                <a:latin typeface="Times" pitchFamily="2" charset="0"/>
              </a:rPr>
              <a:t>25</a:t>
            </a:r>
            <a:r>
              <a:rPr lang="zh-CN" altLang="en-US" sz="2000" b="0" dirty="0">
                <a:latin typeface="Times" pitchFamily="2" charset="0"/>
              </a:rPr>
              <a:t>个测例平均给分，助教人工运行</a:t>
            </a:r>
            <a:r>
              <a:rPr lang="en-US" altLang="zh-CN" sz="2000" b="0" dirty="0">
                <a:latin typeface="Times" pitchFamily="2" charset="0"/>
              </a:rPr>
              <a:t>Lab1-2</a:t>
            </a:r>
            <a:r>
              <a:rPr lang="zh-CN" altLang="en-US" sz="2000" b="0" dirty="0">
                <a:latin typeface="Times" pitchFamily="2" charset="0"/>
              </a:rPr>
              <a:t>中测例并判别结果是否正确，每个测例分值相同，评分标准如下：</a:t>
            </a:r>
            <a:endParaRPr lang="en-US" altLang="zh-CN" sz="20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若抽象语法树生成正确，则当前测例得满分；</a:t>
            </a:r>
            <a:endParaRPr lang="en-US" altLang="zh-CN" sz="14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若整体结构正确，但部分属性填充错误</a:t>
            </a:r>
            <a:r>
              <a:rPr lang="en-US" altLang="zh-CN" sz="1400" b="0" dirty="0">
                <a:latin typeface="Times" pitchFamily="2" charset="0"/>
              </a:rPr>
              <a:t>/</a:t>
            </a:r>
            <a:r>
              <a:rPr lang="zh-CN" altLang="en-US" sz="1400" b="0" dirty="0">
                <a:latin typeface="Times" pitchFamily="2" charset="0"/>
              </a:rPr>
              <a:t>不完整，则扣除</a:t>
            </a:r>
            <a:r>
              <a:rPr lang="en-US" altLang="zh-CN" sz="1400" b="0" dirty="0">
                <a:latin typeface="Times" pitchFamily="2" charset="0"/>
              </a:rPr>
              <a:t>0.1</a:t>
            </a:r>
            <a:r>
              <a:rPr lang="zh-CN" altLang="en-US" sz="1400" b="0" dirty="0">
                <a:latin typeface="Times" pitchFamily="2" charset="0"/>
              </a:rPr>
              <a:t>分；</a:t>
            </a:r>
            <a:endParaRPr lang="en-US" altLang="zh-CN" sz="14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若整体结构有明显错误（节点类型不正确、语法树结构不正确）且语法分析树正确，则扣除</a:t>
            </a:r>
            <a:r>
              <a:rPr lang="en-US" altLang="zh-CN" sz="1400" b="0" dirty="0">
                <a:latin typeface="Times" pitchFamily="2" charset="0"/>
              </a:rPr>
              <a:t>0.2</a:t>
            </a:r>
            <a:r>
              <a:rPr lang="zh-CN" altLang="en-US" sz="1400" b="0" dirty="0">
                <a:latin typeface="Times" pitchFamily="2" charset="0"/>
              </a:rPr>
              <a:t>分；</a:t>
            </a:r>
            <a:endParaRPr lang="en-US" altLang="zh-CN" sz="1400" b="0" dirty="0">
              <a:latin typeface="Times" pitchFamily="2" charset="0"/>
            </a:endParaRPr>
          </a:p>
          <a:p>
            <a:pPr lvl="1"/>
            <a:r>
              <a:rPr lang="zh-CN" altLang="en-US" sz="1400" b="0" dirty="0">
                <a:latin typeface="Times" pitchFamily="2" charset="0"/>
              </a:rPr>
              <a:t>若整体结构有明显错误（节点类型不正确、语法树结构不正确）且语法分析树错误，则当前测例得</a:t>
            </a:r>
            <a:r>
              <a:rPr lang="en-US" altLang="zh-CN" sz="1400" b="0" dirty="0">
                <a:latin typeface="Times" pitchFamily="2" charset="0"/>
              </a:rPr>
              <a:t>0</a:t>
            </a:r>
            <a:r>
              <a:rPr lang="zh-CN" altLang="en-US" sz="1400" b="0" dirty="0">
                <a:latin typeface="Times" pitchFamily="2" charset="0"/>
              </a:rPr>
              <a:t>分。</a:t>
            </a:r>
          </a:p>
          <a:p>
            <a:r>
              <a:rPr lang="zh-CN" altLang="en-US" sz="2000" b="0" dirty="0">
                <a:latin typeface="Times" pitchFamily="2" charset="0"/>
              </a:rPr>
              <a:t>实验报告占</a:t>
            </a:r>
            <a:r>
              <a:rPr lang="en-US" altLang="zh-CN" sz="2000" b="0" dirty="0">
                <a:latin typeface="Times" pitchFamily="2" charset="0"/>
              </a:rPr>
              <a:t>3</a:t>
            </a:r>
            <a:r>
              <a:rPr lang="zh-CN" altLang="en-US" sz="2000" b="0" dirty="0">
                <a:latin typeface="Times" pitchFamily="2" charset="0"/>
              </a:rPr>
              <a:t>分，简单明了即可。</a:t>
            </a:r>
            <a:endParaRPr lang="en-US" altLang="zh-CN" sz="2000" b="0" dirty="0">
              <a:latin typeface="Times" pitchFamily="2" charset="0"/>
            </a:endParaRPr>
          </a:p>
          <a:p>
            <a:endParaRPr lang="en-US" altLang="zh-CN" sz="2000" b="0" dirty="0">
              <a:latin typeface="Times" pitchFamily="2" charset="0"/>
            </a:endParaRPr>
          </a:p>
          <a:p>
            <a:r>
              <a:rPr lang="zh-CN" altLang="en-US" sz="2000" b="0" dirty="0">
                <a:latin typeface="Times" pitchFamily="2" charset="0"/>
              </a:rPr>
              <a:t>提交截止时间以课程网站为准，迟交请微信联系助教补交，根据迟交时间，会扣除</a:t>
            </a:r>
            <a:r>
              <a:rPr lang="en-US" altLang="zh-CN" sz="2000" b="0" dirty="0">
                <a:latin typeface="Times" pitchFamily="2" charset="0"/>
              </a:rPr>
              <a:t>20%~40%</a:t>
            </a:r>
            <a:r>
              <a:rPr lang="zh-CN" altLang="en-US" sz="2000" b="0" dirty="0">
                <a:latin typeface="Times" pitchFamily="2" charset="0"/>
              </a:rPr>
              <a:t>分数。</a:t>
            </a:r>
          </a:p>
          <a:p>
            <a:r>
              <a:rPr lang="zh-CN" altLang="en-US" sz="2000" b="0" dirty="0">
                <a:latin typeface="Times" pitchFamily="2" charset="0"/>
              </a:rPr>
              <a:t>实验成绩公布后，如果对得分有异议，请在一周内联系实验助教复核。</a:t>
            </a:r>
          </a:p>
          <a:p>
            <a:endParaRPr kumimoji="1" lang="zh-CN" altLang="en-US" sz="2000" dirty="0"/>
          </a:p>
          <a:p>
            <a:endParaRPr kumimoji="1" lang="zh-CN" altLang="en-US" sz="2000" dirty="0"/>
          </a:p>
          <a:p>
            <a:pPr>
              <a:lnSpc>
                <a:spcPct val="150000"/>
              </a:lnSpc>
            </a:pPr>
            <a:endParaRPr lang="en-US" altLang="zh-CN" sz="2000" b="0" dirty="0">
              <a:latin typeface="Times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1800" b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74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介绍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实验内容</a:t>
            </a:r>
            <a:endParaRPr lang="en-US" altLang="zh-CN" dirty="0">
              <a:latin typeface="Times" pitchFamily="2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r>
              <a:rPr lang="zh-CN" altLang="en-US" dirty="0">
                <a:latin typeface="Times" pitchFamily="2" charset="0"/>
              </a:rPr>
              <a:t>补充说明</a:t>
            </a:r>
            <a:endParaRPr lang="en-US" altLang="zh-CN" dirty="0">
              <a:latin typeface="Times" pitchFamily="2" charset="0"/>
            </a:endParaRPr>
          </a:p>
          <a:p>
            <a:r>
              <a:rPr lang="zh-CN" altLang="en-US" dirty="0">
                <a:latin typeface="Times" pitchFamily="2" charset="0"/>
              </a:rPr>
              <a:t>提交和评分</a:t>
            </a:r>
            <a:endParaRPr lang="en-US" altLang="zh-CN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其他</a:t>
            </a: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1949037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/>
          <p:cNvSpPr>
            <a:spLocks noGrp="1"/>
          </p:cNvSpPr>
          <p:nvPr>
            <p:ph type="title" idx="4294967295"/>
          </p:nvPr>
        </p:nvSpPr>
        <p:spPr>
          <a:xfrm>
            <a:off x="0" y="-60960"/>
            <a:ext cx="6480175" cy="584200"/>
          </a:xfrm>
        </p:spPr>
        <p:txBody>
          <a:bodyPr/>
          <a:lstStyle/>
          <a:p>
            <a:r>
              <a:rPr lang="zh-CN" altLang="en-US" dirty="0">
                <a:latin typeface="隶书"/>
                <a:ea typeface="隶书"/>
              </a:rPr>
              <a:t>其他</a:t>
            </a:r>
            <a:endParaRPr lang="zh-CN" dirty="0">
              <a:solidFill>
                <a:srgbClr val="622820"/>
              </a:solidFill>
              <a:latin typeface="隶书"/>
              <a:ea typeface="隶书"/>
            </a:endParaRPr>
          </a:p>
        </p:txBody>
      </p:sp>
      <p:sp>
        <p:nvSpPr>
          <p:cNvPr id="43012" name="内容占位符 4"/>
          <p:cNvSpPr>
            <a:spLocks noGrp="1"/>
          </p:cNvSpPr>
          <p:nvPr>
            <p:ph idx="4294967295"/>
          </p:nvPr>
        </p:nvSpPr>
        <p:spPr>
          <a:xfrm>
            <a:off x="628650" y="764381"/>
            <a:ext cx="7886700" cy="5509419"/>
          </a:xfrm>
        </p:spPr>
        <p:txBody>
          <a:bodyPr/>
          <a:lstStyle/>
          <a:p>
            <a:r>
              <a:rPr kumimoji="1" lang="en-US" altLang="zh-CN" sz="2000" b="0" dirty="0">
                <a:latin typeface="Times" pitchFamily="2" charset="0"/>
              </a:rPr>
              <a:t>2</a:t>
            </a:r>
            <a:r>
              <a:rPr kumimoji="1" lang="zh-CN" altLang="en-US" sz="2000" b="0" dirty="0">
                <a:latin typeface="Times" pitchFamily="2" charset="0"/>
              </a:rPr>
              <a:t>人一组，由于总人数为奇数，允许一组人数为</a:t>
            </a:r>
            <a:r>
              <a:rPr kumimoji="1" lang="en-US" altLang="zh-CN" sz="2000" b="0" dirty="0">
                <a:latin typeface="Times" pitchFamily="2" charset="0"/>
              </a:rPr>
              <a:t>3</a:t>
            </a:r>
            <a:r>
              <a:rPr kumimoji="1" lang="zh-CN" altLang="en-US" sz="2000" b="0" dirty="0">
                <a:latin typeface="Times" pitchFamily="2" charset="0"/>
              </a:rPr>
              <a:t>人。</a:t>
            </a:r>
            <a:endParaRPr kumimoji="1" lang="en-US" altLang="zh-CN" sz="2000" b="0" dirty="0">
              <a:latin typeface="Times" pitchFamily="2" charset="0"/>
            </a:endParaRPr>
          </a:p>
          <a:p>
            <a:endParaRPr kumimoji="1" lang="en-US" altLang="zh-CN" sz="2000" b="0" dirty="0">
              <a:latin typeface="Times" pitchFamily="2" charset="0"/>
            </a:endParaRPr>
          </a:p>
          <a:p>
            <a:r>
              <a:rPr kumimoji="1" lang="zh-CN" altLang="en-US" sz="2000" dirty="0">
                <a:latin typeface="Times" pitchFamily="2" charset="0"/>
              </a:rPr>
              <a:t>组内组员实验得分相同</a:t>
            </a:r>
            <a:r>
              <a:rPr kumimoji="1" lang="zh-CN" altLang="en-US" sz="2000" b="0" dirty="0">
                <a:latin typeface="Times" pitchFamily="2" charset="0"/>
              </a:rPr>
              <a:t>。</a:t>
            </a:r>
            <a:endParaRPr kumimoji="1" lang="en-US" altLang="zh-CN" sz="2000" b="0" dirty="0">
              <a:latin typeface="Times" pitchFamily="2" charset="0"/>
            </a:endParaRPr>
          </a:p>
          <a:p>
            <a:endParaRPr kumimoji="1" lang="en-US" altLang="zh-CN" sz="2000" b="0" dirty="0">
              <a:latin typeface="Times" pitchFamily="2" charset="0"/>
            </a:endParaRPr>
          </a:p>
          <a:p>
            <a:r>
              <a:rPr kumimoji="1" lang="zh-CN" altLang="en-US" sz="2000" b="0" dirty="0">
                <a:latin typeface="Times" pitchFamily="2" charset="0"/>
              </a:rPr>
              <a:t>一共三次实验，</a:t>
            </a:r>
            <a:r>
              <a:rPr kumimoji="1" lang="zh-CN" altLang="en-US" sz="2000" dirty="0">
                <a:latin typeface="Times" pitchFamily="2" charset="0"/>
              </a:rPr>
              <a:t>难度递增</a:t>
            </a:r>
            <a:r>
              <a:rPr kumimoji="1" lang="zh-CN" altLang="en-US" sz="2000" b="0" dirty="0">
                <a:latin typeface="Times" pitchFamily="2" charset="0"/>
              </a:rPr>
              <a:t>，不建议组内一人做一次实验的分工模式，分组是为了组内两个人可以无限制讨论，建议组内成员每次实验都共同推进。</a:t>
            </a:r>
            <a:endParaRPr kumimoji="1" lang="en-US" altLang="zh-CN" sz="2000" b="0" dirty="0">
              <a:latin typeface="Times" pitchFamily="2" charset="0"/>
            </a:endParaRPr>
          </a:p>
          <a:p>
            <a:endParaRPr kumimoji="1" lang="en-US" altLang="zh-CN" sz="2000" b="0" dirty="0">
              <a:latin typeface="Times" pitchFamily="2" charset="0"/>
            </a:endParaRPr>
          </a:p>
          <a:p>
            <a:r>
              <a:rPr kumimoji="1" lang="zh-CN" altLang="en-US" sz="2000" b="0" dirty="0">
                <a:latin typeface="Times" pitchFamily="2" charset="0"/>
              </a:rPr>
              <a:t>实验代码会进行</a:t>
            </a:r>
            <a:r>
              <a:rPr kumimoji="1" lang="zh-CN" altLang="en-US" sz="2000" dirty="0">
                <a:latin typeface="Times" pitchFamily="2" charset="0"/>
              </a:rPr>
              <a:t>查重</a:t>
            </a:r>
            <a:r>
              <a:rPr kumimoji="1" lang="zh-CN" altLang="en-US" sz="2000" b="0" dirty="0">
                <a:latin typeface="Times" pitchFamily="2" charset="0"/>
              </a:rPr>
              <a:t>，核实抄袭后双方均给</a:t>
            </a:r>
            <a:r>
              <a:rPr kumimoji="1" lang="en-US" altLang="zh-CN" sz="2000" b="0" dirty="0">
                <a:latin typeface="Times" pitchFamily="2" charset="0"/>
              </a:rPr>
              <a:t>0</a:t>
            </a:r>
            <a:r>
              <a:rPr kumimoji="1" lang="zh-CN" altLang="en-US" sz="2000" b="0" dirty="0">
                <a:latin typeface="Times" pitchFamily="2" charset="0"/>
              </a:rPr>
              <a:t>分。组与组之间可以讨论，但不要涉及具体代码，避免代码相似度大。</a:t>
            </a:r>
          </a:p>
          <a:p>
            <a:endParaRPr kumimoji="1"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Times" pitchFamily="2" charset="0"/>
              </a:rPr>
              <a:t>注意代码风格，减少重复代码。</a:t>
            </a:r>
            <a:endParaRPr lang="en-US" altLang="zh-CN" sz="2000" b="0" dirty="0">
              <a:latin typeface="Times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b="0" dirty="0">
              <a:latin typeface="Times" pitchFamily="2" charset="0"/>
            </a:endParaRPr>
          </a:p>
          <a:p>
            <a:pPr lvl="1">
              <a:lnSpc>
                <a:spcPct val="150000"/>
              </a:lnSpc>
            </a:pPr>
            <a:endParaRPr lang="en-US" altLang="zh-CN" sz="1800" b="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5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/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ctr" defTabSz="914400">
              <a:spcBef>
                <a:spcPct val="20000"/>
              </a:spcBef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1pPr>
            <a:lvl2pPr marL="457200" lvl="1" indent="0" algn="ctr" defTabSz="914400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2pPr>
            <a:lvl3pPr marL="914400" lvl="2" indent="0" algn="ctr" defTabSz="914400">
              <a:spcBef>
                <a:spcPct val="20000"/>
              </a:spcBef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3pPr>
            <a:lvl4pPr marL="1371600" lvl="3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4pPr>
            <a:lvl5pPr marL="1828800" lvl="4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5pPr>
            <a:lvl6pPr marL="2286000" lvl="5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6pPr>
            <a:lvl7pPr marL="2743200" lvl="6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7pPr>
            <a:lvl8pPr marL="3200400" lvl="7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8pPr>
            <a:lvl9pPr marL="3657600" lvl="8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9pPr>
          </a:lstStyle>
          <a:p>
            <a:endParaRPr lang="en-US" sz="2800" b="1">
              <a:solidFill>
                <a:schemeClr val="accent1">
                  <a:lumMod val="50000"/>
                </a:schemeClr>
              </a:solidFill>
              <a:latin typeface="Californian FB"/>
              <a:ea typeface="方正姚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72000"/>
            <a:ext cx="9142012" cy="52197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zh-CN" sz="2800" b="1">
                <a:solidFill>
                  <a:srgbClr val="622820"/>
                </a:solidFill>
                <a:latin typeface="隶书"/>
                <a:ea typeface="隶书"/>
              </a:rPr>
              <a:t>中国科学院大学网络空间安全学院专业必修课</a:t>
            </a:r>
          </a:p>
        </p:txBody>
      </p:sp>
      <p:sp>
        <p:nvSpPr>
          <p:cNvPr id="11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10" name="副标题 2"/>
          <p:cNvSpPr/>
          <p:nvPr/>
        </p:nvSpPr>
        <p:spPr>
          <a:xfrm>
            <a:off x="2843808" y="2487118"/>
            <a:ext cx="2880201" cy="1498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ctr" defTabSz="914400">
              <a:spcBef>
                <a:spcPct val="20000"/>
              </a:spcBef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1pPr>
            <a:lvl2pPr marL="457200" lvl="1" indent="0" algn="ctr" defTabSz="914400">
              <a:spcBef>
                <a:spcPct val="20000"/>
              </a:spcBef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2pPr>
            <a:lvl3pPr marL="914400" lvl="2" indent="0" algn="ctr" defTabSz="914400">
              <a:spcBef>
                <a:spcPct val="20000"/>
              </a:spcBef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3pPr>
            <a:lvl4pPr marL="1371600" lvl="3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4pPr>
            <a:lvl5pPr marL="1828800" lvl="4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5pPr>
            <a:lvl6pPr marL="2286000" lvl="5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6pPr>
            <a:lvl7pPr marL="2743200" lvl="6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7pPr>
            <a:lvl8pPr marL="3200400" lvl="7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8pPr>
            <a:lvl9pPr marL="3657600" lvl="8" indent="0" algn="ctr" defTabSz="914400">
              <a:spcBef>
                <a:spcPct val="20000"/>
              </a:spcBef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黑体"/>
              </a:defRPr>
            </a:lvl9pPr>
          </a:lstStyle>
          <a:p>
            <a:r>
              <a:rPr lang="en-US" sz="9600" b="1" spc="50">
                <a:gradFill>
                  <a:gsLst>
                    <a:gs pos="25000">
                      <a:schemeClr val="accent2"/>
                    </a:gs>
                    <a:gs pos="100000">
                      <a:schemeClr val="accent2">
                        <a:shade val="45000"/>
                      </a:schemeClr>
                    </a:gs>
                  </a:gsLst>
                  <a:lin ang="5400000"/>
                </a:gradFill>
                <a:latin typeface="Footlight MT Light"/>
                <a:ea typeface="楷体"/>
              </a:rPr>
              <a:t>Q&amp;A</a:t>
            </a:r>
            <a:endParaRPr lang="zh-CN" sz="9600" b="1" spc="50">
              <a:gradFill>
                <a:gsLst>
                  <a:gs pos="25000">
                    <a:schemeClr val="accent2"/>
                  </a:gs>
                  <a:gs pos="100000">
                    <a:schemeClr val="accent2">
                      <a:shade val="45000"/>
                    </a:schemeClr>
                  </a:gs>
                </a:gsLst>
                <a:lin ang="5400000"/>
              </a:gradFill>
              <a:latin typeface="Footlight MT Light"/>
              <a:ea typeface="楷体"/>
            </a:endParaRPr>
          </a:p>
          <a:p>
            <a:endParaRPr lang="zh-CN" sz="5400" b="1" spc="50">
              <a:gradFill>
                <a:gsLst>
                  <a:gs pos="25000">
                    <a:schemeClr val="accent2"/>
                  </a:gs>
                  <a:gs pos="100000">
                    <a:schemeClr val="accent2">
                      <a:shade val="45000"/>
                    </a:schemeClr>
                  </a:gs>
                </a:gsLst>
                <a:lin ang="5400000"/>
              </a:gradFill>
              <a:latin typeface="楷体"/>
              <a:ea typeface="楷体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Lab1</a:t>
            </a:r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实验简介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latin typeface="Times" pitchFamily="2" charset="0"/>
              </a:rPr>
              <a:t>ANTLR4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r>
              <a:rPr lang="zh-CN" altLang="en-US" dirty="0"/>
              <a:t>补充说明</a:t>
            </a:r>
            <a:endParaRPr lang="en-US" altLang="zh-CN" dirty="0"/>
          </a:p>
          <a:p>
            <a:r>
              <a:rPr lang="zh-CN" altLang="en-US" dirty="0"/>
              <a:t>提交和评分</a:t>
            </a:r>
            <a:endParaRPr lang="zh-CN" altLang="zh-CN" dirty="0"/>
          </a:p>
          <a:p>
            <a:endParaRPr lang="en-US" altLang="zh-CN" dirty="0"/>
          </a:p>
          <a:p>
            <a:endParaRPr lang="zh-CN" dirty="0"/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323757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839428"/>
            <a:ext cx="7886700" cy="5544468"/>
          </a:xfrm>
        </p:spPr>
        <p:txBody>
          <a:bodyPr/>
          <a:lstStyle/>
          <a:p>
            <a:r>
              <a:rPr lang="zh-CN" altLang="en-US" dirty="0"/>
              <a:t>实验内容</a:t>
            </a:r>
            <a:r>
              <a:rPr lang="zh-CN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latin typeface="Times"/>
              </a:rPr>
              <a:t>Lab1-1</a:t>
            </a:r>
            <a:r>
              <a:rPr lang="zh-CN" altLang="en-US" dirty="0">
                <a:latin typeface="Times"/>
              </a:rPr>
              <a:t>：基于</a:t>
            </a:r>
            <a:r>
              <a:rPr lang="en-US" altLang="zh-CN" dirty="0">
                <a:latin typeface="Times"/>
              </a:rPr>
              <a:t>antlr4</a:t>
            </a:r>
            <a:r>
              <a:rPr lang="zh-CN" altLang="en-US" dirty="0">
                <a:latin typeface="Times"/>
              </a:rPr>
              <a:t>，完成</a:t>
            </a:r>
            <a:r>
              <a:rPr lang="en-US" altLang="zh-CN" dirty="0">
                <a:latin typeface="Times"/>
              </a:rPr>
              <a:t>Safe C</a:t>
            </a:r>
            <a:r>
              <a:rPr lang="zh-CN" altLang="en-US" dirty="0">
                <a:latin typeface="Times"/>
              </a:rPr>
              <a:t>的语法分析</a:t>
            </a:r>
            <a:endParaRPr lang="en-US" altLang="zh-CN" dirty="0">
              <a:latin typeface="Times"/>
            </a:endParaRPr>
          </a:p>
          <a:p>
            <a:pPr lvl="2"/>
            <a:r>
              <a:rPr lang="zh-CN" altLang="en-US" b="0" dirty="0"/>
              <a:t>完善词法文件，生成</a:t>
            </a:r>
            <a:r>
              <a:rPr lang="en-US" altLang="zh-CN" b="0" dirty="0"/>
              <a:t>token</a:t>
            </a:r>
            <a:r>
              <a:rPr lang="zh-CN" altLang="en-US" b="0" dirty="0"/>
              <a:t>流</a:t>
            </a:r>
            <a:endParaRPr lang="en-US" altLang="zh-CN" b="0" dirty="0"/>
          </a:p>
          <a:p>
            <a:pPr lvl="2"/>
            <a:r>
              <a:rPr lang="zh-CN" altLang="en-US" b="0" dirty="0"/>
              <a:t>完善语法文件，生成语法分析树</a:t>
            </a:r>
            <a:endParaRPr lang="en-US" altLang="zh-CN" b="0" dirty="0"/>
          </a:p>
          <a:p>
            <a:pPr lvl="1"/>
            <a:r>
              <a:rPr lang="zh-CN" altLang="zh-CN" dirty="0"/>
              <a:t> </a:t>
            </a:r>
            <a:r>
              <a:rPr lang="en-US" altLang="zh-CN" dirty="0">
                <a:latin typeface="Times"/>
              </a:rPr>
              <a:t>Lab1-2</a:t>
            </a:r>
            <a:r>
              <a:rPr lang="zh-CN" altLang="en-US" dirty="0">
                <a:latin typeface="Times"/>
              </a:rPr>
              <a:t>：基于语法分析树，进一步生成抽象语法树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9132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Lab1 </a:t>
            </a:r>
            <a:r>
              <a:rPr lang="zh-CN" altLang="en-US" dirty="0"/>
              <a:t>实验内容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Times" pitchFamily="2" charset="0"/>
              </a:rPr>
              <a:t>Lab1</a:t>
            </a:r>
            <a:r>
              <a:rPr lang="zh-CN" altLang="en-US" b="0" dirty="0">
                <a:latin typeface="Times" pitchFamily="2" charset="0"/>
              </a:rPr>
              <a:t> 内容</a:t>
            </a:r>
            <a:r>
              <a:rPr lang="en-US" altLang="zh-CN" b="0" dirty="0">
                <a:latin typeface="Times" pitchFamily="2" charset="0"/>
              </a:rPr>
              <a:t>1</a:t>
            </a:r>
            <a:r>
              <a:rPr lang="zh-CN" altLang="en-US" b="0" dirty="0">
                <a:latin typeface="Times" pitchFamily="2" charset="0"/>
              </a:rPr>
              <a:t> 语法分析树生成</a:t>
            </a:r>
            <a:endParaRPr lang="zh-CN" b="0" dirty="0">
              <a:latin typeface="Times" pitchFamily="2" charset="0"/>
            </a:endParaRPr>
          </a:p>
          <a:p>
            <a:pPr lvl="1"/>
            <a:r>
              <a:rPr lang="zh-CN" b="0" dirty="0">
                <a:latin typeface="Times" pitchFamily="2" charset="0"/>
              </a:rPr>
              <a:t>完善</a:t>
            </a:r>
            <a:r>
              <a:rPr lang="en-GB" b="0" dirty="0">
                <a:latin typeface="Times" pitchFamily="2" charset="0"/>
              </a:rPr>
              <a:t>Safe C</a:t>
            </a:r>
            <a:r>
              <a:rPr lang="zh-CN" b="0" dirty="0">
                <a:latin typeface="Times" pitchFamily="2" charset="0"/>
              </a:rPr>
              <a:t>语言的</a:t>
            </a:r>
            <a:r>
              <a:rPr lang="en-GB" b="0" dirty="0">
                <a:latin typeface="Times" pitchFamily="2" charset="0"/>
              </a:rPr>
              <a:t>ANTLR4</a:t>
            </a:r>
            <a:r>
              <a:rPr lang="zh-CN" b="0" dirty="0">
                <a:latin typeface="Times" pitchFamily="2" charset="0"/>
              </a:rPr>
              <a:t>词法</a:t>
            </a:r>
            <a:r>
              <a:rPr lang="en-US" b="0" dirty="0">
                <a:latin typeface="Times" pitchFamily="2" charset="0"/>
              </a:rPr>
              <a:t>(</a:t>
            </a:r>
            <a:r>
              <a:rPr lang="en-GB" b="0" dirty="0">
                <a:latin typeface="Times" pitchFamily="2" charset="0"/>
              </a:rPr>
              <a:t>SafeCLexer.g4)</a:t>
            </a:r>
            <a:r>
              <a:rPr lang="zh-CN" b="0" dirty="0">
                <a:latin typeface="Times" pitchFamily="2" charset="0"/>
              </a:rPr>
              <a:t>和语法文件</a:t>
            </a:r>
            <a:r>
              <a:rPr lang="en-US" b="0" dirty="0">
                <a:latin typeface="Times" pitchFamily="2" charset="0"/>
              </a:rPr>
              <a:t>(</a:t>
            </a:r>
            <a:r>
              <a:rPr lang="en-GB" b="0" dirty="0">
                <a:latin typeface="Times" pitchFamily="2" charset="0"/>
              </a:rPr>
              <a:t>SafeCParser.g4)</a:t>
            </a:r>
            <a:r>
              <a:rPr lang="zh-CN" altLang="en-US" b="0" dirty="0">
                <a:latin typeface="Times" pitchFamily="2" charset="0"/>
              </a:rPr>
              <a:t>，能生成准确的结果</a:t>
            </a:r>
            <a:endParaRPr lang="en-GB" b="0" dirty="0">
              <a:latin typeface="Times" pitchFamily="2" charset="0"/>
            </a:endParaRPr>
          </a:p>
          <a:p>
            <a:pPr marL="0" indent="0">
              <a:buNone/>
            </a:pPr>
            <a:endParaRPr lang="zh-CN" dirty="0"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9AFF6-D54A-FA4D-9A15-6D773E001C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3180759"/>
            <a:ext cx="2323262" cy="2008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1A207B-695A-7346-B656-F657DD9D25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96904" y="2545624"/>
            <a:ext cx="4333480" cy="34632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E5D1F7-5E3B-324B-ACC4-807409C5B1B0}"/>
              </a:ext>
            </a:extLst>
          </p:cNvPr>
          <p:cNvSpPr txBox="1"/>
          <p:nvPr/>
        </p:nvSpPr>
        <p:spPr>
          <a:xfrm>
            <a:off x="4737877" y="6247212"/>
            <a:ext cx="290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" pitchFamily="2" charset="0"/>
              </a:rPr>
              <a:t>生成的语法分析树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1BEE9-AABD-7B4A-BD45-F823401FB5BA}"/>
              </a:ext>
            </a:extLst>
          </p:cNvPr>
          <p:cNvSpPr txBox="1"/>
          <p:nvPr/>
        </p:nvSpPr>
        <p:spPr>
          <a:xfrm>
            <a:off x="1147821" y="5267097"/>
            <a:ext cx="1481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" pitchFamily="2" charset="0"/>
              </a:rPr>
              <a:t>SafeC</a:t>
            </a:r>
            <a:r>
              <a:rPr lang="zh-CN" altLang="en-US" dirty="0">
                <a:latin typeface="Times" pitchFamily="2" charset="0"/>
              </a:rPr>
              <a:t>源码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E2192855-DA1D-43F0-9735-4691896F1EBC}"/>
              </a:ext>
            </a:extLst>
          </p:cNvPr>
          <p:cNvSpPr/>
          <p:nvPr/>
        </p:nvSpPr>
        <p:spPr>
          <a:xfrm>
            <a:off x="3147060" y="3840480"/>
            <a:ext cx="80971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  <a:r>
              <a:rPr lang="zh-CN" dirty="0"/>
              <a:t> 实验</a:t>
            </a:r>
            <a:r>
              <a:rPr lang="zh-CN" altLang="en-US" dirty="0"/>
              <a:t>内容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Times" pitchFamily="2" charset="0"/>
              </a:rPr>
              <a:t>Lab1</a:t>
            </a:r>
            <a:r>
              <a:rPr lang="zh-CN" altLang="en-US" b="0" dirty="0">
                <a:latin typeface="Times" pitchFamily="2" charset="0"/>
              </a:rPr>
              <a:t> 内容</a:t>
            </a:r>
            <a:r>
              <a:rPr lang="en-US" altLang="zh-CN" b="0" dirty="0">
                <a:latin typeface="Times" pitchFamily="2" charset="0"/>
              </a:rPr>
              <a:t>2</a:t>
            </a:r>
            <a:r>
              <a:rPr lang="zh-CN" altLang="en-US" b="0" dirty="0">
                <a:latin typeface="Times" pitchFamily="2" charset="0"/>
              </a:rPr>
              <a:t> 抽象语法树生成</a:t>
            </a:r>
            <a:endParaRPr lang="zh-CN" b="0" dirty="0">
              <a:latin typeface="Times" pitchFamily="2" charset="0"/>
            </a:endParaRPr>
          </a:p>
          <a:p>
            <a:pPr lvl="1"/>
            <a:r>
              <a:rPr lang="zh-CN" altLang="en-US" b="0" dirty="0">
                <a:latin typeface="Times" pitchFamily="2" charset="0"/>
              </a:rPr>
              <a:t>基于</a:t>
            </a:r>
            <a:r>
              <a:rPr lang="en-US" altLang="zh-CN" b="0" dirty="0">
                <a:latin typeface="Times" pitchFamily="2" charset="0"/>
              </a:rPr>
              <a:t>ANTLR4</a:t>
            </a:r>
            <a:r>
              <a:rPr lang="zh-CN" altLang="en-US" b="0" dirty="0">
                <a:latin typeface="Times" pitchFamily="2" charset="0"/>
              </a:rPr>
              <a:t>生成的解析树，生成抽象语法树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5D1F7-5E3B-324B-ACC4-807409C5B1B0}"/>
              </a:ext>
            </a:extLst>
          </p:cNvPr>
          <p:cNvSpPr txBox="1"/>
          <p:nvPr/>
        </p:nvSpPr>
        <p:spPr>
          <a:xfrm>
            <a:off x="2759653" y="5489790"/>
            <a:ext cx="290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1-1 </a:t>
            </a:r>
            <a:r>
              <a:rPr lang="en-US" dirty="0" err="1">
                <a:latin typeface="Times" pitchFamily="2" charset="0"/>
              </a:rPr>
              <a:t>语法</a:t>
            </a:r>
            <a:r>
              <a:rPr lang="zh-CN" altLang="en-US" dirty="0">
                <a:latin typeface="Times" pitchFamily="2" charset="0"/>
              </a:rPr>
              <a:t>分析树</a:t>
            </a:r>
            <a:endParaRPr lang="zh-CN" dirty="0">
              <a:latin typeface="Times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4C75D0-0286-FF46-9FEF-0351A9C4C37C}"/>
              </a:ext>
            </a:extLst>
          </p:cNvPr>
          <p:cNvSpPr txBox="1"/>
          <p:nvPr/>
        </p:nvSpPr>
        <p:spPr>
          <a:xfrm>
            <a:off x="6526326" y="5863486"/>
            <a:ext cx="26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1-2 </a:t>
            </a:r>
            <a:r>
              <a:rPr lang="zh-CN" altLang="en-US" dirty="0">
                <a:latin typeface="Times" pitchFamily="2" charset="0"/>
              </a:rPr>
              <a:t>抽象语法</a:t>
            </a:r>
            <a:r>
              <a:rPr lang="en-US" dirty="0">
                <a:latin typeface="Times" pitchFamily="2" charset="0"/>
              </a:rPr>
              <a:t>树</a:t>
            </a:r>
            <a:endParaRPr lang="zh-CN" dirty="0"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FA1389-B3C6-4B50-9694-274191A8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21" y="654462"/>
            <a:ext cx="2255520" cy="5209024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0E1B79EA-5D64-48C6-9596-A28BC3A6CBC6}"/>
              </a:ext>
            </a:extLst>
          </p:cNvPr>
          <p:cNvSpPr/>
          <p:nvPr/>
        </p:nvSpPr>
        <p:spPr>
          <a:xfrm>
            <a:off x="5668080" y="3433305"/>
            <a:ext cx="80971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B4C5A8-56EC-40E2-8A5F-706160012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846" y="2514600"/>
            <a:ext cx="2570042" cy="29055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F8A08DF-DEC1-4352-8FA0-2FF0BDAC7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8" y="3623310"/>
            <a:ext cx="1914525" cy="1905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CD142E12-9B88-485F-BC1D-C1844E7A83AA}"/>
              </a:ext>
            </a:extLst>
          </p:cNvPr>
          <p:cNvSpPr/>
          <p:nvPr/>
        </p:nvSpPr>
        <p:spPr>
          <a:xfrm>
            <a:off x="2070600" y="3472098"/>
            <a:ext cx="80971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1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ANTLR4</a:t>
            </a:r>
            <a:r>
              <a:rPr lang="zh-CN" altLang="en-US" dirty="0"/>
              <a:t>的抽象语法树生成</a:t>
            </a:r>
            <a:endParaRPr lang="zh-CN" dirty="0"/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实验简介</a:t>
            </a:r>
            <a:endParaRPr lang="en-US" altLang="zh-CN" dirty="0">
              <a:latin typeface="Times" pitchFamily="2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ANTLR4</a:t>
            </a:r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 介绍</a:t>
            </a:r>
            <a:endParaRPr lang="en-US" altLang="zh-CN" dirty="0">
              <a:solidFill>
                <a:srgbClr val="C00000"/>
              </a:solidFill>
              <a:latin typeface="Times" pitchFamily="2" charset="0"/>
            </a:endParaRPr>
          </a:p>
          <a:p>
            <a:r>
              <a:rPr lang="en-US" altLang="zh-CN" dirty="0">
                <a:latin typeface="Times" pitchFamily="2" charset="0"/>
              </a:rPr>
              <a:t>Lab1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zh-CN" altLang="en-US" dirty="0"/>
              <a:t>实验内容</a:t>
            </a:r>
            <a:endParaRPr lang="en-US" altLang="zh-CN" dirty="0"/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Lab1-1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Lab1-2</a:t>
            </a:r>
          </a:p>
          <a:p>
            <a:r>
              <a:rPr lang="zh-CN" altLang="en-US" dirty="0"/>
              <a:t>补充说明</a:t>
            </a:r>
            <a:endParaRPr lang="en-US" altLang="zh-CN" dirty="0"/>
          </a:p>
          <a:p>
            <a:r>
              <a:rPr lang="zh-CN" altLang="en-US" dirty="0"/>
              <a:t>提交和评分</a:t>
            </a:r>
            <a:endParaRPr lang="zh-CN" altLang="zh-CN" dirty="0"/>
          </a:p>
          <a:p>
            <a:endParaRPr lang="en-US" altLang="zh-CN" dirty="0"/>
          </a:p>
          <a:p>
            <a:endParaRPr lang="zh-CN" dirty="0"/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 lvl="0" algn="r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/>
                <a:ea typeface="黑体"/>
              </a:defRPr>
            </a:lvl1pPr>
            <a:lvl2pPr marL="457200" lvl="1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2pPr>
            <a:lvl3pPr marL="914400" lvl="2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3pPr>
            <a:lvl4pPr marL="1371600" lvl="3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4pPr>
            <a:lvl5pPr marL="1828800" lvl="4" algn="l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黑体"/>
              </a:defRPr>
            </a:lvl5pPr>
            <a:lvl6pPr marL="2286000" lvl="5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6pPr>
            <a:lvl7pPr marL="2743200" lvl="6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7pPr>
            <a:lvl8pPr marL="3200400" lvl="7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8pPr>
            <a:lvl9pPr marL="3657600" lvl="8" algn="l" defTabSz="914400">
              <a:defRPr kern="1200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endParaRPr lang="zh-CN"/>
          </a:p>
        </p:txBody>
      </p:sp>
      <p:sp>
        <p:nvSpPr>
          <p:cNvPr id="9" name="标题 1"/>
          <p:cNvSpPr txBox="1"/>
          <p:nvPr/>
        </p:nvSpPr>
        <p:spPr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/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rgbClr val="622820"/>
                </a:solidFill>
                <a:latin typeface="Bodoni MT Condensed"/>
                <a:ea typeface="华文中宋"/>
              </a:defRPr>
            </a:lvl1pPr>
            <a:lvl2pPr lvl="1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2pPr>
            <a:lvl3pPr lvl="2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3pPr>
            <a:lvl4pPr lvl="3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4pPr>
            <a:lvl5pPr lvl="4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/>
                <a:ea typeface="华文中宋"/>
              </a:defRPr>
            </a:lvl5pPr>
            <a:lvl6pPr marL="457200" lvl="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6pPr>
            <a:lvl7pPr marL="914400" lvl="6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7pPr>
            <a:lvl8pPr marL="1371600" lvl="7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8pPr>
            <a:lvl9pPr marL="1828800" lvl="8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/>
                <a:ea typeface="黑体"/>
              </a:defRPr>
            </a:lvl9pPr>
          </a:lstStyle>
          <a:p>
            <a:r>
              <a:rPr lang="en-US" dirty="0">
                <a:latin typeface="隶书"/>
                <a:ea typeface="隶书"/>
              </a:rPr>
              <a:t>[</a:t>
            </a:r>
            <a:r>
              <a:rPr lang="zh-CN" altLang="en-US" dirty="0">
                <a:latin typeface="隶书"/>
                <a:ea typeface="隶书"/>
              </a:rPr>
              <a:t>实验一</a:t>
            </a:r>
            <a:r>
              <a:rPr lang="en-US" dirty="0">
                <a:latin typeface="隶书"/>
                <a:ea typeface="隶书"/>
              </a:rPr>
              <a:t>] 基于</a:t>
            </a:r>
            <a:r>
              <a:rPr lang="en-US" altLang="zh-CN" dirty="0">
                <a:latin typeface="隶书"/>
                <a:ea typeface="隶书"/>
              </a:rPr>
              <a:t>ANTLR4</a:t>
            </a:r>
            <a:r>
              <a:rPr lang="zh-CN" altLang="en-US" dirty="0">
                <a:latin typeface="隶书"/>
                <a:ea typeface="隶书"/>
              </a:rPr>
              <a:t>的抽象语法树生成</a:t>
            </a:r>
            <a:endParaRPr lang="zh-CN" dirty="0"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val="254565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22B1DE"/>
      </a:accent1>
      <a:accent2>
        <a:srgbClr val="0B99F9"/>
      </a:accent2>
      <a:accent3>
        <a:srgbClr val="7B93D7"/>
      </a:accent3>
      <a:accent4>
        <a:srgbClr val="8980CE"/>
      </a:accent4>
      <a:accent5>
        <a:srgbClr val="3DBFD1"/>
      </a:accent5>
      <a:accent6>
        <a:srgbClr val="FFC000"/>
      </a:accent6>
      <a:hlink>
        <a:srgbClr val="92D050"/>
      </a:hlink>
      <a:folHlink>
        <a:srgbClr val="AFB2B4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2710</Words>
  <Application>Microsoft Office PowerPoint</Application>
  <PresentationFormat>全屏显示(4:3)</PresentationFormat>
  <Paragraphs>390</Paragraphs>
  <Slides>43</Slides>
  <Notes>33</Notes>
  <HiddenSlides>5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等线</vt:lpstr>
      <vt:lpstr>华文中宋</vt:lpstr>
      <vt:lpstr>楷体</vt:lpstr>
      <vt:lpstr>隶书</vt:lpstr>
      <vt:lpstr>微软雅黑</vt:lpstr>
      <vt:lpstr>幼圆</vt:lpstr>
      <vt:lpstr>Arial</vt:lpstr>
      <vt:lpstr>Arial Narrow</vt:lpstr>
      <vt:lpstr>Bodoni MT Condensed</vt:lpstr>
      <vt:lpstr>Californian FB</vt:lpstr>
      <vt:lpstr>Footlight MT Light</vt:lpstr>
      <vt:lpstr>Times</vt:lpstr>
      <vt:lpstr>Times New Roman</vt:lpstr>
      <vt:lpstr>Wingdings</vt:lpstr>
      <vt:lpstr>Office 主题​​</vt:lpstr>
      <vt:lpstr>PowerPoint 演示文稿</vt:lpstr>
      <vt:lpstr>实验说明</vt:lpstr>
      <vt:lpstr>实验说明</vt:lpstr>
      <vt:lpstr>实验说明</vt:lpstr>
      <vt:lpstr>PowerPoint 演示文稿</vt:lpstr>
      <vt:lpstr>Lab1 实验内容</vt:lpstr>
      <vt:lpstr>Lab1 实验内容</vt:lpstr>
      <vt:lpstr>Lab1 实验内容</vt:lpstr>
      <vt:lpstr>PowerPoint 演示文稿</vt:lpstr>
      <vt:lpstr>Lab1 实验内容</vt:lpstr>
      <vt:lpstr>Lab1 实验内容</vt:lpstr>
      <vt:lpstr>Lab1 实验内容</vt:lpstr>
      <vt:lpstr>ANTLR 分析算法</vt:lpstr>
      <vt:lpstr>ANTLR 分析算法</vt:lpstr>
      <vt:lpstr>ANTLR 分析算法</vt:lpstr>
      <vt:lpstr>ANTLR 分析算法</vt:lpstr>
      <vt:lpstr>ANTLR 分析算法</vt:lpstr>
      <vt:lpstr>PowerPoint 演示文稿</vt:lpstr>
      <vt:lpstr>PowerPoint 演示文稿</vt:lpstr>
      <vt:lpstr>Lab1-1 实验内容</vt:lpstr>
      <vt:lpstr>Lab1-1 实验内容</vt:lpstr>
      <vt:lpstr>Lab1-1 实验内容</vt:lpstr>
      <vt:lpstr>PowerPoint 演示文稿</vt:lpstr>
      <vt:lpstr>Lab1-2 实验内容</vt:lpstr>
      <vt:lpstr>Lab1-2 实验内容</vt:lpstr>
      <vt:lpstr>Lab1-2 实验内容</vt:lpstr>
      <vt:lpstr>Lab1-2 实验内容</vt:lpstr>
      <vt:lpstr>Lab1-2 实验内容</vt:lpstr>
      <vt:lpstr>Lab1-2 实验内容</vt:lpstr>
      <vt:lpstr>Lab1-2 实验内容</vt:lpstr>
      <vt:lpstr>Lab1-2 实验内容</vt:lpstr>
      <vt:lpstr>Lab1-2 实验内容</vt:lpstr>
      <vt:lpstr>PowerPoint 演示文稿</vt:lpstr>
      <vt:lpstr>项目结构</vt:lpstr>
      <vt:lpstr>访问者模式</vt:lpstr>
      <vt:lpstr>C++类型转换</vt:lpstr>
      <vt:lpstr>调试</vt:lpstr>
      <vt:lpstr>PowerPoint 演示文稿</vt:lpstr>
      <vt:lpstr>提交内容</vt:lpstr>
      <vt:lpstr>评分标准</vt:lpstr>
      <vt:lpstr>PowerPoint 演示文稿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石 景宜</cp:lastModifiedBy>
  <cp:revision>685</cp:revision>
  <dcterms:modified xsi:type="dcterms:W3CDTF">2023-11-01T03:31:54Z</dcterms:modified>
</cp:coreProperties>
</file>