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A8"/>
    <a:srgbClr val="C2E4C4"/>
    <a:srgbClr val="F2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86F-1DBA-4522-86D5-BDE9CA69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C25BC-F523-4D65-AB44-7A7315FC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CA14-6317-43E3-B0AB-CCA14E82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F4B9-BE35-4C30-A2E0-739A47BB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8B39-15D7-4022-B6CC-8AF83323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52E-7953-4CBF-9A32-653FE17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52638-06F1-46F0-A340-B725FDC4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9920C-99BB-45FA-A56A-7FF2FF36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67BE-F4C6-4708-B772-9D850D9C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580D-715B-4F6B-AF36-B125C86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8C95D-5560-42E2-98E8-1EAE3AA13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2C996-E4DA-42CE-932F-4DCD1E84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6260-14C2-4852-A354-EDC96E25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7B5E-80D0-4ECE-9514-2BDCBD97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823B-F0BB-40F1-89DA-2EEF15FB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4318-4932-4E39-87A5-D1E07D71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4975-CA8E-4C77-9124-E04D25B8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433C-F1F4-46B6-9D4A-B133F50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3374-CC4C-467C-8991-4E6EC135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804A-8F98-4C7E-8EB2-14BE379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4F5-5E70-4139-8645-36F4743C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57B2-16E5-459E-AFE7-D658CB49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282D-C882-4B02-B915-238E8BA5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489B-141B-44E3-B091-CB6DB0B1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F8F-6699-4071-9D47-744D450A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8898-C91A-4703-AC29-5F8788EC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FCB3-B91B-4F3D-BC90-D600829DF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88CB-D73B-4E8F-AB6E-C0FAE954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B2FC-A833-4833-90A8-2785B82E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0163-EDC0-4B6C-8919-CD873472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260A-A7E9-4A61-96DC-7630ECA0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E8C-9044-4F6A-BC89-34F08399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5B054-6B8B-4635-B010-14484C26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F4624-1526-4FD6-A92A-877AA13B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AAFF8-A673-46DF-9C30-82A78646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132B-5CB1-4812-A824-D02C08763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BE98-DDB5-452A-9552-1BF9D05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BF2CB-15B7-45D2-8D09-C1F2972C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56763-18CE-4087-8CBB-4507DAD1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3D3-E4B9-48FA-A212-AD2AF73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BCD1-0511-45D4-9B7F-52E70F5A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F34DF-DEE3-443E-B048-CEDF69A6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101EB-9B80-4447-8DB6-5DEE90D2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0B196-BE7A-4465-B842-324382E2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15408-2912-4BDC-A5B2-99E09A29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B2E0-089B-4BBB-8D20-6C0D6653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006C-0B0D-40C5-BC76-6FCE42A3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FF36-1235-4CEA-AD39-ED59AB55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50FC-866F-4456-B669-718E05C6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EA02-75CF-46BB-878F-6770DF7D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8042-0AA8-4EFC-94E6-F2DB9450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EF6A-2BD6-4F0B-BE25-824D2EB2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8500-AD0C-420D-8157-BF6189E7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6DB5-E6E5-446E-B18C-611EDA934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13AEF-6EFC-4821-9DC0-AB80B295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C75C6-B120-4F38-A974-D947AB0B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0AF9-002A-46F0-9431-C1D5D40B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9034-EE2F-48B8-910E-794CEA6D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3A1E4-9C58-4FF1-A70D-C7F129F7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70EC-8998-4D0A-ABE2-21D530EC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5763-ECB8-4107-B85A-65D2D0C5F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2EDC-68C2-4407-BEDF-16F455A58CFA}" type="datetimeFigureOut">
              <a:rPr lang="en-US" smtClean="0"/>
              <a:t>2025-07-04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AC1B-B339-490E-86E9-15B3938F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0E7F-A499-4C71-8290-A064B22F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BF0A-6F06-496B-8723-9A73B2CE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FD09B1-8443-44C3-B11C-4CED7C01644B}"/>
              </a:ext>
            </a:extLst>
          </p:cNvPr>
          <p:cNvSpPr/>
          <p:nvPr/>
        </p:nvSpPr>
        <p:spPr>
          <a:xfrm>
            <a:off x="538579" y="355107"/>
            <a:ext cx="11114842" cy="4279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4DF0-5395-43FE-9821-99E0180F4DAA}"/>
              </a:ext>
            </a:extLst>
          </p:cNvPr>
          <p:cNvSpPr txBox="1"/>
          <p:nvPr/>
        </p:nvSpPr>
        <p:spPr>
          <a:xfrm>
            <a:off x="2672179" y="1917577"/>
            <a:ext cx="711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Connectivity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4C170-DD55-4A78-9A2F-AD6D20CB523B}"/>
              </a:ext>
            </a:extLst>
          </p:cNvPr>
          <p:cNvSpPr txBox="1"/>
          <p:nvPr/>
        </p:nvSpPr>
        <p:spPr>
          <a:xfrm>
            <a:off x="3841072" y="3329125"/>
            <a:ext cx="4509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Based on analyzing neural time series data book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Armin Toghi</a:t>
            </a:r>
          </a:p>
        </p:txBody>
      </p:sp>
    </p:spTree>
    <p:extLst>
      <p:ext uri="{BB962C8B-B14F-4D97-AF65-F5344CB8AC3E}">
        <p14:creationId xmlns:p14="http://schemas.microsoft.com/office/powerpoint/2010/main" val="203493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021"/>
                </a:solidFill>
                <a:latin typeface="StoneSansStd-Semibold-Identity-H"/>
              </a:rPr>
              <a:t>Mutual 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2" y="2551837"/>
            <a:ext cx="572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021"/>
                </a:solidFill>
                <a:latin typeface="StoneSerifStd-Medium-Identity-H"/>
              </a:rPr>
              <a:t>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ngineering and information technology (Not have a clear neurophysiological interpretation.)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021"/>
                </a:solidFill>
                <a:latin typeface="StoneSerifStd-Medium-Identity-H"/>
              </a:rPr>
              <a:t>D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istributions of values within variables and the joint distribution of two (or more) variables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4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676922" y="3031541"/>
            <a:ext cx="2794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021"/>
                </a:solidFill>
                <a:latin typeface="StoneSansStd-Semibold-Identity-H"/>
              </a:rPr>
              <a:t>Mutual Information</a:t>
            </a:r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4" y="1242860"/>
            <a:ext cx="5370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many kinds of relationships, including linear and nonlinear interactions that a correlation would fail to identify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54872" y="3244334"/>
            <a:ext cx="63209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information does not provide information as to whether a relationship is linear or nonlinear, or positive or negative. 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sensitive to the number of histogram bins. 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computationally intensive, </a:t>
            </a: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Cross-Frequency Coupling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2" y="2551837"/>
            <a:ext cx="572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Cross-frequency coupling supports cognitive and perceptual processes</a:t>
            </a:r>
            <a:r>
              <a:rPr lang="en-US" dirty="0"/>
              <a:t> </a:t>
            </a:r>
            <a:br>
              <a:rPr lang="en-US" dirty="0"/>
            </a:br>
            <a:br>
              <a:rPr lang="en-US" sz="1600" dirty="0"/>
            </a:b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021"/>
                </a:solidFill>
                <a:latin typeface="StoneSerifStd-Medium-Identity-H"/>
              </a:rPr>
              <a:t>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tatistical relationship between activities in two different frequency bands.</a:t>
            </a:r>
            <a:r>
              <a:rPr lang="en-US" dirty="0"/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4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1030917" y="2851687"/>
            <a:ext cx="2563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Cross-Frequency Coupling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7" y="838408"/>
            <a:ext cx="5370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provides findings that can be linked across species and to computational models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Help identify task-related high-frequency power, which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difficult to identify with EEG in trial-averaging-based analyses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48217" y="3775017"/>
            <a:ext cx="63209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time-consuming and that there are many tests to control for during statistical evaluation</a:t>
            </a: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021"/>
                </a:solidFill>
                <a:latin typeface="StoneSansStd-Semibold-Identity-H"/>
              </a:rPr>
              <a:t>Graph theory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2" y="2551837"/>
            <a:ext cx="57216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eneral mathematical framework for conceptualizing networks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networks that can be represented as graphs containing nodes and vertices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sz="1600" dirty="0"/>
            </a:b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connectivity, nodes and vertices are, respectively, electrodes and connectivity</a:t>
            </a: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1394901" y="3003553"/>
            <a:ext cx="194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Graph Theory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7" y="955923"/>
            <a:ext cx="58326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useful and often easy-to-interpret characterizations of multivariate networks.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Graph-theory-based approaches can facilitate cross-methods and cross-species comparisons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48217" y="3489313"/>
            <a:ext cx="6320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Graph-theory-based measures is that they are often (although</a:t>
            </a: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always) used in exploratory data-mining analyses that lack a theoretical framework within which to understand the findings and link the results to other known functional properties of the brain</a:t>
            </a: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6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25935-5638-4B82-A001-A5398596766F}"/>
              </a:ext>
            </a:extLst>
          </p:cNvPr>
          <p:cNvSpPr txBox="1"/>
          <p:nvPr/>
        </p:nvSpPr>
        <p:spPr>
          <a:xfrm>
            <a:off x="7279689" y="2551837"/>
            <a:ext cx="4500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term connectivity includes measures based on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on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a variety of linear and nonlinear methods.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71B4F-BC5C-4014-9DAE-EFFB58E5BAD9}"/>
              </a:ext>
            </a:extLst>
          </p:cNvPr>
          <p:cNvSpPr txBox="1"/>
          <p:nvPr/>
        </p:nvSpPr>
        <p:spPr>
          <a:xfrm>
            <a:off x="261891" y="2551837"/>
            <a:ext cx="5834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oscillatory synchronization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 a key mechanism by which neural populations transmit information and form larger networks.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51E636-DBF0-4FCE-A085-4B05AC7A6175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3E3E985D-B5D9-431B-96C5-D3C53466EC8E}"/>
              </a:ext>
            </a:extLst>
          </p:cNvPr>
          <p:cNvSpPr/>
          <p:nvPr/>
        </p:nvSpPr>
        <p:spPr>
          <a:xfrm>
            <a:off x="4119239" y="5140171"/>
            <a:ext cx="4500978" cy="488272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1A154B6-2D40-41A6-AD46-881999E683C5}"/>
              </a:ext>
            </a:extLst>
          </p:cNvPr>
          <p:cNvSpPr/>
          <p:nvPr/>
        </p:nvSpPr>
        <p:spPr>
          <a:xfrm rot="10800000">
            <a:off x="3925409" y="1797235"/>
            <a:ext cx="4500978" cy="488272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E1AA4-3190-4EEC-AECD-F1660F8D313F}"/>
              </a:ext>
            </a:extLst>
          </p:cNvPr>
          <p:cNvSpPr txBox="1"/>
          <p:nvPr/>
        </p:nvSpPr>
        <p:spPr>
          <a:xfrm>
            <a:off x="5779363" y="1233996"/>
            <a:ext cx="12606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A0875-73B4-4951-AFAF-E60A0DC0AEA9}"/>
              </a:ext>
            </a:extLst>
          </p:cNvPr>
          <p:cNvSpPr txBox="1"/>
          <p:nvPr/>
        </p:nvSpPr>
        <p:spPr>
          <a:xfrm>
            <a:off x="5726098" y="5821078"/>
            <a:ext cx="14381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3441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9159F9-09C4-49C9-A96C-264F2F95EEF6}"/>
              </a:ext>
            </a:extLst>
          </p:cNvPr>
          <p:cNvSpPr/>
          <p:nvPr/>
        </p:nvSpPr>
        <p:spPr>
          <a:xfrm>
            <a:off x="2954048" y="428352"/>
            <a:ext cx="6642713" cy="63386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A63C89-1E12-49A5-93A0-F16655640C3C}"/>
              </a:ext>
            </a:extLst>
          </p:cNvPr>
          <p:cNvSpPr/>
          <p:nvPr/>
        </p:nvSpPr>
        <p:spPr>
          <a:xfrm>
            <a:off x="3365374" y="1928674"/>
            <a:ext cx="1633492" cy="15003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Exploratory vs Hypothesis driven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31D39-C081-4036-BFDA-7AF26075422D}"/>
              </a:ext>
            </a:extLst>
          </p:cNvPr>
          <p:cNvSpPr/>
          <p:nvPr/>
        </p:nvSpPr>
        <p:spPr>
          <a:xfrm>
            <a:off x="5695027" y="743504"/>
            <a:ext cx="1924975" cy="15003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Interpretable vs non-interpretable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31701-2FD3-4C7B-BDFE-7431B265311C}"/>
              </a:ext>
            </a:extLst>
          </p:cNvPr>
          <p:cNvSpPr/>
          <p:nvPr/>
        </p:nvSpPr>
        <p:spPr>
          <a:xfrm>
            <a:off x="5077287" y="2773775"/>
            <a:ext cx="1596501" cy="14115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Time Precision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C82684-3B10-4EDA-A9FD-F5AE3F8E52F3}"/>
              </a:ext>
            </a:extLst>
          </p:cNvPr>
          <p:cNvSpPr/>
          <p:nvPr/>
        </p:nvSpPr>
        <p:spPr>
          <a:xfrm>
            <a:off x="3443795" y="3868442"/>
            <a:ext cx="1786628" cy="141154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Bivariate vs Multivariate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910A-626E-4187-BEB3-5EAB8AEF95CE}"/>
              </a:ext>
            </a:extLst>
          </p:cNvPr>
          <p:cNvSpPr txBox="1"/>
          <p:nvPr/>
        </p:nvSpPr>
        <p:spPr>
          <a:xfrm>
            <a:off x="79899" y="14548"/>
            <a:ext cx="449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Methods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359384-563B-48AD-A9CD-99241ECD4C44}"/>
              </a:ext>
            </a:extLst>
          </p:cNvPr>
          <p:cNvSpPr/>
          <p:nvPr/>
        </p:nvSpPr>
        <p:spPr>
          <a:xfrm>
            <a:off x="5461241" y="5018099"/>
            <a:ext cx="1596501" cy="141154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Linear vs non linear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531F89-F49F-439F-B8F1-948B826E21D8}"/>
              </a:ext>
            </a:extLst>
          </p:cNvPr>
          <p:cNvSpPr/>
          <p:nvPr/>
        </p:nvSpPr>
        <p:spPr>
          <a:xfrm>
            <a:off x="7288560" y="3868441"/>
            <a:ext cx="1596501" cy="1411549"/>
          </a:xfrm>
          <a:prstGeom prst="ellipse">
            <a:avLst/>
          </a:prstGeom>
          <a:solidFill>
            <a:srgbClr val="F2B4D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Directed vs non-directed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976AF-8575-471A-A357-C629F77505C0}"/>
              </a:ext>
            </a:extLst>
          </p:cNvPr>
          <p:cNvSpPr/>
          <p:nvPr/>
        </p:nvSpPr>
        <p:spPr>
          <a:xfrm>
            <a:off x="7230857" y="2388093"/>
            <a:ext cx="2007094" cy="1411549"/>
          </a:xfrm>
          <a:prstGeom prst="ellipse">
            <a:avLst/>
          </a:prstGeom>
          <a:solidFill>
            <a:srgbClr val="FEA8A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Computational efficacy</a:t>
            </a:r>
          </a:p>
        </p:txBody>
      </p:sp>
    </p:spTree>
    <p:extLst>
      <p:ext uri="{BB962C8B-B14F-4D97-AF65-F5344CB8AC3E}">
        <p14:creationId xmlns:p14="http://schemas.microsoft.com/office/powerpoint/2010/main" val="3309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Phase-Based Connectivity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1" y="2551837"/>
            <a:ext cx="6511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42021"/>
                </a:solidFill>
                <a:latin typeface="StoneSerifStd-Medium-Identity-H"/>
              </a:rPr>
              <a:t>W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StoneSerifStd-Medium-Identity-H"/>
              </a:rPr>
              <a:t>ith the idea that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when neural populations are functionally coupled, the timing of their oscillatory processes, as measured through phase, becomes synchronized.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Phase-based connectivity analyses rely on the distribution of phase angle differences between two electrodes.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9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179772" y="3059668"/>
            <a:ext cx="2794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Phase-Based Connectivity</a:t>
            </a:r>
            <a:r>
              <a:rPr lang="en-US" dirty="0"/>
              <a:t>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7" y="662295"/>
            <a:ext cx="41880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widely used in many experiments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a neurophysiological interpretation.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Computationally fast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Few assumptions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48217" y="3118281"/>
            <a:ext cx="41880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usceptible to temporal jitter.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uncertainties can have more significant effects at higher frequencies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not provide compelling evidence for directionality </a:t>
            </a: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BF68-EF0F-4BB0-AF90-2FC11816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56" y="3244334"/>
            <a:ext cx="2820802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Power-Based Connectivity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2" y="2551837"/>
            <a:ext cx="57216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 the idea that 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connectivity of neural population activation across time or over trials. </a:t>
            </a: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orrelating time-frequency power between two electrodes across time or over trials.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179772" y="3059668"/>
            <a:ext cx="2794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Power-Based Connectivity</a:t>
            </a:r>
            <a:r>
              <a:rPr lang="en-US" dirty="0"/>
              <a:t>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6" y="1234158"/>
            <a:ext cx="41880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similar to fMRI connectivity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nsensitive to temporal jitter and uncertainty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48215" y="3664969"/>
            <a:ext cx="41880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orrelated fluctuations in activity are relatively slower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than phased based connectivity</a:t>
            </a: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5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0FDE4-D11A-41BF-89C0-153E735E5AE1}"/>
              </a:ext>
            </a:extLst>
          </p:cNvPr>
          <p:cNvSpPr txBox="1"/>
          <p:nvPr/>
        </p:nvSpPr>
        <p:spPr>
          <a:xfrm>
            <a:off x="197528" y="807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Granger Prediction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2A26-B2E2-4593-B0C3-640860E88209}"/>
              </a:ext>
            </a:extLst>
          </p:cNvPr>
          <p:cNvSpPr txBox="1"/>
          <p:nvPr/>
        </p:nvSpPr>
        <p:spPr>
          <a:xfrm>
            <a:off x="261892" y="2551837"/>
            <a:ext cx="57216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 the idea of directed effective 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connectivity of neural population. </a:t>
            </a: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 </a:t>
            </a:r>
            <a:br>
              <a:rPr lang="en-US" dirty="0"/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A75F-EDEE-4C7F-92FB-F13DC653EEF5}"/>
              </a:ext>
            </a:extLst>
          </p:cNvPr>
          <p:cNvSpPr txBox="1"/>
          <p:nvPr/>
        </p:nvSpPr>
        <p:spPr>
          <a:xfrm>
            <a:off x="7279689" y="2551837"/>
            <a:ext cx="4500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Practically: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StoneSerifStd-Medium-Identity-H"/>
              </a:rPr>
              <a:t>Variance in one signal can be predicted from variance in another signal earlier in time.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1E9D8-3F0C-47AE-A703-7001EAA3E7EA}"/>
              </a:ext>
            </a:extLst>
          </p:cNvPr>
          <p:cNvCxnSpPr/>
          <p:nvPr/>
        </p:nvCxnSpPr>
        <p:spPr>
          <a:xfrm>
            <a:off x="6356412" y="239697"/>
            <a:ext cx="0" cy="614334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4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B002-13A6-4824-9DB7-549C221DC589}"/>
              </a:ext>
            </a:extLst>
          </p:cNvPr>
          <p:cNvSpPr txBox="1"/>
          <p:nvPr/>
        </p:nvSpPr>
        <p:spPr>
          <a:xfrm>
            <a:off x="676922" y="2953189"/>
            <a:ext cx="2794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42021"/>
                </a:solidFill>
                <a:effectLst/>
                <a:latin typeface="StoneSansStd-Semibold-Identity-H"/>
              </a:rPr>
              <a:t>Granger Causality (Prediction)</a:t>
            </a:r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5B87FEC-AD80-4E13-A98B-3B2555ABC8FB}"/>
              </a:ext>
            </a:extLst>
          </p:cNvPr>
          <p:cNvSpPr/>
          <p:nvPr/>
        </p:nvSpPr>
        <p:spPr>
          <a:xfrm>
            <a:off x="2974019" y="1282369"/>
            <a:ext cx="159798" cy="39239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1FED-BDD7-4B4F-93DE-5524ED18D349}"/>
              </a:ext>
            </a:extLst>
          </p:cNvPr>
          <p:cNvSpPr txBox="1"/>
          <p:nvPr/>
        </p:nvSpPr>
        <p:spPr>
          <a:xfrm>
            <a:off x="3240350" y="1473693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3F4AB8E-57D7-490E-9532-92764A271CBC}"/>
              </a:ext>
            </a:extLst>
          </p:cNvPr>
          <p:cNvSpPr/>
          <p:nvPr/>
        </p:nvSpPr>
        <p:spPr>
          <a:xfrm>
            <a:off x="3888419" y="612559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A9474-C6A2-4369-8592-97731875619D}"/>
              </a:ext>
            </a:extLst>
          </p:cNvPr>
          <p:cNvSpPr txBox="1"/>
          <p:nvPr/>
        </p:nvSpPr>
        <p:spPr>
          <a:xfrm>
            <a:off x="4048214" y="862457"/>
            <a:ext cx="4188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tests for and can dissociate directional connectivity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ignore simultaneous connectivity, which makes it less susceptible to volume conduction.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16A7-C7EE-433F-A6B9-45ED8D42477C}"/>
              </a:ext>
            </a:extLst>
          </p:cNvPr>
          <p:cNvSpPr txBox="1"/>
          <p:nvPr/>
        </p:nvSpPr>
        <p:spPr>
          <a:xfrm>
            <a:off x="3084990" y="390481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Disadv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53421FC-F741-4F98-88E2-89456D877B13}"/>
              </a:ext>
            </a:extLst>
          </p:cNvPr>
          <p:cNvSpPr/>
          <p:nvPr/>
        </p:nvSpPr>
        <p:spPr>
          <a:xfrm>
            <a:off x="3888419" y="3068545"/>
            <a:ext cx="159798" cy="2041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9BFF3-2046-4C4F-B311-E40A8B5DAD09}"/>
              </a:ext>
            </a:extLst>
          </p:cNvPr>
          <p:cNvSpPr txBox="1"/>
          <p:nvPr/>
        </p:nvSpPr>
        <p:spPr>
          <a:xfrm>
            <a:off x="4048214" y="3216207"/>
            <a:ext cx="4188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sensitive to violations of stationarity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computationally time-consuming to perform, and doubles the number</a:t>
            </a: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results</a:t>
            </a:r>
          </a:p>
          <a:p>
            <a:endParaRPr lang="en-US" sz="16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correction for multiple comparison</a:t>
            </a: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8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633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StoneSansStd-Semibold-Identity-H</vt:lpstr>
      <vt:lpstr>StoneSerifStd-Medium-Identity-H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2025-06-11T07:56:16Z</dcterms:created>
  <dcterms:modified xsi:type="dcterms:W3CDTF">2025-07-04T08:35:37Z</dcterms:modified>
</cp:coreProperties>
</file>