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900"/>
    <a:srgbClr val="009EE3"/>
    <a:srgbClr val="D9D9D9"/>
    <a:srgbClr val="B1B1B1"/>
    <a:srgbClr val="D7D7D7"/>
    <a:srgbClr val="ECECEC"/>
    <a:srgbClr val="DE4D00"/>
    <a:srgbClr val="302683"/>
    <a:srgbClr val="8A0047"/>
    <a:srgbClr val="36C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73" autoAdjust="0"/>
  </p:normalViewPr>
  <p:slideViewPr>
    <p:cSldViewPr>
      <p:cViewPr>
        <p:scale>
          <a:sx n="150" d="100"/>
          <a:sy n="150" d="100"/>
        </p:scale>
        <p:origin x="211" y="427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14.02.2017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 smtClean="0"/>
              <a:t>Bbc Berufsbildungscenter | Seite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 smtClean="0"/>
              <a:t>Bbc</a:t>
            </a:r>
            <a:r>
              <a:rPr lang="de-CH" dirty="0" smtClean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 smtClean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2</a:t>
            </a:fld>
            <a:endParaRPr lang="de-CH" smtClean="0"/>
          </a:p>
          <a:p>
            <a:endParaRPr lang="de-CH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4554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Bbc Berufsbildungscenter | Seite </a:t>
            </a:r>
            <a:fld id="{CAC32E7D-B94A-4EBC-8F24-F25D8E675917}" type="slidenum">
              <a:rPr lang="en-GB" sz="900" u="none" smtClean="0"/>
              <a:pPr/>
              <a:t>3</a:t>
            </a:fld>
            <a:endParaRPr lang="de-CH" smtClean="0"/>
          </a:p>
          <a:p>
            <a:endParaRPr lang="de-CH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1799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bc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</a:t>
            </a:r>
            <a:endParaRPr lang="de-CH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 smtClean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 smtClean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 smtClean="0"/>
              <a:t>Überschrift 1 / «Zitat»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 </a:t>
            </a:r>
            <a:r>
              <a:rPr lang="de-DE" dirty="0" smtClean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 smtClean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 smtClean="0"/>
              <a:t>Überschrift 2 / Autor</a:t>
            </a:r>
            <a:endParaRPr lang="de-CH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 smtClean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Code eingeben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 </a:t>
            </a:r>
          </a:p>
          <a:p>
            <a:pPr lvl="0"/>
            <a:endParaRPr lang="de-DE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Code eingeben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  <a:br>
              <a:rPr lang="de-DE" dirty="0" smtClean="0"/>
            </a:br>
            <a:endParaRPr lang="de-DE" dirty="0" smtClean="0"/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 smtClean="0"/>
              <a:t>Html</a:t>
            </a:r>
            <a:r>
              <a:rPr lang="de-DE" dirty="0" smtClean="0"/>
              <a:t>-File öffnen: </a:t>
            </a:r>
            <a:br>
              <a:rPr lang="de-DE" dirty="0" smtClean="0"/>
            </a:br>
            <a:r>
              <a:rPr lang="de-DE" dirty="0" smtClean="0"/>
              <a:t>Y:\_Projekte\062 - Bbc </a:t>
            </a:r>
            <a:r>
              <a:rPr lang="de-DE" dirty="0" err="1" smtClean="0"/>
              <a:t>ReDesign</a:t>
            </a:r>
            <a:r>
              <a:rPr lang="de-DE" dirty="0" smtClean="0"/>
              <a:t>\_Finals\Vorlagen\PowerPoint\index.html</a:t>
            </a:r>
          </a:p>
          <a:p>
            <a:pPr lvl="0"/>
            <a:r>
              <a:rPr lang="de-DE" dirty="0" smtClean="0"/>
              <a:t>Code eingeben</a:t>
            </a:r>
          </a:p>
          <a:p>
            <a:pPr lvl="0"/>
            <a:r>
              <a:rPr lang="de-DE" dirty="0" smtClean="0"/>
              <a:t>Den formatierten Code kopieren &amp; in die </a:t>
            </a:r>
            <a:r>
              <a:rPr lang="de-DE" dirty="0" err="1" smtClean="0"/>
              <a:t>Codebox</a:t>
            </a:r>
            <a:r>
              <a:rPr lang="de-DE" dirty="0" smtClean="0"/>
              <a:t> einfügen</a:t>
            </a:r>
          </a:p>
          <a:p>
            <a:pPr lvl="0"/>
            <a:r>
              <a:rPr lang="de-DE" dirty="0" smtClean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Autor, Funktion (Optional), 14pt</a:t>
            </a:r>
            <a:endParaRPr lang="de-CH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7864" b="38671"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 smtClean="0"/>
              <a:t>Hervorzuhebender Text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4000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 smtClean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 smtClean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Vielen</a:t>
            </a:r>
            <a:r>
              <a:rPr lang="de-CH" sz="2800" b="1" baseline="0" dirty="0" smtClean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 smtClean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 smtClean="0">
                <a:latin typeface="Titillium" panose="00000500000000000000" pitchFamily="50" charset="0"/>
              </a:rPr>
              <a:t>Fragen?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 smtClean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 smtClean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,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5053500"/>
            <a:ext cx="9144000" cy="9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2000">
                <a:schemeClr val="accent1"/>
              </a:gs>
              <a:gs pos="49000">
                <a:schemeClr val="accent5"/>
              </a:gs>
              <a:gs pos="72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83717" y="1229145"/>
            <a:ext cx="7128000" cy="3333600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Titillium" pitchFamily="50" charset="0"/>
              </a:defRPr>
            </a:lvl1pPr>
            <a:lvl2pPr>
              <a:defRPr>
                <a:latin typeface="Titillium" pitchFamily="50" charset="0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65808" y="238919"/>
            <a:ext cx="8229600" cy="519574"/>
          </a:xfrm>
        </p:spPr>
        <p:txBody>
          <a:bodyPr anchor="t">
            <a:norm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 smtClean="0"/>
              <a:t>Platzhalter Folientitel 1, 28pt, </a:t>
            </a:r>
            <a:r>
              <a:rPr lang="de-DE" dirty="0" err="1" smtClean="0"/>
              <a:t>bold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8728524" y="286544"/>
            <a:ext cx="216024" cy="0"/>
          </a:xfrm>
          <a:prstGeom prst="line">
            <a:avLst/>
          </a:prstGeom>
          <a:ln>
            <a:solidFill>
              <a:srgbClr val="C0C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latin typeface="Titillium" pitchFamily="50" charset="0"/>
              </a:rPr>
              <a:pPr/>
              <a:t>‹Nr.›</a:t>
            </a:fld>
            <a:endParaRPr lang="de-CH" dirty="0">
              <a:latin typeface="Titill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18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 smtClean="0"/>
              <a:t>Überschrift 3</a:t>
            </a:r>
            <a:endParaRPr lang="de-CH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 smtClean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 smtClean="0"/>
              <a:t>Überschrift 2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97" r:id="rId3"/>
    <p:sldLayoutId id="2147483869" r:id="rId4"/>
    <p:sldLayoutId id="2147483898" r:id="rId5"/>
    <p:sldLayoutId id="2147483870" r:id="rId6"/>
    <p:sldLayoutId id="2147483888" r:id="rId7"/>
    <p:sldLayoutId id="2147483900" r:id="rId8"/>
    <p:sldLayoutId id="2147483872" r:id="rId9"/>
    <p:sldLayoutId id="2147483907" r:id="rId10"/>
    <p:sldLayoutId id="2147483844" r:id="rId11"/>
    <p:sldLayoutId id="2147483884" r:id="rId12"/>
    <p:sldLayoutId id="2147483887" r:id="rId13"/>
    <p:sldLayoutId id="2147483902" r:id="rId14"/>
    <p:sldLayoutId id="2147483820" r:id="rId15"/>
    <p:sldLayoutId id="2147483903" r:id="rId16"/>
    <p:sldLayoutId id="2147483873" r:id="rId17"/>
    <p:sldLayoutId id="2147483890" r:id="rId18"/>
    <p:sldLayoutId id="2147483905" r:id="rId19"/>
    <p:sldLayoutId id="2147483862" r:id="rId20"/>
    <p:sldLayoutId id="2147483878" r:id="rId21"/>
    <p:sldLayoutId id="2147483858" r:id="rId22"/>
    <p:sldLayoutId id="2147483877" r:id="rId23"/>
    <p:sldLayoutId id="2147483829" r:id="rId24"/>
    <p:sldLayoutId id="2147483790" r:id="rId25"/>
    <p:sldLayoutId id="2147483837" r:id="rId26"/>
    <p:sldLayoutId id="2147483827" r:id="rId27"/>
    <p:sldLayoutId id="2147483789" r:id="rId28"/>
    <p:sldLayoutId id="2147483851" r:id="rId29"/>
    <p:sldLayoutId id="2147483906" r:id="rId30"/>
    <p:sldLayoutId id="2147483883" r:id="rId31"/>
    <p:sldLayoutId id="2147483911" r:id="rId32"/>
    <p:sldLayoutId id="2147483912" r:id="rId3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smtClean="0"/>
              <a:t>Version 1.0.0, </a:t>
            </a:r>
            <a:r>
              <a:rPr lang="de-CH" dirty="0" smtClean="0"/>
              <a:t>Februar </a:t>
            </a:r>
            <a:r>
              <a:rPr lang="de-CH" dirty="0" smtClean="0"/>
              <a:t>2017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Blockschaltbilder erstellen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 smtClean="0"/>
              <a:t>Gesamtübersicht/Möglichkeiten der Hardware zeigen</a:t>
            </a:r>
          </a:p>
          <a:p>
            <a:r>
              <a:rPr lang="de-CH" dirty="0" smtClean="0"/>
              <a:t>Funktionsblöcke zeigen</a:t>
            </a:r>
          </a:p>
          <a:p>
            <a:r>
              <a:rPr lang="de-CH" dirty="0" smtClean="0"/>
              <a:t>Datenfluss aufzeigen -&gt; Aus dem Blockschaltbild kann die Anforderung an die Peripherie des Mikrocontrollers entnommen werden</a:t>
            </a:r>
          </a:p>
          <a:p>
            <a:r>
              <a:rPr lang="de-CH" dirty="0" smtClean="0"/>
              <a:t>Komplexität durch höheren Abstraktionslevel verbergen</a:t>
            </a:r>
          </a:p>
          <a:p>
            <a:r>
              <a:rPr lang="de-CH" dirty="0" smtClean="0"/>
              <a:t>Basis für Detailentwicklung</a:t>
            </a:r>
          </a:p>
          <a:p>
            <a:r>
              <a:rPr lang="de-CH" dirty="0" smtClean="0"/>
              <a:t>Schnittstellen für Aufteilung auf mehrere Personen festlegen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47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2139702"/>
            <a:ext cx="1512168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/>
              <a:t>Mikrocontroller</a:t>
            </a:r>
          </a:p>
          <a:p>
            <a:pPr algn="ctr"/>
            <a:r>
              <a:rPr lang="de-CH" sz="1600" dirty="0" smtClean="0"/>
              <a:t>PIC XY</a:t>
            </a:r>
            <a:endParaRPr lang="de-CH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1043608" y="2283718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/>
              <a:t>Touch-Sensoren</a:t>
            </a:r>
          </a:p>
          <a:p>
            <a:pPr algn="ctr"/>
            <a:r>
              <a:rPr lang="de-CH" sz="1400" dirty="0" smtClean="0"/>
              <a:t>(kapazitiv)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40852" y="3147814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/>
              <a:t>Temperatursensor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72200" y="2067694"/>
            <a:ext cx="151216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/>
              <a:t>Display</a:t>
            </a:r>
          </a:p>
        </p:txBody>
      </p:sp>
      <p:cxnSp>
        <p:nvCxnSpPr>
          <p:cNvPr id="14" name="Gerade Verbindung mit Pfeil 13"/>
          <p:cNvCxnSpPr>
            <a:endCxn id="11" idx="1"/>
          </p:cNvCxnSpPr>
          <p:nvPr/>
        </p:nvCxnSpPr>
        <p:spPr>
          <a:xfrm>
            <a:off x="5364088" y="239173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9" idx="3"/>
          </p:cNvCxnSpPr>
          <p:nvPr/>
        </p:nvCxnSpPr>
        <p:spPr>
          <a:xfrm>
            <a:off x="2555776" y="2607754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0" idx="3"/>
          </p:cNvCxnSpPr>
          <p:nvPr/>
        </p:nvCxnSpPr>
        <p:spPr>
          <a:xfrm>
            <a:off x="2553020" y="3471850"/>
            <a:ext cx="1298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7272300" y="3075806"/>
            <a:ext cx="1224136" cy="792088"/>
            <a:chOff x="6732240" y="2479264"/>
            <a:chExt cx="1224136" cy="792088"/>
          </a:xfrm>
        </p:grpSpPr>
        <p:sp>
          <p:nvSpPr>
            <p:cNvPr id="24" name="Ellipse 23"/>
            <p:cNvSpPr/>
            <p:nvPr/>
          </p:nvSpPr>
          <p:spPr>
            <a:xfrm>
              <a:off x="6948264" y="2479264"/>
              <a:ext cx="792088" cy="792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732240" y="2551272"/>
              <a:ext cx="1224136" cy="648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2000" dirty="0" smtClean="0"/>
                <a:t>M</a:t>
              </a:r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>
            <a:off x="5364088" y="347185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372200" y="3145532"/>
            <a:ext cx="86409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/>
              <a:t>Motor-Endstufe</a:t>
            </a:r>
          </a:p>
        </p:txBody>
      </p:sp>
      <p:cxnSp>
        <p:nvCxnSpPr>
          <p:cNvPr id="35" name="Gerader Verbinder 34"/>
          <p:cNvCxnSpPr>
            <a:stCxn id="33" idx="3"/>
          </p:cNvCxnSpPr>
          <p:nvPr/>
        </p:nvCxnSpPr>
        <p:spPr>
          <a:xfrm>
            <a:off x="7236296" y="3469568"/>
            <a:ext cx="252028" cy="228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040852" y="1058883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de-CH" sz="1400" dirty="0" smtClean="0"/>
              <a:t>230VAC</a:t>
            </a:r>
          </a:p>
          <a:p>
            <a:pPr algn="r"/>
            <a:r>
              <a:rPr lang="de-CH" sz="1400" dirty="0" smtClean="0"/>
              <a:t>12VDC</a:t>
            </a:r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1040852" y="1058883"/>
            <a:ext cx="136815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771800" y="1058883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de-CH" sz="1400" dirty="0" smtClean="0"/>
              <a:t>12VDC</a:t>
            </a:r>
          </a:p>
          <a:p>
            <a:pPr algn="r"/>
            <a:r>
              <a:rPr lang="de-CH" sz="1400" dirty="0" smtClean="0"/>
              <a:t>3.3VDC</a:t>
            </a:r>
          </a:p>
        </p:txBody>
      </p:sp>
      <p:cxnSp>
        <p:nvCxnSpPr>
          <p:cNvPr id="42" name="Gerader Verbinder 41"/>
          <p:cNvCxnSpPr/>
          <p:nvPr/>
        </p:nvCxnSpPr>
        <p:spPr>
          <a:xfrm flipV="1">
            <a:off x="2772120" y="1060283"/>
            <a:ext cx="136815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3136106" y="2529524"/>
            <a:ext cx="142419" cy="15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H="1">
            <a:off x="3132909" y="3389974"/>
            <a:ext cx="142419" cy="15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5795064" y="2312136"/>
            <a:ext cx="142419" cy="15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5795064" y="3389974"/>
            <a:ext cx="142419" cy="15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059832" y="2296309"/>
            <a:ext cx="468052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3</a:t>
            </a:r>
            <a:endParaRPr lang="de-CH" sz="1200" dirty="0"/>
          </a:p>
        </p:txBody>
      </p:sp>
      <p:sp>
        <p:nvSpPr>
          <p:cNvPr id="52" name="Textfeld 51"/>
          <p:cNvSpPr txBox="1"/>
          <p:nvPr/>
        </p:nvSpPr>
        <p:spPr>
          <a:xfrm>
            <a:off x="3075078" y="3147814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3</a:t>
            </a:r>
            <a:endParaRPr lang="de-CH" sz="1200" dirty="0"/>
          </a:p>
        </p:txBody>
      </p:sp>
      <p:sp>
        <p:nvSpPr>
          <p:cNvPr id="53" name="Textfeld 52"/>
          <p:cNvSpPr txBox="1"/>
          <p:nvPr/>
        </p:nvSpPr>
        <p:spPr>
          <a:xfrm>
            <a:off x="5703457" y="3170192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4</a:t>
            </a:r>
            <a:endParaRPr lang="de-CH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5725597" y="2114731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7</a:t>
            </a:r>
            <a:endParaRPr lang="de-CH" sz="1200" dirty="0"/>
          </a:p>
        </p:txBody>
      </p:sp>
      <p:sp>
        <p:nvSpPr>
          <p:cNvPr id="55" name="Textfeld 54"/>
          <p:cNvSpPr txBox="1"/>
          <p:nvPr/>
        </p:nvSpPr>
        <p:spPr>
          <a:xfrm>
            <a:off x="3815563" y="2487431"/>
            <a:ext cx="934666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AD</a:t>
            </a:r>
            <a:endParaRPr lang="de-CH" sz="1000" dirty="0"/>
          </a:p>
        </p:txBody>
      </p:sp>
      <p:sp>
        <p:nvSpPr>
          <p:cNvPr id="56" name="Textfeld 55"/>
          <p:cNvSpPr txBox="1"/>
          <p:nvPr/>
        </p:nvSpPr>
        <p:spPr>
          <a:xfrm>
            <a:off x="3807372" y="3329027"/>
            <a:ext cx="934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I2C, I/O</a:t>
            </a:r>
            <a:endParaRPr lang="de-CH" sz="1000" dirty="0"/>
          </a:p>
        </p:txBody>
      </p:sp>
      <p:sp>
        <p:nvSpPr>
          <p:cNvPr id="57" name="Textfeld 56"/>
          <p:cNvSpPr txBox="1"/>
          <p:nvPr/>
        </p:nvSpPr>
        <p:spPr>
          <a:xfrm>
            <a:off x="4959105" y="3348513"/>
            <a:ext cx="954726" cy="36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PWM</a:t>
            </a:r>
            <a:endParaRPr lang="de-CH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5077494" y="2283718"/>
            <a:ext cx="934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I/O</a:t>
            </a:r>
            <a:endParaRPr lang="de-CH" sz="1000" dirty="0"/>
          </a:p>
        </p:txBody>
      </p:sp>
      <p:sp>
        <p:nvSpPr>
          <p:cNvPr id="59" name="Rechteck 58"/>
          <p:cNvSpPr/>
          <p:nvPr/>
        </p:nvSpPr>
        <p:spPr>
          <a:xfrm>
            <a:off x="933026" y="914867"/>
            <a:ext cx="3422950" cy="93610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0" name="Textfeld 59"/>
          <p:cNvSpPr txBox="1"/>
          <p:nvPr/>
        </p:nvSpPr>
        <p:spPr>
          <a:xfrm>
            <a:off x="4502748" y="1018241"/>
            <a:ext cx="401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Speisungen als Blöcke mit Ein- und Ausgangsspannung (nicht verdrahten)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19037" y="1905922"/>
            <a:ext cx="1816672" cy="23397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/>
          <p:cNvSpPr txBox="1"/>
          <p:nvPr/>
        </p:nvSpPr>
        <p:spPr>
          <a:xfrm>
            <a:off x="4501373" y="1165954"/>
            <a:ext cx="291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Eingaben und Sensoren links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6263115" y="1905922"/>
            <a:ext cx="2207031" cy="23397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/>
          <p:cNvSpPr txBox="1"/>
          <p:nvPr/>
        </p:nvSpPr>
        <p:spPr>
          <a:xfrm>
            <a:off x="4519868" y="1159199"/>
            <a:ext cx="2962043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Ausgaben und Aktoren rechts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695709" y="1905921"/>
            <a:ext cx="1816672" cy="233976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/>
          <p:cNvSpPr txBox="1"/>
          <p:nvPr/>
        </p:nvSpPr>
        <p:spPr>
          <a:xfrm>
            <a:off x="4508376" y="116121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Zentrale Steuerung in der Mitte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4517348" y="11619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Angabe der Peripherie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554204" y="2349017"/>
            <a:ext cx="1299986" cy="43875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3" name="Rechteck 82"/>
          <p:cNvSpPr/>
          <p:nvPr/>
        </p:nvSpPr>
        <p:spPr>
          <a:xfrm>
            <a:off x="2549271" y="3213052"/>
            <a:ext cx="1299986" cy="43875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4" name="Rechteck 83"/>
          <p:cNvSpPr/>
          <p:nvPr/>
        </p:nvSpPr>
        <p:spPr>
          <a:xfrm>
            <a:off x="5357676" y="3213113"/>
            <a:ext cx="1006050" cy="43875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5" name="Rechteck 84"/>
          <p:cNvSpPr/>
          <p:nvPr/>
        </p:nvSpPr>
        <p:spPr>
          <a:xfrm>
            <a:off x="5371394" y="2141722"/>
            <a:ext cx="992332" cy="438757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6" name="Rechteck 85"/>
          <p:cNvSpPr/>
          <p:nvPr/>
        </p:nvSpPr>
        <p:spPr>
          <a:xfrm>
            <a:off x="5032043" y="3380222"/>
            <a:ext cx="322129" cy="16893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Rechteck 86"/>
          <p:cNvSpPr/>
          <p:nvPr/>
        </p:nvSpPr>
        <p:spPr>
          <a:xfrm>
            <a:off x="3858581" y="3357962"/>
            <a:ext cx="450014" cy="16893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8" name="Rechteck 87"/>
          <p:cNvSpPr/>
          <p:nvPr/>
        </p:nvSpPr>
        <p:spPr>
          <a:xfrm>
            <a:off x="3846586" y="2527095"/>
            <a:ext cx="256290" cy="16893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Rechteck 88"/>
          <p:cNvSpPr/>
          <p:nvPr/>
        </p:nvSpPr>
        <p:spPr>
          <a:xfrm>
            <a:off x="5113133" y="2316538"/>
            <a:ext cx="250236" cy="16893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0" name="Textfeld 89"/>
          <p:cNvSpPr txBox="1"/>
          <p:nvPr/>
        </p:nvSpPr>
        <p:spPr>
          <a:xfrm>
            <a:off x="4517348" y="1159199"/>
            <a:ext cx="44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7030A0"/>
                </a:solidFill>
              </a:rPr>
              <a:t>Angabe von Richtung und Anzahl Leitungen</a:t>
            </a:r>
            <a:endParaRPr lang="de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81" grpId="0"/>
      <p:bldP spid="81" grpId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/>
      <p:bldP spid="90" grpId="1"/>
    </p:bldLst>
  </p:timing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105.potx" id="{E64D7785-7F98-47EF-AA68-8E840F545791}" vid="{35AEC794-2648-42C4-B79E-C1330423D93B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114</Words>
  <Application>Microsoft Office PowerPoint</Application>
  <PresentationFormat>Bildschirmpräsentation (16:9)</PresentationFormat>
  <Paragraphs>38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Blockschaltbilder erstellen</vt:lpstr>
      <vt:lpstr>Ziele</vt:lpstr>
      <vt:lpstr>Beispiel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Coding Rules</dc:title>
  <dc:creator>Studer Micha</dc:creator>
  <cp:lastModifiedBy>Liechti Simon</cp:lastModifiedBy>
  <cp:revision>82</cp:revision>
  <cp:lastPrinted>2015-10-21T07:31:17Z</cp:lastPrinted>
  <dcterms:created xsi:type="dcterms:W3CDTF">2017-01-20T08:03:45Z</dcterms:created>
  <dcterms:modified xsi:type="dcterms:W3CDTF">2017-02-14T15:37:46Z</dcterms:modified>
  <cp:contentStatus>104</cp:contentStatus>
</cp:coreProperties>
</file>