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7" r:id="rId11"/>
    <p:sldId id="263" r:id="rId12"/>
    <p:sldId id="268" r:id="rId13"/>
    <p:sldId id="264"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89693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B1919-B188-4055-857A-7C3CED294F5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21216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208219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185407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3511869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CB1919-B188-4055-857A-7C3CED294F54}"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358490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CB1919-B188-4055-857A-7C3CED294F54}" type="datetimeFigureOut">
              <a:rPr lang="en-US" smtClean="0"/>
              <a:t>1/25/2021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1987428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1701037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203461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211006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1919-B188-4055-857A-7C3CED294F54}"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242365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B1919-B188-4055-857A-7C3CED294F5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188528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B1919-B188-4055-857A-7C3CED294F54}"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198699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B1919-B188-4055-857A-7C3CED294F54}"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24740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B1919-B188-4055-857A-7C3CED294F54}"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56637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B1919-B188-4055-857A-7C3CED294F5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96417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B1919-B188-4055-857A-7C3CED294F54}"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6D3E18-1ECD-432A-9AB4-D9E4247145C6}" type="slidenum">
              <a:rPr lang="en-US" smtClean="0"/>
              <a:t>‹#›</a:t>
            </a:fld>
            <a:endParaRPr lang="en-US"/>
          </a:p>
        </p:txBody>
      </p:sp>
    </p:spTree>
    <p:extLst>
      <p:ext uri="{BB962C8B-B14F-4D97-AF65-F5344CB8AC3E}">
        <p14:creationId xmlns:p14="http://schemas.microsoft.com/office/powerpoint/2010/main" val="303257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CB1919-B188-4055-857A-7C3CED294F54}" type="datetimeFigureOut">
              <a:rPr lang="en-US" smtClean="0"/>
              <a:t>1/25/2021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06D3E18-1ECD-432A-9AB4-D9E4247145C6}" type="slidenum">
              <a:rPr lang="en-US" smtClean="0"/>
              <a:t>‹#›</a:t>
            </a:fld>
            <a:endParaRPr lang="en-US"/>
          </a:p>
        </p:txBody>
      </p:sp>
    </p:spTree>
    <p:extLst>
      <p:ext uri="{BB962C8B-B14F-4D97-AF65-F5344CB8AC3E}">
        <p14:creationId xmlns:p14="http://schemas.microsoft.com/office/powerpoint/2010/main" val="3221747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o.wikipedia.org/wiki/Limbaj_de_programare_multiparadigm%C4%83" TargetMode="External"/><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ro.wikipedia.org/wiki/C" TargetMode="External"/><Relationship Id="rId5" Type="http://schemas.openxmlformats.org/officeDocument/2006/relationships/hyperlink" Target="https://ro.wikipedia.org/w/index.php?title=Guido_van_Rossum&amp;action=edit&amp;redlink=1" TargetMode="External"/><Relationship Id="rId4" Type="http://schemas.openxmlformats.org/officeDocument/2006/relationships/hyperlink" Target="https://ro.wikipedia.org/wiki/198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DD67-0018-413F-96F2-1F962EC25530}"/>
              </a:ext>
            </a:extLst>
          </p:cNvPr>
          <p:cNvSpPr>
            <a:spLocks noGrp="1"/>
          </p:cNvSpPr>
          <p:nvPr>
            <p:ph type="ctrTitle"/>
          </p:nvPr>
        </p:nvSpPr>
        <p:spPr/>
        <p:txBody>
          <a:bodyPr/>
          <a:lstStyle/>
          <a:p>
            <a:r>
              <a:rPr lang="en-US" dirty="0" err="1"/>
              <a:t>Autobot</a:t>
            </a:r>
            <a:r>
              <a:rPr lang="en-US" dirty="0"/>
              <a:t> – Living Robotics</a:t>
            </a:r>
            <a:br>
              <a:rPr lang="en-US" dirty="0"/>
            </a:br>
            <a:endParaRPr lang="en-US" dirty="0"/>
          </a:p>
        </p:txBody>
      </p:sp>
    </p:spTree>
    <p:extLst>
      <p:ext uri="{BB962C8B-B14F-4D97-AF65-F5344CB8AC3E}">
        <p14:creationId xmlns:p14="http://schemas.microsoft.com/office/powerpoint/2010/main" val="140437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FEC2CE-4A0A-480F-83AA-F39FD5C01E87}"/>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Tehnologii utilizate</a:t>
            </a:r>
          </a:p>
        </p:txBody>
      </p:sp>
      <p:sp>
        <p:nvSpPr>
          <p:cNvPr id="3" name="Content Placeholder 2">
            <a:extLst>
              <a:ext uri="{FF2B5EF4-FFF2-40B4-BE49-F238E27FC236}">
                <a16:creationId xmlns:a16="http://schemas.microsoft.com/office/drawing/2014/main" id="{54E6092C-8B33-4F44-A7CC-3A231C4F9DA2}"/>
              </a:ext>
            </a:extLst>
          </p:cNvPr>
          <p:cNvSpPr>
            <a:spLocks noGrp="1"/>
          </p:cNvSpPr>
          <p:nvPr>
            <p:ph sz="half" idx="1"/>
          </p:nvPr>
        </p:nvSpPr>
        <p:spPr>
          <a:xfrm>
            <a:off x="1154954" y="2603500"/>
            <a:ext cx="6397313" cy="3416300"/>
          </a:xfrm>
        </p:spPr>
        <p:txBody>
          <a:bodyPr vert="horz" lIns="91440" tIns="45720" rIns="91440" bIns="45720" rtlCol="0" anchor="ctr">
            <a:normAutofit/>
          </a:bodyPr>
          <a:lstStyle/>
          <a:p>
            <a:pPr>
              <a:lnSpc>
                <a:spcPct val="90000"/>
              </a:lnSpc>
            </a:pPr>
            <a:r>
              <a:rPr lang="en-US" sz="1500" b="1" dirty="0">
                <a:effectLst/>
              </a:rPr>
              <a:t>Python</a:t>
            </a:r>
            <a:r>
              <a:rPr lang="en-US" sz="1500" dirty="0">
                <a:effectLst/>
              </a:rPr>
              <a:t> </a:t>
            </a:r>
            <a:r>
              <a:rPr lang="en-US" sz="1500" dirty="0" err="1">
                <a:effectLst/>
              </a:rPr>
              <a:t>este</a:t>
            </a:r>
            <a:r>
              <a:rPr lang="en-US" sz="1500" dirty="0">
                <a:effectLst/>
              </a:rPr>
              <a:t> un </a:t>
            </a:r>
            <a:r>
              <a:rPr lang="en-US" sz="1500" dirty="0" err="1">
                <a:effectLst/>
              </a:rPr>
              <a:t>limbaj</a:t>
            </a:r>
            <a:r>
              <a:rPr lang="en-US" sz="1500" dirty="0">
                <a:effectLst/>
              </a:rPr>
              <a:t> de </a:t>
            </a:r>
            <a:r>
              <a:rPr lang="en-US" sz="1500" dirty="0" err="1">
                <a:effectLst/>
              </a:rPr>
              <a:t>programare</a:t>
            </a:r>
            <a:r>
              <a:rPr lang="en-US" sz="1500" dirty="0">
                <a:effectLst/>
              </a:rPr>
              <a:t> </a:t>
            </a:r>
            <a:r>
              <a:rPr lang="en-US" sz="1500" dirty="0" err="1">
                <a:effectLst/>
              </a:rPr>
              <a:t>dinamic</a:t>
            </a:r>
            <a:r>
              <a:rPr lang="en-US" sz="1500" dirty="0">
                <a:effectLst/>
              </a:rPr>
              <a:t> </a:t>
            </a:r>
            <a:r>
              <a:rPr lang="en-US" sz="1500" u="none" strike="noStrike" dirty="0">
                <a:effectLst/>
                <a:hlinkClick r:id="rId3" tooltip="Limbaj de programare multiparadigmă">
                  <a:extLst>
                    <a:ext uri="{A12FA001-AC4F-418D-AE19-62706E023703}">
                      <ahyp:hlinkClr xmlns:ahyp="http://schemas.microsoft.com/office/drawing/2018/hyperlinkcolor" val="tx"/>
                    </a:ext>
                  </a:extLst>
                </a:hlinkClick>
              </a:rPr>
              <a:t>multi-</a:t>
            </a:r>
            <a:r>
              <a:rPr lang="en-US" sz="1500" u="none" strike="noStrike" dirty="0" err="1">
                <a:effectLst/>
                <a:hlinkClick r:id="rId3" tooltip="Limbaj de programare multiparadigmă">
                  <a:extLst>
                    <a:ext uri="{A12FA001-AC4F-418D-AE19-62706E023703}">
                      <ahyp:hlinkClr xmlns:ahyp="http://schemas.microsoft.com/office/drawing/2018/hyperlinkcolor" val="tx"/>
                    </a:ext>
                  </a:extLst>
                </a:hlinkClick>
              </a:rPr>
              <a:t>paradigmă</a:t>
            </a:r>
            <a:r>
              <a:rPr lang="en-US" sz="1500" dirty="0">
                <a:effectLst/>
              </a:rPr>
              <a:t>, </a:t>
            </a:r>
            <a:r>
              <a:rPr lang="en-US" sz="1500" dirty="0" err="1">
                <a:effectLst/>
              </a:rPr>
              <a:t>creat</a:t>
            </a:r>
            <a:r>
              <a:rPr lang="en-US" sz="1500" dirty="0">
                <a:effectLst/>
              </a:rPr>
              <a:t> </a:t>
            </a:r>
            <a:r>
              <a:rPr lang="en-US" sz="1500" dirty="0" err="1">
                <a:effectLst/>
              </a:rPr>
              <a:t>în</a:t>
            </a:r>
            <a:r>
              <a:rPr lang="en-US" sz="1500" dirty="0">
                <a:effectLst/>
              </a:rPr>
              <a:t> </a:t>
            </a:r>
            <a:r>
              <a:rPr lang="en-US" sz="1500" u="none" strike="noStrike" dirty="0">
                <a:effectLst/>
                <a:hlinkClick r:id="rId4" tooltip="1989">
                  <a:extLst>
                    <a:ext uri="{A12FA001-AC4F-418D-AE19-62706E023703}">
                      <ahyp:hlinkClr xmlns:ahyp="http://schemas.microsoft.com/office/drawing/2018/hyperlinkcolor" val="tx"/>
                    </a:ext>
                  </a:extLst>
                </a:hlinkClick>
              </a:rPr>
              <a:t>1989</a:t>
            </a:r>
            <a:r>
              <a:rPr lang="en-US" sz="1500" dirty="0">
                <a:effectLst/>
              </a:rPr>
              <a:t> de </a:t>
            </a:r>
            <a:r>
              <a:rPr lang="en-US" sz="1500" dirty="0" err="1">
                <a:effectLst/>
              </a:rPr>
              <a:t>programatorul</a:t>
            </a:r>
            <a:r>
              <a:rPr lang="en-US" sz="1500" dirty="0">
                <a:effectLst/>
              </a:rPr>
              <a:t> </a:t>
            </a:r>
            <a:r>
              <a:rPr lang="en-US" sz="1500" dirty="0" err="1">
                <a:effectLst/>
              </a:rPr>
              <a:t>olandez</a:t>
            </a:r>
            <a:r>
              <a:rPr lang="en-US" sz="1500" dirty="0">
                <a:effectLst/>
              </a:rPr>
              <a:t> </a:t>
            </a:r>
            <a:r>
              <a:rPr lang="en-US" sz="1500" u="none" strike="noStrike" dirty="0">
                <a:effectLst/>
                <a:hlinkClick r:id="rId5" tooltip="Guido van Rossum — pagină inexistentă">
                  <a:extLst>
                    <a:ext uri="{A12FA001-AC4F-418D-AE19-62706E023703}">
                      <ahyp:hlinkClr xmlns:ahyp="http://schemas.microsoft.com/office/drawing/2018/hyperlinkcolor" val="tx"/>
                    </a:ext>
                  </a:extLst>
                </a:hlinkClick>
              </a:rPr>
              <a:t>Guido van Rossum</a:t>
            </a:r>
            <a:r>
              <a:rPr lang="en-US" sz="1500" dirty="0">
                <a:effectLst/>
              </a:rPr>
              <a:t>. . Python </a:t>
            </a:r>
            <a:r>
              <a:rPr lang="en-US" sz="1500" dirty="0" err="1">
                <a:effectLst/>
              </a:rPr>
              <a:t>pune</a:t>
            </a:r>
            <a:r>
              <a:rPr lang="en-US" sz="1500" dirty="0">
                <a:effectLst/>
              </a:rPr>
              <a:t> </a:t>
            </a:r>
            <a:r>
              <a:rPr lang="en-US" sz="1500" dirty="0" err="1">
                <a:effectLst/>
              </a:rPr>
              <a:t>accentul</a:t>
            </a:r>
            <a:r>
              <a:rPr lang="en-US" sz="1500" dirty="0">
                <a:effectLst/>
              </a:rPr>
              <a:t> pe </a:t>
            </a:r>
            <a:r>
              <a:rPr lang="en-US" sz="1500" dirty="0" err="1">
                <a:effectLst/>
              </a:rPr>
              <a:t>curățenia</a:t>
            </a:r>
            <a:r>
              <a:rPr lang="en-US" sz="1500" dirty="0">
                <a:effectLst/>
              </a:rPr>
              <a:t> </a:t>
            </a:r>
            <a:r>
              <a:rPr lang="en-US" sz="1500" dirty="0" err="1">
                <a:effectLst/>
              </a:rPr>
              <a:t>și</a:t>
            </a:r>
            <a:r>
              <a:rPr lang="en-US" sz="1500" dirty="0">
                <a:effectLst/>
              </a:rPr>
              <a:t> </a:t>
            </a:r>
            <a:r>
              <a:rPr lang="en-US" sz="1500" dirty="0" err="1">
                <a:effectLst/>
              </a:rPr>
              <a:t>simplitatea</a:t>
            </a:r>
            <a:r>
              <a:rPr lang="en-US" sz="1500" dirty="0">
                <a:effectLst/>
              </a:rPr>
              <a:t> </a:t>
            </a:r>
            <a:r>
              <a:rPr lang="en-US" sz="1500" dirty="0" err="1">
                <a:effectLst/>
              </a:rPr>
              <a:t>codului</a:t>
            </a:r>
            <a:r>
              <a:rPr lang="en-US" sz="1500" dirty="0">
                <a:effectLst/>
              </a:rPr>
              <a:t>, </a:t>
            </a:r>
            <a:r>
              <a:rPr lang="en-US" sz="1500" dirty="0" err="1">
                <a:effectLst/>
              </a:rPr>
              <a:t>iar</a:t>
            </a:r>
            <a:r>
              <a:rPr lang="en-US" sz="1500" dirty="0">
                <a:effectLst/>
              </a:rPr>
              <a:t> </a:t>
            </a:r>
            <a:r>
              <a:rPr lang="en-US" sz="1500" dirty="0" err="1">
                <a:effectLst/>
              </a:rPr>
              <a:t>sintaxa</a:t>
            </a:r>
            <a:r>
              <a:rPr lang="en-US" sz="1500" dirty="0">
                <a:effectLst/>
              </a:rPr>
              <a:t> </a:t>
            </a:r>
            <a:r>
              <a:rPr lang="en-US" sz="1500" dirty="0" err="1">
                <a:effectLst/>
              </a:rPr>
              <a:t>sa</a:t>
            </a:r>
            <a:r>
              <a:rPr lang="en-US" sz="1500" dirty="0">
                <a:effectLst/>
              </a:rPr>
              <a:t> le </a:t>
            </a:r>
            <a:r>
              <a:rPr lang="en-US" sz="1500" dirty="0" err="1">
                <a:effectLst/>
              </a:rPr>
              <a:t>permite</a:t>
            </a:r>
            <a:r>
              <a:rPr lang="en-US" sz="1500" dirty="0">
                <a:effectLst/>
              </a:rPr>
              <a:t> </a:t>
            </a:r>
            <a:r>
              <a:rPr lang="en-US" sz="1500" dirty="0" err="1">
                <a:effectLst/>
              </a:rPr>
              <a:t>dezvoltatorilor</a:t>
            </a:r>
            <a:r>
              <a:rPr lang="en-US" sz="1500" dirty="0">
                <a:effectLst/>
              </a:rPr>
              <a:t> </a:t>
            </a:r>
            <a:r>
              <a:rPr lang="en-US" sz="1500" dirty="0" err="1">
                <a:effectLst/>
              </a:rPr>
              <a:t>să</a:t>
            </a:r>
            <a:r>
              <a:rPr lang="en-US" sz="1500" dirty="0">
                <a:effectLst/>
              </a:rPr>
              <a:t> </a:t>
            </a:r>
            <a:r>
              <a:rPr lang="en-US" sz="1500" dirty="0" err="1">
                <a:effectLst/>
              </a:rPr>
              <a:t>exprime</a:t>
            </a:r>
            <a:r>
              <a:rPr lang="en-US" sz="1500" dirty="0">
                <a:effectLst/>
              </a:rPr>
              <a:t> </a:t>
            </a:r>
            <a:r>
              <a:rPr lang="en-US" sz="1500" dirty="0" err="1">
                <a:effectLst/>
              </a:rPr>
              <a:t>unele</a:t>
            </a:r>
            <a:r>
              <a:rPr lang="en-US" sz="1500" dirty="0">
                <a:effectLst/>
              </a:rPr>
              <a:t> </a:t>
            </a:r>
            <a:r>
              <a:rPr lang="en-US" sz="1500" dirty="0" err="1">
                <a:effectLst/>
              </a:rPr>
              <a:t>idei</a:t>
            </a:r>
            <a:r>
              <a:rPr lang="en-US" sz="1500" dirty="0">
                <a:effectLst/>
              </a:rPr>
              <a:t> </a:t>
            </a:r>
            <a:r>
              <a:rPr lang="en-US" sz="1500" dirty="0" err="1">
                <a:effectLst/>
              </a:rPr>
              <a:t>programatice</a:t>
            </a:r>
            <a:r>
              <a:rPr lang="en-US" sz="1500" dirty="0">
                <a:effectLst/>
              </a:rPr>
              <a:t> </a:t>
            </a:r>
            <a:r>
              <a:rPr lang="en-US" sz="1500" dirty="0" err="1">
                <a:effectLst/>
              </a:rPr>
              <a:t>într</a:t>
            </a:r>
            <a:r>
              <a:rPr lang="en-US" sz="1500" dirty="0">
                <a:effectLst/>
              </a:rPr>
              <a:t>-o </a:t>
            </a:r>
            <a:r>
              <a:rPr lang="en-US" sz="1500" dirty="0" err="1">
                <a:effectLst/>
              </a:rPr>
              <a:t>manieră</a:t>
            </a:r>
            <a:r>
              <a:rPr lang="en-US" sz="1500" dirty="0">
                <a:effectLst/>
              </a:rPr>
              <a:t> </a:t>
            </a:r>
            <a:r>
              <a:rPr lang="en-US" sz="1500" dirty="0" err="1">
                <a:effectLst/>
              </a:rPr>
              <a:t>mai</a:t>
            </a:r>
            <a:r>
              <a:rPr lang="en-US" sz="1500" dirty="0">
                <a:effectLst/>
              </a:rPr>
              <a:t> </a:t>
            </a:r>
            <a:r>
              <a:rPr lang="en-US" sz="1500" dirty="0" err="1">
                <a:effectLst/>
              </a:rPr>
              <a:t>clară</a:t>
            </a:r>
            <a:r>
              <a:rPr lang="en-US" sz="1500" dirty="0">
                <a:effectLst/>
              </a:rPr>
              <a:t> </a:t>
            </a:r>
            <a:r>
              <a:rPr lang="en-US" sz="1500" dirty="0" err="1">
                <a:effectLst/>
              </a:rPr>
              <a:t>și</a:t>
            </a:r>
            <a:r>
              <a:rPr lang="en-US" sz="1500" dirty="0">
                <a:effectLst/>
              </a:rPr>
              <a:t> </a:t>
            </a:r>
            <a:r>
              <a:rPr lang="en-US" sz="1500" dirty="0" err="1">
                <a:effectLst/>
              </a:rPr>
              <a:t>mai</a:t>
            </a:r>
            <a:r>
              <a:rPr lang="en-US" sz="1500" dirty="0">
                <a:effectLst/>
              </a:rPr>
              <a:t> </a:t>
            </a:r>
            <a:r>
              <a:rPr lang="en-US" sz="1500" dirty="0" err="1">
                <a:effectLst/>
              </a:rPr>
              <a:t>concisă</a:t>
            </a:r>
            <a:r>
              <a:rPr lang="en-US" sz="1500" dirty="0">
                <a:effectLst/>
              </a:rPr>
              <a:t> </a:t>
            </a:r>
            <a:r>
              <a:rPr lang="en-US" sz="1500" dirty="0" err="1">
                <a:effectLst/>
              </a:rPr>
              <a:t>decât</a:t>
            </a:r>
            <a:r>
              <a:rPr lang="en-US" sz="1500" dirty="0">
                <a:effectLst/>
              </a:rPr>
              <a:t> </a:t>
            </a:r>
            <a:r>
              <a:rPr lang="en-US" sz="1500" dirty="0" err="1">
                <a:effectLst/>
              </a:rPr>
              <a:t>în</a:t>
            </a:r>
            <a:r>
              <a:rPr lang="en-US" sz="1500" dirty="0">
                <a:effectLst/>
              </a:rPr>
              <a:t> </a:t>
            </a:r>
            <a:r>
              <a:rPr lang="en-US" sz="1500" dirty="0" err="1">
                <a:effectLst/>
              </a:rPr>
              <a:t>alte</a:t>
            </a:r>
            <a:r>
              <a:rPr lang="en-US" sz="1500" dirty="0">
                <a:effectLst/>
              </a:rPr>
              <a:t> </a:t>
            </a:r>
            <a:r>
              <a:rPr lang="en-US" sz="1500" dirty="0" err="1">
                <a:effectLst/>
              </a:rPr>
              <a:t>limbaje</a:t>
            </a:r>
            <a:r>
              <a:rPr lang="en-US" sz="1500" dirty="0">
                <a:effectLst/>
              </a:rPr>
              <a:t> de </a:t>
            </a:r>
            <a:r>
              <a:rPr lang="en-US" sz="1500" dirty="0" err="1">
                <a:effectLst/>
              </a:rPr>
              <a:t>programare</a:t>
            </a:r>
            <a:r>
              <a:rPr lang="en-US" sz="1500" dirty="0">
                <a:effectLst/>
              </a:rPr>
              <a:t> ca </a:t>
            </a:r>
            <a:r>
              <a:rPr lang="en-US" sz="1500" u="none" strike="noStrike" dirty="0">
                <a:effectLst/>
                <a:hlinkClick r:id="rId6" tooltip="C">
                  <a:extLst>
                    <a:ext uri="{A12FA001-AC4F-418D-AE19-62706E023703}">
                      <ahyp:hlinkClr xmlns:ahyp="http://schemas.microsoft.com/office/drawing/2018/hyperlinkcolor" val="tx"/>
                    </a:ext>
                  </a:extLst>
                </a:hlinkClick>
              </a:rPr>
              <a:t>C</a:t>
            </a:r>
            <a:r>
              <a:rPr lang="en-US" sz="1500" dirty="0">
                <a:effectLst/>
              </a:rPr>
              <a:t>. </a:t>
            </a:r>
            <a:r>
              <a:rPr lang="en-US" sz="1500" dirty="0" err="1">
                <a:effectLst/>
              </a:rPr>
              <a:t>În</a:t>
            </a:r>
            <a:r>
              <a:rPr lang="en-US" sz="1500" dirty="0">
                <a:effectLst/>
              </a:rPr>
              <a:t> </a:t>
            </a:r>
            <a:r>
              <a:rPr lang="en-US" sz="1500" dirty="0" err="1">
                <a:effectLst/>
              </a:rPr>
              <a:t>ceea</a:t>
            </a:r>
            <a:r>
              <a:rPr lang="en-US" sz="1500" dirty="0">
                <a:effectLst/>
              </a:rPr>
              <a:t> </a:t>
            </a:r>
            <a:r>
              <a:rPr lang="en-US" sz="1500" dirty="0" err="1">
                <a:effectLst/>
              </a:rPr>
              <a:t>ce</a:t>
            </a:r>
            <a:r>
              <a:rPr lang="en-US" sz="1500" dirty="0">
                <a:effectLst/>
              </a:rPr>
              <a:t> </a:t>
            </a:r>
            <a:r>
              <a:rPr lang="en-US" sz="1500" dirty="0" err="1">
                <a:effectLst/>
              </a:rPr>
              <a:t>privește</a:t>
            </a:r>
            <a:r>
              <a:rPr lang="en-US" sz="1500" dirty="0">
                <a:effectLst/>
              </a:rPr>
              <a:t> </a:t>
            </a:r>
            <a:r>
              <a:rPr lang="en-US" sz="1500" dirty="0" err="1">
                <a:effectLst/>
              </a:rPr>
              <a:t>paradigma</a:t>
            </a:r>
            <a:r>
              <a:rPr lang="en-US" sz="1500" dirty="0">
                <a:effectLst/>
              </a:rPr>
              <a:t> de </a:t>
            </a:r>
            <a:r>
              <a:rPr lang="en-US" sz="1500" dirty="0" err="1">
                <a:effectLst/>
              </a:rPr>
              <a:t>programare</a:t>
            </a:r>
            <a:r>
              <a:rPr lang="en-US" sz="1500" dirty="0">
                <a:effectLst/>
              </a:rPr>
              <a:t>, Python </a:t>
            </a:r>
            <a:r>
              <a:rPr lang="en-US" sz="1500" dirty="0" err="1">
                <a:effectLst/>
              </a:rPr>
              <a:t>poate</a:t>
            </a:r>
            <a:r>
              <a:rPr lang="en-US" sz="1500" dirty="0">
                <a:effectLst/>
              </a:rPr>
              <a:t> </a:t>
            </a:r>
            <a:r>
              <a:rPr lang="en-US" sz="1500" dirty="0" err="1">
                <a:effectLst/>
              </a:rPr>
              <a:t>servi</a:t>
            </a:r>
            <a:r>
              <a:rPr lang="en-US" sz="1500" dirty="0">
                <a:effectLst/>
              </a:rPr>
              <a:t> ca </a:t>
            </a:r>
            <a:r>
              <a:rPr lang="en-US" sz="1500" dirty="0" err="1">
                <a:effectLst/>
              </a:rPr>
              <a:t>limbaj</a:t>
            </a:r>
            <a:r>
              <a:rPr lang="en-US" sz="1500" dirty="0">
                <a:effectLst/>
              </a:rPr>
              <a:t> </a:t>
            </a:r>
            <a:r>
              <a:rPr lang="en-US" sz="1500" dirty="0" err="1">
                <a:effectLst/>
              </a:rPr>
              <a:t>pentru</a:t>
            </a:r>
            <a:r>
              <a:rPr lang="en-US" sz="1500" dirty="0">
                <a:effectLst/>
              </a:rPr>
              <a:t> software de </a:t>
            </a:r>
            <a:r>
              <a:rPr lang="en-US" sz="1500" dirty="0" err="1">
                <a:effectLst/>
              </a:rPr>
              <a:t>tipul</a:t>
            </a:r>
            <a:r>
              <a:rPr lang="en-US" sz="1500" dirty="0">
                <a:effectLst/>
              </a:rPr>
              <a:t> object-oriented, </a:t>
            </a:r>
            <a:r>
              <a:rPr lang="en-US" sz="1500" dirty="0" err="1">
                <a:effectLst/>
              </a:rPr>
              <a:t>dar</a:t>
            </a:r>
            <a:r>
              <a:rPr lang="en-US" sz="1500" dirty="0">
                <a:effectLst/>
              </a:rPr>
              <a:t> </a:t>
            </a:r>
            <a:r>
              <a:rPr lang="en-US" sz="1500" dirty="0" err="1">
                <a:effectLst/>
              </a:rPr>
              <a:t>permite</a:t>
            </a:r>
            <a:r>
              <a:rPr lang="en-US" sz="1500" dirty="0">
                <a:effectLst/>
              </a:rPr>
              <a:t> </a:t>
            </a:r>
            <a:r>
              <a:rPr lang="en-US" sz="1500" dirty="0" err="1">
                <a:effectLst/>
              </a:rPr>
              <a:t>și</a:t>
            </a:r>
            <a:r>
              <a:rPr lang="en-US" sz="1500" dirty="0">
                <a:effectLst/>
              </a:rPr>
              <a:t> </a:t>
            </a:r>
            <a:r>
              <a:rPr lang="en-US" sz="1500" dirty="0" err="1">
                <a:effectLst/>
              </a:rPr>
              <a:t>programarea</a:t>
            </a:r>
            <a:r>
              <a:rPr lang="en-US" sz="1500" dirty="0">
                <a:effectLst/>
              </a:rPr>
              <a:t> </a:t>
            </a:r>
            <a:r>
              <a:rPr lang="en-US" sz="1500" dirty="0" err="1">
                <a:effectLst/>
              </a:rPr>
              <a:t>imperativă</a:t>
            </a:r>
            <a:r>
              <a:rPr lang="en-US" sz="1500" dirty="0">
                <a:effectLst/>
              </a:rPr>
              <a:t>, </a:t>
            </a:r>
            <a:r>
              <a:rPr lang="en-US" sz="1500" dirty="0" err="1">
                <a:effectLst/>
              </a:rPr>
              <a:t>funcțională</a:t>
            </a:r>
            <a:r>
              <a:rPr lang="en-US" sz="1500" dirty="0">
                <a:effectLst/>
              </a:rPr>
              <a:t> </a:t>
            </a:r>
            <a:r>
              <a:rPr lang="en-US" sz="1500" dirty="0" err="1">
                <a:effectLst/>
              </a:rPr>
              <a:t>sau</a:t>
            </a:r>
            <a:r>
              <a:rPr lang="en-US" sz="1500" dirty="0">
                <a:effectLst/>
              </a:rPr>
              <a:t> </a:t>
            </a:r>
            <a:r>
              <a:rPr lang="en-US" sz="1500" dirty="0" err="1">
                <a:effectLst/>
              </a:rPr>
              <a:t>procedurală</a:t>
            </a:r>
            <a:r>
              <a:rPr lang="en-US" sz="1500" dirty="0">
                <a:effectLst/>
              </a:rPr>
              <a:t>. </a:t>
            </a:r>
            <a:r>
              <a:rPr lang="en-US" sz="1500" dirty="0" err="1">
                <a:effectLst/>
              </a:rPr>
              <a:t>Sistemul</a:t>
            </a:r>
            <a:r>
              <a:rPr lang="en-US" sz="1500" dirty="0">
                <a:effectLst/>
              </a:rPr>
              <a:t> de </a:t>
            </a:r>
            <a:r>
              <a:rPr lang="en-US" sz="1500" dirty="0" err="1">
                <a:effectLst/>
              </a:rPr>
              <a:t>tipizare</a:t>
            </a:r>
            <a:r>
              <a:rPr lang="en-US" sz="1500" dirty="0">
                <a:effectLst/>
              </a:rPr>
              <a:t> </a:t>
            </a:r>
            <a:r>
              <a:rPr lang="en-US" sz="1500" dirty="0" err="1">
                <a:effectLst/>
              </a:rPr>
              <a:t>este</a:t>
            </a:r>
            <a:r>
              <a:rPr lang="en-US" sz="1500" dirty="0">
                <a:effectLst/>
              </a:rPr>
              <a:t> </a:t>
            </a:r>
            <a:r>
              <a:rPr lang="en-US" sz="1500" dirty="0" err="1">
                <a:effectLst/>
              </a:rPr>
              <a:t>dinamic</a:t>
            </a:r>
            <a:r>
              <a:rPr lang="en-US" sz="1500" dirty="0">
                <a:effectLst/>
              </a:rPr>
              <a:t> </a:t>
            </a:r>
            <a:r>
              <a:rPr lang="en-US" sz="1500" dirty="0" err="1">
                <a:effectLst/>
              </a:rPr>
              <a:t>iar</a:t>
            </a:r>
            <a:r>
              <a:rPr lang="en-US" sz="1500" dirty="0">
                <a:effectLst/>
              </a:rPr>
              <a:t> </a:t>
            </a:r>
            <a:r>
              <a:rPr lang="en-US" sz="1500" dirty="0" err="1">
                <a:effectLst/>
              </a:rPr>
              <a:t>administrarea</a:t>
            </a:r>
            <a:r>
              <a:rPr lang="en-US" sz="1500" dirty="0">
                <a:effectLst/>
              </a:rPr>
              <a:t> </a:t>
            </a:r>
            <a:r>
              <a:rPr lang="en-US" sz="1500" dirty="0" err="1">
                <a:effectLst/>
              </a:rPr>
              <a:t>memoriei</a:t>
            </a:r>
            <a:r>
              <a:rPr lang="en-US" sz="1500" dirty="0">
                <a:effectLst/>
              </a:rPr>
              <a:t> </a:t>
            </a:r>
            <a:r>
              <a:rPr lang="en-US" sz="1500" dirty="0" err="1">
                <a:effectLst/>
              </a:rPr>
              <a:t>decurge</a:t>
            </a:r>
            <a:r>
              <a:rPr lang="en-US" sz="1500" dirty="0">
                <a:effectLst/>
              </a:rPr>
              <a:t> automat </a:t>
            </a:r>
            <a:r>
              <a:rPr lang="en-US" sz="1500" dirty="0" err="1">
                <a:effectLst/>
              </a:rPr>
              <a:t>prin</a:t>
            </a:r>
            <a:r>
              <a:rPr lang="en-US" sz="1500" dirty="0">
                <a:effectLst/>
              </a:rPr>
              <a:t> </a:t>
            </a:r>
            <a:r>
              <a:rPr lang="en-US" sz="1500" dirty="0" err="1">
                <a:effectLst/>
              </a:rPr>
              <a:t>intermediul</a:t>
            </a:r>
            <a:r>
              <a:rPr lang="en-US" sz="1500" dirty="0">
                <a:effectLst/>
              </a:rPr>
              <a:t> </a:t>
            </a:r>
            <a:r>
              <a:rPr lang="en-US" sz="1500" dirty="0" err="1">
                <a:effectLst/>
              </a:rPr>
              <a:t>unui</a:t>
            </a:r>
            <a:r>
              <a:rPr lang="en-US" sz="1500" dirty="0">
                <a:effectLst/>
              </a:rPr>
              <a:t> </a:t>
            </a:r>
            <a:r>
              <a:rPr lang="en-US" sz="1500" dirty="0" err="1">
                <a:effectLst/>
              </a:rPr>
              <a:t>serviciu</a:t>
            </a:r>
            <a:r>
              <a:rPr lang="en-US" sz="1500" dirty="0">
                <a:effectLst/>
              </a:rPr>
              <a:t> „</a:t>
            </a:r>
            <a:r>
              <a:rPr lang="en-US" sz="1500" dirty="0" err="1">
                <a:effectLst/>
              </a:rPr>
              <a:t>gunoier</a:t>
            </a:r>
            <a:r>
              <a:rPr lang="en-US" sz="1500" dirty="0">
                <a:effectLst/>
              </a:rPr>
              <a:t>” (garbage collector). Alt </a:t>
            </a:r>
            <a:r>
              <a:rPr lang="en-US" sz="1500" dirty="0" err="1">
                <a:effectLst/>
              </a:rPr>
              <a:t>avantaj</a:t>
            </a:r>
            <a:r>
              <a:rPr lang="en-US" sz="1500" dirty="0">
                <a:effectLst/>
              </a:rPr>
              <a:t> al </a:t>
            </a:r>
            <a:r>
              <a:rPr lang="en-US" sz="1500" dirty="0" err="1">
                <a:effectLst/>
              </a:rPr>
              <a:t>limbajului</a:t>
            </a:r>
            <a:r>
              <a:rPr lang="en-US" sz="1500" dirty="0">
                <a:effectLst/>
              </a:rPr>
              <a:t> </a:t>
            </a:r>
            <a:r>
              <a:rPr lang="en-US" sz="1500" dirty="0" err="1">
                <a:effectLst/>
              </a:rPr>
              <a:t>este</a:t>
            </a:r>
            <a:r>
              <a:rPr lang="en-US" sz="1500" dirty="0">
                <a:effectLst/>
              </a:rPr>
              <a:t> </a:t>
            </a:r>
            <a:r>
              <a:rPr lang="en-US" sz="1500" dirty="0" err="1">
                <a:effectLst/>
              </a:rPr>
              <a:t>existența</a:t>
            </a:r>
            <a:r>
              <a:rPr lang="en-US" sz="1500" dirty="0">
                <a:effectLst/>
              </a:rPr>
              <a:t> </a:t>
            </a:r>
            <a:r>
              <a:rPr lang="en-US" sz="1500" dirty="0" err="1">
                <a:effectLst/>
              </a:rPr>
              <a:t>unei</a:t>
            </a:r>
            <a:r>
              <a:rPr lang="en-US" sz="1500" dirty="0">
                <a:effectLst/>
              </a:rPr>
              <a:t> ample </a:t>
            </a:r>
            <a:r>
              <a:rPr lang="en-US" sz="1500" dirty="0" err="1">
                <a:effectLst/>
              </a:rPr>
              <a:t>biblioteci</a:t>
            </a:r>
            <a:r>
              <a:rPr lang="en-US" sz="1500" dirty="0">
                <a:effectLst/>
              </a:rPr>
              <a:t> standard de </a:t>
            </a:r>
            <a:r>
              <a:rPr lang="en-US" sz="1500" dirty="0" err="1">
                <a:effectLst/>
              </a:rPr>
              <a:t>metode</a:t>
            </a:r>
            <a:r>
              <a:rPr lang="en-US" sz="1500" dirty="0">
                <a:effectLst/>
              </a:rPr>
              <a:t> </a:t>
            </a:r>
            <a:endParaRPr lang="en-US" sz="1500" dirty="0"/>
          </a:p>
        </p:txBody>
      </p:sp>
      <p:pic>
        <p:nvPicPr>
          <p:cNvPr id="6" name="Content Placeholder 5" descr="A picture containing logo&#10;&#10;Description automatically generated">
            <a:extLst>
              <a:ext uri="{FF2B5EF4-FFF2-40B4-BE49-F238E27FC236}">
                <a16:creationId xmlns:a16="http://schemas.microsoft.com/office/drawing/2014/main" id="{75C2124E-36CF-4960-BA29-6BB8EFD4AF78}"/>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8236138" y="2775951"/>
            <a:ext cx="264891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15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2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5" name="Rectangle 3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itle 11">
            <a:extLst>
              <a:ext uri="{FF2B5EF4-FFF2-40B4-BE49-F238E27FC236}">
                <a16:creationId xmlns:a16="http://schemas.microsoft.com/office/drawing/2014/main" id="{4DF0E782-0C2D-40E4-90F4-DBA6A5B84C60}"/>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Mediul de simulare</a:t>
            </a:r>
            <a:endParaRPr lang="en-US" dirty="0"/>
          </a:p>
        </p:txBody>
      </p:sp>
      <p:pic>
        <p:nvPicPr>
          <p:cNvPr id="16" name="Content Placeholder 15" descr="A drawing of a face&#10;&#10;Description automatically generated">
            <a:extLst>
              <a:ext uri="{FF2B5EF4-FFF2-40B4-BE49-F238E27FC236}">
                <a16:creationId xmlns:a16="http://schemas.microsoft.com/office/drawing/2014/main" id="{A110C0C4-7EED-446B-91D4-765B69290B1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5843" r="18478" b="1"/>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13" name="Content Placeholder 12">
            <a:extLst>
              <a:ext uri="{FF2B5EF4-FFF2-40B4-BE49-F238E27FC236}">
                <a16:creationId xmlns:a16="http://schemas.microsoft.com/office/drawing/2014/main" id="{8FA5547A-45C8-4659-828E-9203A719541C}"/>
              </a:ext>
            </a:extLst>
          </p:cNvPr>
          <p:cNvSpPr>
            <a:spLocks noGrp="1"/>
          </p:cNvSpPr>
          <p:nvPr>
            <p:ph sz="half" idx="1"/>
          </p:nvPr>
        </p:nvSpPr>
        <p:spPr>
          <a:xfrm>
            <a:off x="5980954" y="2603500"/>
            <a:ext cx="5211979" cy="3416300"/>
          </a:xfrm>
        </p:spPr>
        <p:txBody>
          <a:bodyPr vert="horz" lIns="91440" tIns="45720" rIns="91440" bIns="45720" rtlCol="0" anchor="ctr">
            <a:normAutofit/>
          </a:bodyPr>
          <a:lstStyle/>
          <a:p>
            <a:r>
              <a:rPr lang="en-US" dirty="0" err="1"/>
              <a:t>Mediul</a:t>
            </a:r>
            <a:r>
              <a:rPr lang="en-US" dirty="0"/>
              <a:t> de </a:t>
            </a:r>
            <a:r>
              <a:rPr lang="en-US" dirty="0" err="1"/>
              <a:t>simulare</a:t>
            </a:r>
            <a:r>
              <a:rPr lang="en-US" dirty="0"/>
              <a:t> </a:t>
            </a:r>
            <a:r>
              <a:rPr lang="en-US" dirty="0" err="1"/>
              <a:t>utilizat</a:t>
            </a:r>
            <a:r>
              <a:rPr lang="en-US" dirty="0"/>
              <a:t> </a:t>
            </a:r>
            <a:r>
              <a:rPr lang="en-US" dirty="0" err="1"/>
              <a:t>este</a:t>
            </a:r>
            <a:r>
              <a:rPr lang="en-US" dirty="0"/>
              <a:t> </a:t>
            </a:r>
            <a:r>
              <a:rPr lang="ro-RO" b="1" dirty="0"/>
              <a:t>G</a:t>
            </a:r>
            <a:r>
              <a:rPr lang="en-US" b="1" dirty="0" err="1"/>
              <a:t>azebo</a:t>
            </a:r>
            <a:r>
              <a:rPr lang="en-US" dirty="0" err="1"/>
              <a:t>.Acesta</a:t>
            </a:r>
            <a:r>
              <a:rPr lang="en-US" dirty="0"/>
              <a:t> </a:t>
            </a:r>
            <a:r>
              <a:rPr lang="en-US" dirty="0" err="1"/>
              <a:t>simuleaza</a:t>
            </a:r>
            <a:r>
              <a:rPr lang="en-US" dirty="0"/>
              <a:t> </a:t>
            </a:r>
            <a:r>
              <a:rPr lang="en-US" dirty="0" err="1"/>
              <a:t>lucrul</a:t>
            </a:r>
            <a:r>
              <a:rPr lang="en-US" dirty="0"/>
              <a:t> cu </a:t>
            </a:r>
            <a:r>
              <a:rPr lang="en-US" dirty="0" err="1"/>
              <a:t>robotul</a:t>
            </a:r>
            <a:r>
              <a:rPr lang="en-US" dirty="0"/>
              <a:t> </a:t>
            </a:r>
            <a:r>
              <a:rPr lang="en-US" dirty="0" err="1"/>
              <a:t>turtlebot</a:t>
            </a:r>
            <a:r>
              <a:rPr lang="en-US" dirty="0"/>
              <a:t> 3.</a:t>
            </a:r>
            <a:r>
              <a:rPr lang="ro-RO" dirty="0"/>
              <a:t> </a:t>
            </a:r>
            <a:r>
              <a:rPr lang="en-US" dirty="0"/>
              <a:t>Are o </a:t>
            </a:r>
            <a:r>
              <a:rPr lang="en-US" dirty="0" err="1"/>
              <a:t>multime</a:t>
            </a:r>
            <a:r>
              <a:rPr lang="en-US" dirty="0"/>
              <a:t> de feature-</a:t>
            </a:r>
            <a:r>
              <a:rPr lang="en-US" dirty="0" err="1"/>
              <a:t>uri</a:t>
            </a:r>
            <a:r>
              <a:rPr lang="en-US" dirty="0"/>
              <a:t>, </a:t>
            </a:r>
            <a:r>
              <a:rPr lang="en-US" dirty="0" err="1"/>
              <a:t>printre</a:t>
            </a:r>
            <a:r>
              <a:rPr lang="en-US" dirty="0"/>
              <a:t> care </a:t>
            </a:r>
            <a:r>
              <a:rPr lang="en-US" dirty="0" err="1"/>
              <a:t>și</a:t>
            </a:r>
            <a:r>
              <a:rPr lang="en-US" dirty="0"/>
              <a:t> building editor care </a:t>
            </a:r>
            <a:r>
              <a:rPr lang="en-US" dirty="0" err="1"/>
              <a:t>permite</a:t>
            </a:r>
            <a:r>
              <a:rPr lang="en-US" dirty="0"/>
              <a:t> </a:t>
            </a:r>
            <a:r>
              <a:rPr lang="en-US" dirty="0" err="1"/>
              <a:t>construirea</a:t>
            </a:r>
            <a:r>
              <a:rPr lang="en-US" dirty="0"/>
              <a:t> </a:t>
            </a:r>
            <a:r>
              <a:rPr lang="en-US" dirty="0" err="1"/>
              <a:t>mediului</a:t>
            </a:r>
            <a:r>
              <a:rPr lang="en-US" dirty="0"/>
              <a:t> </a:t>
            </a:r>
            <a:r>
              <a:rPr lang="en-US" dirty="0" err="1"/>
              <a:t>propriu</a:t>
            </a:r>
            <a:r>
              <a:rPr lang="en-US" dirty="0"/>
              <a:t> de </a:t>
            </a:r>
            <a:r>
              <a:rPr lang="en-US" dirty="0" err="1"/>
              <a:t>lucru</a:t>
            </a:r>
            <a:r>
              <a:rPr lang="en-US" dirty="0"/>
              <a:t>, </a:t>
            </a:r>
            <a:r>
              <a:rPr lang="en-US" dirty="0" err="1"/>
              <a:t>mediu</a:t>
            </a:r>
            <a:r>
              <a:rPr lang="en-US" dirty="0"/>
              <a:t> </a:t>
            </a:r>
            <a:r>
              <a:rPr lang="en-US" dirty="0" err="1"/>
              <a:t>în</a:t>
            </a:r>
            <a:r>
              <a:rPr lang="en-US" dirty="0"/>
              <a:t> care </a:t>
            </a:r>
            <a:r>
              <a:rPr lang="en-US" dirty="0" err="1"/>
              <a:t>robotul</a:t>
            </a:r>
            <a:r>
              <a:rPr lang="en-US" dirty="0"/>
              <a:t> </a:t>
            </a:r>
            <a:r>
              <a:rPr lang="en-US" dirty="0" err="1"/>
              <a:t>iși</a:t>
            </a:r>
            <a:r>
              <a:rPr lang="en-US" dirty="0"/>
              <a:t> </a:t>
            </a:r>
            <a:r>
              <a:rPr lang="en-US" dirty="0" err="1"/>
              <a:t>va</a:t>
            </a:r>
            <a:r>
              <a:rPr lang="en-US" dirty="0"/>
              <a:t> </a:t>
            </a:r>
            <a:r>
              <a:rPr lang="en-US" dirty="0" err="1"/>
              <a:t>desfășura</a:t>
            </a:r>
            <a:r>
              <a:rPr lang="en-US" dirty="0"/>
              <a:t> </a:t>
            </a:r>
            <a:r>
              <a:rPr lang="en-US" dirty="0" err="1"/>
              <a:t>acțiunile</a:t>
            </a:r>
            <a:r>
              <a:rPr lang="en-US" dirty="0"/>
              <a:t>.</a:t>
            </a:r>
          </a:p>
        </p:txBody>
      </p:sp>
    </p:spTree>
    <p:extLst>
      <p:ext uri="{BB962C8B-B14F-4D97-AF65-F5344CB8AC3E}">
        <p14:creationId xmlns:p14="http://schemas.microsoft.com/office/powerpoint/2010/main" val="227964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3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4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47C7F17D-DC7C-45DD-A3BE-DD5F5A7D24FA}"/>
              </a:ext>
            </a:extLst>
          </p:cNvPr>
          <p:cNvPicPr>
            <a:picLocks noChangeAspect="1"/>
          </p:cNvPicPr>
          <p:nvPr/>
        </p:nvPicPr>
        <p:blipFill rotWithShape="1">
          <a:blip r:embed="rId3"/>
          <a:srcRect t="19931" r="1" b="17780"/>
          <a:stretch/>
        </p:blipFill>
        <p:spPr>
          <a:xfrm>
            <a:off x="388225" y="466162"/>
            <a:ext cx="11415550"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4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45" name="Freeform: Shape 4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FC09A72-B376-4AAD-A2DB-F8A3480A4C4D}"/>
              </a:ext>
            </a:extLst>
          </p:cNvPr>
          <p:cNvSpPr>
            <a:spLocks noGrp="1"/>
          </p:cNvSpPr>
          <p:nvPr>
            <p:ph type="title"/>
          </p:nvPr>
        </p:nvSpPr>
        <p:spPr>
          <a:xfrm>
            <a:off x="1154955" y="4110824"/>
            <a:ext cx="5015258" cy="1908975"/>
          </a:xfrm>
        </p:spPr>
        <p:txBody>
          <a:bodyPr vert="horz" lIns="91440" tIns="45720" rIns="91440" bIns="45720" rtlCol="0" anchor="ctr">
            <a:normAutofit/>
          </a:bodyPr>
          <a:lstStyle/>
          <a:p>
            <a:r>
              <a:rPr lang="en-US">
                <a:solidFill>
                  <a:schemeClr val="tx1"/>
                </a:solidFill>
              </a:rPr>
              <a:t>ROS nodes</a:t>
            </a:r>
          </a:p>
        </p:txBody>
      </p:sp>
      <p:pic>
        <p:nvPicPr>
          <p:cNvPr id="40" name="Content Placeholder 7">
            <a:extLst>
              <a:ext uri="{FF2B5EF4-FFF2-40B4-BE49-F238E27FC236}">
                <a16:creationId xmlns:a16="http://schemas.microsoft.com/office/drawing/2014/main" id="{305B3C63-B9A7-4C2B-879D-AC825DAA6A62}"/>
              </a:ext>
            </a:extLst>
          </p:cNvPr>
          <p:cNvPicPr>
            <a:picLocks noGrp="1" noChangeAspect="1"/>
          </p:cNvPicPr>
          <p:nvPr>
            <p:ph sz="half" idx="1"/>
          </p:nvPr>
        </p:nvPicPr>
        <p:blipFill>
          <a:blip r:embed="rId4"/>
          <a:stretch>
            <a:fillRect/>
          </a:stretch>
        </p:blipFill>
        <p:spPr>
          <a:xfrm>
            <a:off x="5974686" y="4184350"/>
            <a:ext cx="5174327" cy="1908974"/>
          </a:xfrm>
          <a:prstGeom prst="roundRect">
            <a:avLst>
              <a:gd name="adj" fmla="val 0"/>
            </a:avLst>
          </a:prstGeom>
          <a:effectLst/>
        </p:spPr>
      </p:pic>
    </p:spTree>
    <p:extLst>
      <p:ext uri="{BB962C8B-B14F-4D97-AF65-F5344CB8AC3E}">
        <p14:creationId xmlns:p14="http://schemas.microsoft.com/office/powerpoint/2010/main" val="36839245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4375FA0-7817-4613-8174-B937C56A057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ROS nodes</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Content Placeholder 7">
            <a:extLst>
              <a:ext uri="{FF2B5EF4-FFF2-40B4-BE49-F238E27FC236}">
                <a16:creationId xmlns:a16="http://schemas.microsoft.com/office/drawing/2014/main" id="{2CFF5988-E721-48F3-9F31-3FD769F10BF0}"/>
              </a:ext>
            </a:extLst>
          </p:cNvPr>
          <p:cNvPicPr>
            <a:picLocks noGrp="1" noChangeAspect="1"/>
          </p:cNvPicPr>
          <p:nvPr>
            <p:ph sz="half" idx="2"/>
          </p:nvPr>
        </p:nvPicPr>
        <p:blipFill>
          <a:blip r:embed="rId3"/>
          <a:stretch>
            <a:fillRect/>
          </a:stretch>
        </p:blipFill>
        <p:spPr>
          <a:xfrm>
            <a:off x="945399" y="312963"/>
            <a:ext cx="5421904" cy="6232074"/>
          </a:xfrm>
          <a:prstGeom prst="rect">
            <a:avLst/>
          </a:prstGeom>
        </p:spPr>
      </p:pic>
    </p:spTree>
    <p:extLst>
      <p:ext uri="{BB962C8B-B14F-4D97-AF65-F5344CB8AC3E}">
        <p14:creationId xmlns:p14="http://schemas.microsoft.com/office/powerpoint/2010/main" val="339153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E9CE8C-6FEA-4950-9657-6523AFBEC58F}"/>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ROS topics</a:t>
            </a:r>
          </a:p>
        </p:txBody>
      </p:sp>
      <p:grpSp>
        <p:nvGrpSpPr>
          <p:cNvPr id="19" name="Group 18">
            <a:extLst>
              <a:ext uri="{FF2B5EF4-FFF2-40B4-BE49-F238E27FC236}">
                <a16:creationId xmlns:a16="http://schemas.microsoft.com/office/drawing/2014/main" id="{C8F821F4-B6DB-4EC4-B2F4-CCC64AB81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6CEDE48F-DE7D-4871-954D-309A0EE9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04FD96D5-FEA2-404A-8FA3-02AC9B97A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9C7ED580-F03F-4187-BEDE-78B529868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Content Placeholder 5">
            <a:extLst>
              <a:ext uri="{FF2B5EF4-FFF2-40B4-BE49-F238E27FC236}">
                <a16:creationId xmlns:a16="http://schemas.microsoft.com/office/drawing/2014/main" id="{304C8A61-D0F0-4787-83B1-226127598D92}"/>
              </a:ext>
            </a:extLst>
          </p:cNvPr>
          <p:cNvPicPr>
            <a:picLocks noGrp="1" noChangeAspect="1"/>
          </p:cNvPicPr>
          <p:nvPr>
            <p:ph sz="half" idx="1"/>
          </p:nvPr>
        </p:nvPicPr>
        <p:blipFill>
          <a:blip r:embed="rId3"/>
          <a:stretch>
            <a:fillRect/>
          </a:stretch>
        </p:blipFill>
        <p:spPr>
          <a:xfrm>
            <a:off x="78854" y="160888"/>
            <a:ext cx="4164080" cy="6463648"/>
          </a:xfrm>
          <a:prstGeom prst="rect">
            <a:avLst/>
          </a:prstGeom>
        </p:spPr>
      </p:pic>
      <p:pic>
        <p:nvPicPr>
          <p:cNvPr id="8" name="Content Placeholder 7">
            <a:extLst>
              <a:ext uri="{FF2B5EF4-FFF2-40B4-BE49-F238E27FC236}">
                <a16:creationId xmlns:a16="http://schemas.microsoft.com/office/drawing/2014/main" id="{DB264581-D47E-41C1-9F45-8B8CB36DC836}"/>
              </a:ext>
            </a:extLst>
          </p:cNvPr>
          <p:cNvPicPr>
            <a:picLocks noGrp="1" noChangeAspect="1"/>
          </p:cNvPicPr>
          <p:nvPr>
            <p:ph sz="half" idx="2"/>
          </p:nvPr>
        </p:nvPicPr>
        <p:blipFill>
          <a:blip r:embed="rId4"/>
          <a:stretch>
            <a:fillRect/>
          </a:stretch>
        </p:blipFill>
        <p:spPr>
          <a:xfrm>
            <a:off x="4321788" y="1649104"/>
            <a:ext cx="3627208" cy="3065441"/>
          </a:xfrm>
          <a:prstGeom prst="rect">
            <a:avLst/>
          </a:prstGeom>
        </p:spPr>
      </p:pic>
    </p:spTree>
    <p:extLst>
      <p:ext uri="{BB962C8B-B14F-4D97-AF65-F5344CB8AC3E}">
        <p14:creationId xmlns:p14="http://schemas.microsoft.com/office/powerpoint/2010/main" val="3198551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FDB9D5-3C96-4E48-98E8-C75383E94D18}"/>
              </a:ext>
            </a:extLst>
          </p:cNvPr>
          <p:cNvSpPr>
            <a:spLocks noGrp="1"/>
          </p:cNvSpPr>
          <p:nvPr>
            <p:ph type="title"/>
          </p:nvPr>
        </p:nvSpPr>
        <p:spPr>
          <a:xfrm>
            <a:off x="561110" y="973668"/>
            <a:ext cx="4177867" cy="1391692"/>
          </a:xfrm>
        </p:spPr>
        <p:txBody>
          <a:bodyPr vert="horz" lIns="91440" tIns="45720" rIns="91440" bIns="45720" rtlCol="0" anchor="ctr">
            <a:normAutofit/>
          </a:bodyPr>
          <a:lstStyle/>
          <a:p>
            <a:pPr>
              <a:lnSpc>
                <a:spcPct val="90000"/>
              </a:lnSpc>
            </a:pPr>
            <a:r>
              <a:rPr lang="en-US" sz="3100" dirty="0" err="1">
                <a:solidFill>
                  <a:schemeClr val="tx2"/>
                </a:solidFill>
              </a:rPr>
              <a:t>Testarea</a:t>
            </a:r>
            <a:r>
              <a:rPr lang="en-US" sz="3100" dirty="0">
                <a:solidFill>
                  <a:schemeClr val="tx2"/>
                </a:solidFill>
              </a:rPr>
              <a:t> </a:t>
            </a:r>
            <a:r>
              <a:rPr lang="en-US" sz="3100" dirty="0" err="1">
                <a:solidFill>
                  <a:schemeClr val="tx2"/>
                </a:solidFill>
              </a:rPr>
              <a:t>funcționalității</a:t>
            </a:r>
            <a:r>
              <a:rPr lang="en-US" sz="3100" dirty="0">
                <a:solidFill>
                  <a:schemeClr val="tx2"/>
                </a:solidFill>
              </a:rPr>
              <a:t> </a:t>
            </a:r>
            <a:r>
              <a:rPr lang="en-US" sz="3100" dirty="0" err="1">
                <a:solidFill>
                  <a:schemeClr val="tx2"/>
                </a:solidFill>
              </a:rPr>
              <a:t>aplicației</a:t>
            </a:r>
            <a:endParaRPr lang="en-US" sz="3100" dirty="0">
              <a:solidFill>
                <a:schemeClr val="tx2"/>
              </a:solidFill>
            </a:endParaRPr>
          </a:p>
        </p:txBody>
      </p:sp>
      <p:sp>
        <p:nvSpPr>
          <p:cNvPr id="10" name="Content Placeholder 9">
            <a:extLst>
              <a:ext uri="{FF2B5EF4-FFF2-40B4-BE49-F238E27FC236}">
                <a16:creationId xmlns:a16="http://schemas.microsoft.com/office/drawing/2014/main" id="{5187D706-97F8-44C9-AEB9-20B36B13B026}"/>
              </a:ext>
            </a:extLst>
          </p:cNvPr>
          <p:cNvSpPr>
            <a:spLocks noGrp="1"/>
          </p:cNvSpPr>
          <p:nvPr>
            <p:ph sz="half" idx="1"/>
          </p:nvPr>
        </p:nvSpPr>
        <p:spPr>
          <a:xfrm>
            <a:off x="561110" y="2603500"/>
            <a:ext cx="4214480" cy="3637044"/>
          </a:xfrm>
        </p:spPr>
        <p:txBody>
          <a:bodyPr vert="horz" lIns="91440" tIns="45720" rIns="91440" bIns="45720" rtlCol="0">
            <a:normAutofit lnSpcReduction="10000"/>
          </a:bodyPr>
          <a:lstStyle/>
          <a:p>
            <a:r>
              <a:rPr lang="ro-RO" sz="1200" dirty="0"/>
              <a:t>- cu ajutorul tehnicii SLAM (Simultaneous Localization and Mapping) și cu ajutorul laserului robotului (topicul /scan și /odom)s-a mapat/desenat harta pe care robotul o va folosi pentru a se deplasa în mediul de simulare specific. De asemenea, s-a folosit și nodul teleoperation (roslaunch turtlebot3_teleop turtlebot3_teleop_key.launch) pentru deplasarea robotului în spațiu întru cartografierea acestuia ; </a:t>
            </a:r>
          </a:p>
          <a:p>
            <a:r>
              <a:rPr lang="ro-RO" sz="1200" dirty="0"/>
              <a:t>- pentru navigarea în spațiul nostru de lucru am folosit nodul de navigare (roslaunch turtlebot3_navigation turtlebot3_navigation.launch map_file:=$HOME/maps.yaml) împreună cu harta anterior creată;</a:t>
            </a:r>
          </a:p>
          <a:p>
            <a:r>
              <a:rPr lang="ro-RO" sz="1200" dirty="0"/>
              <a:t>- cu ajutorul instrumetelor disponibile în  tool-ul rviz, 2D Pose Estimate și 2D Nav Goal s-a realizat deplasarea robotului și ocolirea eventualelor obstacole apărute în calea sa;</a:t>
            </a:r>
          </a:p>
        </p:txBody>
      </p:sp>
      <p:pic>
        <p:nvPicPr>
          <p:cNvPr id="6" name="Content Placeholder 5">
            <a:extLst>
              <a:ext uri="{FF2B5EF4-FFF2-40B4-BE49-F238E27FC236}">
                <a16:creationId xmlns:a16="http://schemas.microsoft.com/office/drawing/2014/main" id="{32C821FF-F857-4B96-8D5A-3EB080C1850A}"/>
              </a:ext>
            </a:extLst>
          </p:cNvPr>
          <p:cNvPicPr>
            <a:picLocks noChangeAspect="1"/>
          </p:cNvPicPr>
          <p:nvPr/>
        </p:nvPicPr>
        <p:blipFill rotWithShape="1">
          <a:blip r:embed="rId3"/>
          <a:srcRect l="8992" r="28588" b="-1"/>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37613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D970B99-C36B-4B12-828E-5904F228192D}"/>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Va mulțumim!</a:t>
            </a:r>
            <a:br>
              <a:rPr lang="en-US" sz="5400">
                <a:solidFill>
                  <a:schemeClr val="tx1"/>
                </a:solidFill>
              </a:rPr>
            </a:br>
            <a:endParaRPr lang="en-US" sz="540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5538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BD040-B40D-4652-907E-39412ACFF735}"/>
              </a:ext>
            </a:extLst>
          </p:cNvPr>
          <p:cNvSpPr>
            <a:spLocks noGrp="1"/>
          </p:cNvSpPr>
          <p:nvPr>
            <p:ph type="title"/>
          </p:nvPr>
        </p:nvSpPr>
        <p:spPr/>
        <p:txBody>
          <a:bodyPr/>
          <a:lstStyle/>
          <a:p>
            <a:r>
              <a:rPr lang="en-US" dirty="0"/>
              <a:t>Robo</a:t>
            </a:r>
            <a:r>
              <a:rPr lang="ro-RO" dirty="0"/>
              <a:t>ț</a:t>
            </a:r>
            <a:r>
              <a:rPr lang="en-US" dirty="0"/>
              <a:t>ii </a:t>
            </a:r>
            <a:r>
              <a:rPr lang="ro-RO" dirty="0"/>
              <a:t>î</a:t>
            </a:r>
            <a:r>
              <a:rPr lang="en-US" dirty="0"/>
              <a:t>n via</a:t>
            </a:r>
            <a:r>
              <a:rPr lang="ro-RO" dirty="0"/>
              <a:t>ț</a:t>
            </a:r>
            <a:r>
              <a:rPr lang="en-US" dirty="0"/>
              <a:t>a </a:t>
            </a:r>
            <a:r>
              <a:rPr lang="en-US" dirty="0" err="1"/>
              <a:t>noastr</a:t>
            </a:r>
            <a:r>
              <a:rPr lang="ro-RO" dirty="0"/>
              <a:t>ă</a:t>
            </a:r>
            <a:endParaRPr lang="en-US" dirty="0"/>
          </a:p>
        </p:txBody>
      </p:sp>
      <p:sp>
        <p:nvSpPr>
          <p:cNvPr id="3" name="Content Placeholder 2">
            <a:extLst>
              <a:ext uri="{FF2B5EF4-FFF2-40B4-BE49-F238E27FC236}">
                <a16:creationId xmlns:a16="http://schemas.microsoft.com/office/drawing/2014/main" id="{3DF1571E-E35D-4D50-A932-C68101F9856C}"/>
              </a:ext>
            </a:extLst>
          </p:cNvPr>
          <p:cNvSpPr>
            <a:spLocks noGrp="1"/>
          </p:cNvSpPr>
          <p:nvPr>
            <p:ph idx="1"/>
          </p:nvPr>
        </p:nvSpPr>
        <p:spPr/>
        <p:txBody>
          <a:bodyPr/>
          <a:lstStyle/>
          <a:p>
            <a:r>
              <a:rPr lang="ro-RO" dirty="0"/>
              <a:t>Este clar că în zilele noastre roboții au devenit un element comun, aproape banal. Nu este o noutate faptul că roboții au acaparat de alungul timpului tot mai multe arii din viața noastră. De la roboții industriali care ajuta la producția în masa cu mai puțina forță de muncă, roboți medicali, roboți casnici care ne îmbunătățesc calitatea vieții, roboți exploratori pentru a descoperi tainele lumii și ale universului, și până la roboțeii de jucărie care sunt distractivi și pot fi și ei utili în anumite aspecte, toți acești roboți au devenit parte din mediul în care trăim. Ne-am familiarizat cu ei până la punctul în care nici nu le mai acordăm importanță.</a:t>
            </a:r>
          </a:p>
          <a:p>
            <a:pPr marL="0" indent="0">
              <a:buNone/>
            </a:pPr>
            <a:endParaRPr lang="en-US" dirty="0"/>
          </a:p>
        </p:txBody>
      </p:sp>
    </p:spTree>
    <p:extLst>
      <p:ext uri="{BB962C8B-B14F-4D97-AF65-F5344CB8AC3E}">
        <p14:creationId xmlns:p14="http://schemas.microsoft.com/office/powerpoint/2010/main" val="233508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22">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 orange&#10;&#10;Description automatically generated">
            <a:extLst>
              <a:ext uri="{FF2B5EF4-FFF2-40B4-BE49-F238E27FC236}">
                <a16:creationId xmlns:a16="http://schemas.microsoft.com/office/drawing/2014/main" id="{9C8667F1-87B4-428A-BDE0-931452094E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8987" y="474132"/>
            <a:ext cx="5172356" cy="3439617"/>
          </a:xfrm>
          <a:prstGeom prst="roundRect">
            <a:avLst>
              <a:gd name="adj" fmla="val 0"/>
            </a:avLst>
          </a:prstGeom>
          <a:effectLst/>
        </p:spPr>
      </p:pic>
      <p:sp>
        <p:nvSpPr>
          <p:cNvPr id="27" name="Rectangle 2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A picture containing indoor, wall, floor, window&#10;&#10;Description automatically generated">
            <a:extLst>
              <a:ext uri="{FF2B5EF4-FFF2-40B4-BE49-F238E27FC236}">
                <a16:creationId xmlns:a16="http://schemas.microsoft.com/office/drawing/2014/main" id="{23577323-3DD7-4D41-8E7A-E95E94A29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515" y="473338"/>
            <a:ext cx="5152984" cy="3439617"/>
          </a:xfrm>
          <a:prstGeom prst="roundRect">
            <a:avLst>
              <a:gd name="adj" fmla="val 0"/>
            </a:avLst>
          </a:prstGeom>
          <a:effectLst/>
        </p:spPr>
      </p:pic>
      <p:sp>
        <p:nvSpPr>
          <p:cNvPr id="29" name="Freeform: Shape 2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A5BA3CCA-9143-4F8D-B7EB-1463E0291CD6}"/>
              </a:ext>
            </a:extLst>
          </p:cNvPr>
          <p:cNvSpPr>
            <a:spLocks noGrp="1"/>
          </p:cNvSpPr>
          <p:nvPr>
            <p:ph type="title"/>
          </p:nvPr>
        </p:nvSpPr>
        <p:spPr>
          <a:xfrm>
            <a:off x="619495" y="4415536"/>
            <a:ext cx="10815004" cy="1294384"/>
          </a:xfrm>
        </p:spPr>
        <p:txBody>
          <a:bodyPr vert="horz" lIns="91440" tIns="45720" rIns="91440" bIns="45720" rtlCol="0" anchor="b">
            <a:normAutofit/>
          </a:bodyPr>
          <a:lstStyle/>
          <a:p>
            <a:pPr algn="ctr">
              <a:lnSpc>
                <a:spcPct val="90000"/>
              </a:lnSpc>
            </a:pPr>
            <a:r>
              <a:rPr lang="en-US" sz="2400" b="0" i="0" kern="1200" dirty="0" err="1">
                <a:solidFill>
                  <a:schemeClr val="bg2"/>
                </a:solidFill>
                <a:latin typeface="+mj-lt"/>
                <a:ea typeface="+mj-ea"/>
                <a:cs typeface="+mj-cs"/>
              </a:rPr>
              <a:t>Roboți</a:t>
            </a:r>
            <a:r>
              <a:rPr lang="en-US" sz="2400" b="0" i="0" kern="1200" dirty="0">
                <a:solidFill>
                  <a:schemeClr val="bg2"/>
                </a:solidFill>
                <a:latin typeface="+mj-lt"/>
                <a:ea typeface="+mj-ea"/>
                <a:cs typeface="+mj-cs"/>
              </a:rPr>
              <a:t> </a:t>
            </a:r>
            <a:r>
              <a:rPr lang="en-US" sz="2400" b="0" i="0" kern="1200" dirty="0" err="1">
                <a:solidFill>
                  <a:schemeClr val="bg2"/>
                </a:solidFill>
                <a:latin typeface="+mj-lt"/>
                <a:ea typeface="+mj-ea"/>
                <a:cs typeface="+mj-cs"/>
              </a:rPr>
              <a:t>industriali</a:t>
            </a:r>
            <a:r>
              <a:rPr lang="ro-RO" sz="2400" dirty="0"/>
              <a:t>                                                                        </a:t>
            </a:r>
            <a:r>
              <a:rPr lang="en-US" sz="2400" b="0" i="0" kern="1200" dirty="0" err="1">
                <a:solidFill>
                  <a:schemeClr val="bg2"/>
                </a:solidFill>
                <a:latin typeface="+mj-lt"/>
                <a:ea typeface="+mj-ea"/>
                <a:cs typeface="+mj-cs"/>
              </a:rPr>
              <a:t>Roboți</a:t>
            </a:r>
            <a:r>
              <a:rPr lang="en-US" sz="2400" b="0" i="0" kern="1200" dirty="0">
                <a:solidFill>
                  <a:schemeClr val="bg2"/>
                </a:solidFill>
                <a:latin typeface="+mj-lt"/>
                <a:ea typeface="+mj-ea"/>
                <a:cs typeface="+mj-cs"/>
              </a:rPr>
              <a:t> </a:t>
            </a:r>
            <a:r>
              <a:rPr lang="en-US" sz="2400" b="0" i="0" kern="1200" dirty="0" err="1">
                <a:solidFill>
                  <a:schemeClr val="bg2"/>
                </a:solidFill>
                <a:latin typeface="+mj-lt"/>
                <a:ea typeface="+mj-ea"/>
                <a:cs typeface="+mj-cs"/>
              </a:rPr>
              <a:t>casnici</a:t>
            </a:r>
            <a:br>
              <a:rPr lang="en-US" sz="1400" b="0" i="0" kern="1200" dirty="0">
                <a:solidFill>
                  <a:schemeClr val="bg2"/>
                </a:solidFill>
                <a:latin typeface="+mj-lt"/>
                <a:ea typeface="+mj-ea"/>
                <a:cs typeface="+mj-cs"/>
              </a:rPr>
            </a:br>
            <a:endParaRPr lang="en-US" sz="1400" b="0" i="0" kern="1200" dirty="0">
              <a:solidFill>
                <a:schemeClr val="bg2"/>
              </a:solidFill>
              <a:latin typeface="+mj-lt"/>
              <a:ea typeface="+mj-ea"/>
              <a:cs typeface="+mj-cs"/>
            </a:endParaRPr>
          </a:p>
        </p:txBody>
      </p:sp>
    </p:spTree>
    <p:extLst>
      <p:ext uri="{BB962C8B-B14F-4D97-AF65-F5344CB8AC3E}">
        <p14:creationId xmlns:p14="http://schemas.microsoft.com/office/powerpoint/2010/main" val="262404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road, outdoor, transport, street&#10;&#10;Description automatically generated">
            <a:extLst>
              <a:ext uri="{FF2B5EF4-FFF2-40B4-BE49-F238E27FC236}">
                <a16:creationId xmlns:a16="http://schemas.microsoft.com/office/drawing/2014/main" id="{88B9A061-E9F7-4C89-AAF9-4B06A8B52769}"/>
              </a:ext>
            </a:extLst>
          </p:cNvPr>
          <p:cNvPicPr>
            <a:picLocks noChangeAspect="1"/>
          </p:cNvPicPr>
          <p:nvPr/>
        </p:nvPicPr>
        <p:blipFill rotWithShape="1">
          <a:blip r:embed="rId2">
            <a:extLst>
              <a:ext uri="{28A0092B-C50C-407E-A947-70E740481C1C}">
                <a14:useLocalDpi xmlns:a14="http://schemas.microsoft.com/office/drawing/2010/main" val="0"/>
              </a:ext>
            </a:extLst>
          </a:blip>
          <a:srcRect l="4469" r="15305"/>
          <a:stretch/>
        </p:blipFill>
        <p:spPr>
          <a:xfrm>
            <a:off x="477086" y="466162"/>
            <a:ext cx="5615867" cy="3937502"/>
          </a:xfrm>
          <a:custGeom>
            <a:avLst/>
            <a:gdLst/>
            <a:ahLst/>
            <a:cxnLst/>
            <a:rect l="l" t="t" r="r" b="b"/>
            <a:pathLst>
              <a:path w="5615867" h="3937502">
                <a:moveTo>
                  <a:pt x="0" y="0"/>
                </a:moveTo>
                <a:lnTo>
                  <a:pt x="5615867" y="0"/>
                </a:lnTo>
                <a:lnTo>
                  <a:pt x="5615867" y="3592995"/>
                </a:lnTo>
                <a:lnTo>
                  <a:pt x="5526768" y="3592995"/>
                </a:lnTo>
                <a:lnTo>
                  <a:pt x="5297516" y="3589699"/>
                </a:lnTo>
                <a:lnTo>
                  <a:pt x="5072759" y="3584753"/>
                </a:lnTo>
                <a:lnTo>
                  <a:pt x="4850251" y="3580082"/>
                </a:lnTo>
                <a:lnTo>
                  <a:pt x="4632236" y="3574861"/>
                </a:lnTo>
                <a:lnTo>
                  <a:pt x="4415345" y="3566894"/>
                </a:lnTo>
                <a:lnTo>
                  <a:pt x="4201828" y="3558376"/>
                </a:lnTo>
                <a:lnTo>
                  <a:pt x="3992803" y="3550683"/>
                </a:lnTo>
                <a:lnTo>
                  <a:pt x="3584870" y="3528977"/>
                </a:lnTo>
                <a:lnTo>
                  <a:pt x="3193793" y="3505898"/>
                </a:lnTo>
                <a:lnTo>
                  <a:pt x="2818449" y="3481719"/>
                </a:lnTo>
                <a:lnTo>
                  <a:pt x="2463334" y="3455068"/>
                </a:lnTo>
                <a:lnTo>
                  <a:pt x="2123952" y="3427317"/>
                </a:lnTo>
                <a:lnTo>
                  <a:pt x="1809292" y="3397369"/>
                </a:lnTo>
                <a:lnTo>
                  <a:pt x="1513738" y="3367971"/>
                </a:lnTo>
                <a:lnTo>
                  <a:pt x="1241781" y="3338572"/>
                </a:lnTo>
                <a:lnTo>
                  <a:pt x="992302" y="3310822"/>
                </a:lnTo>
                <a:lnTo>
                  <a:pt x="770916" y="3284445"/>
                </a:lnTo>
                <a:lnTo>
                  <a:pt x="570883" y="3259442"/>
                </a:lnTo>
                <a:lnTo>
                  <a:pt x="402316" y="3238561"/>
                </a:lnTo>
                <a:lnTo>
                  <a:pt x="260719" y="3218778"/>
                </a:lnTo>
                <a:lnTo>
                  <a:pt x="66304" y="3190479"/>
                </a:lnTo>
                <a:lnTo>
                  <a:pt x="1" y="3180862"/>
                </a:lnTo>
                <a:lnTo>
                  <a:pt x="1" y="3937502"/>
                </a:lnTo>
                <a:lnTo>
                  <a:pt x="0" y="3937502"/>
                </a:lnTo>
                <a:close/>
              </a:path>
            </a:pathLst>
          </a:custGeom>
        </p:spPr>
      </p:pic>
      <p:pic>
        <p:nvPicPr>
          <p:cNvPr id="10" name="Picture 9" descr="A picture containing wall, indoor, automaton&#10;&#10;Description automatically generated">
            <a:extLst>
              <a:ext uri="{FF2B5EF4-FFF2-40B4-BE49-F238E27FC236}">
                <a16:creationId xmlns:a16="http://schemas.microsoft.com/office/drawing/2014/main" id="{F06F5996-A8C9-45F4-B56D-897573857E54}"/>
              </a:ext>
            </a:extLst>
          </p:cNvPr>
          <p:cNvPicPr>
            <a:picLocks noChangeAspect="1"/>
          </p:cNvPicPr>
          <p:nvPr/>
        </p:nvPicPr>
        <p:blipFill rotWithShape="1">
          <a:blip r:embed="rId3">
            <a:extLst>
              <a:ext uri="{28A0092B-C50C-407E-A947-70E740481C1C}">
                <a14:useLocalDpi xmlns:a14="http://schemas.microsoft.com/office/drawing/2010/main" val="0"/>
              </a:ext>
            </a:extLst>
          </a:blip>
          <a:srcRect l="6507" r="5470" b="-1"/>
          <a:stretch/>
        </p:blipFill>
        <p:spPr>
          <a:xfrm>
            <a:off x="6089905" y="454911"/>
            <a:ext cx="5625013" cy="3594644"/>
          </a:xfrm>
          <a:custGeom>
            <a:avLst/>
            <a:gdLst/>
            <a:ahLst/>
            <a:cxnLst/>
            <a:rect l="l" t="t" r="r" b="b"/>
            <a:pathLst>
              <a:path w="5625013" h="3594644">
                <a:moveTo>
                  <a:pt x="0" y="0"/>
                </a:moveTo>
                <a:lnTo>
                  <a:pt x="5625013" y="0"/>
                </a:lnTo>
                <a:lnTo>
                  <a:pt x="5625013" y="3182785"/>
                </a:lnTo>
                <a:lnTo>
                  <a:pt x="5369916" y="3223724"/>
                </a:lnTo>
                <a:lnTo>
                  <a:pt x="5115940" y="3262739"/>
                </a:lnTo>
                <a:lnTo>
                  <a:pt x="4860842" y="3300930"/>
                </a:lnTo>
                <a:lnTo>
                  <a:pt x="4604619" y="3333626"/>
                </a:lnTo>
                <a:lnTo>
                  <a:pt x="4349520" y="3366596"/>
                </a:lnTo>
                <a:lnTo>
                  <a:pt x="4093297" y="3397369"/>
                </a:lnTo>
                <a:lnTo>
                  <a:pt x="3840446" y="3423746"/>
                </a:lnTo>
                <a:lnTo>
                  <a:pt x="3584223" y="3448748"/>
                </a:lnTo>
                <a:lnTo>
                  <a:pt x="3329125" y="3471553"/>
                </a:lnTo>
                <a:lnTo>
                  <a:pt x="3078521" y="3491336"/>
                </a:lnTo>
                <a:lnTo>
                  <a:pt x="2824547" y="3511118"/>
                </a:lnTo>
                <a:lnTo>
                  <a:pt x="2573942" y="3527604"/>
                </a:lnTo>
                <a:lnTo>
                  <a:pt x="2323339" y="3540517"/>
                </a:lnTo>
                <a:lnTo>
                  <a:pt x="2073860" y="3553980"/>
                </a:lnTo>
                <a:lnTo>
                  <a:pt x="1826627" y="3565245"/>
                </a:lnTo>
                <a:lnTo>
                  <a:pt x="1581642" y="3573213"/>
                </a:lnTo>
                <a:lnTo>
                  <a:pt x="1336657" y="3580082"/>
                </a:lnTo>
                <a:lnTo>
                  <a:pt x="1093921" y="3586676"/>
                </a:lnTo>
                <a:lnTo>
                  <a:pt x="854555" y="3589699"/>
                </a:lnTo>
                <a:lnTo>
                  <a:pt x="615189" y="3592995"/>
                </a:lnTo>
                <a:lnTo>
                  <a:pt x="379194" y="3594644"/>
                </a:lnTo>
                <a:lnTo>
                  <a:pt x="145448" y="3592995"/>
                </a:lnTo>
                <a:lnTo>
                  <a:pt x="0" y="3592995"/>
                </a:lnTo>
                <a:close/>
              </a:path>
            </a:pathLst>
          </a:custGeom>
        </p:spPr>
      </p:pic>
      <p:sp>
        <p:nvSpPr>
          <p:cNvPr id="3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6" name="Freeform: Shape 3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FA83152-72CC-4C55-9BF3-93EBE47CD3B5}"/>
              </a:ext>
            </a:extLst>
          </p:cNvPr>
          <p:cNvSpPr>
            <a:spLocks noGrp="1"/>
          </p:cNvSpPr>
          <p:nvPr>
            <p:ph type="title"/>
          </p:nvPr>
        </p:nvSpPr>
        <p:spPr>
          <a:xfrm>
            <a:off x="1154954" y="4110824"/>
            <a:ext cx="10384375" cy="1908975"/>
          </a:xfrm>
        </p:spPr>
        <p:txBody>
          <a:bodyPr vert="horz" lIns="91440" tIns="45720" rIns="91440" bIns="45720" rtlCol="0">
            <a:normAutofit/>
          </a:bodyPr>
          <a:lstStyle/>
          <a:p>
            <a:pPr algn="ctr"/>
            <a:r>
              <a:rPr lang="en-US" b="0" i="0" kern="1200" dirty="0" err="1">
                <a:solidFill>
                  <a:schemeClr val="tx1"/>
                </a:solidFill>
                <a:latin typeface="+mj-lt"/>
                <a:ea typeface="+mj-ea"/>
                <a:cs typeface="+mj-cs"/>
              </a:rPr>
              <a:t>Roboți</a:t>
            </a:r>
            <a:r>
              <a:rPr lang="en-US" b="0" i="0" kern="1200" dirty="0">
                <a:solidFill>
                  <a:schemeClr val="tx1"/>
                </a:solidFill>
                <a:latin typeface="+mj-lt"/>
                <a:ea typeface="+mj-ea"/>
                <a:cs typeface="+mj-cs"/>
              </a:rPr>
              <a:t> </a:t>
            </a:r>
            <a:r>
              <a:rPr lang="ro-RO" dirty="0">
                <a:solidFill>
                  <a:schemeClr val="tx1"/>
                </a:solidFill>
              </a:rPr>
              <a:t>auto</a:t>
            </a:r>
            <a:r>
              <a:rPr lang="en-US" b="0" i="0" kern="1200" dirty="0">
                <a:solidFill>
                  <a:schemeClr val="tx1"/>
                </a:solidFill>
                <a:latin typeface="+mj-lt"/>
                <a:ea typeface="+mj-ea"/>
                <a:cs typeface="+mj-cs"/>
              </a:rPr>
              <a:t>                           </a:t>
            </a:r>
            <a:r>
              <a:rPr lang="en-US" b="0" i="0" kern="1200" dirty="0" err="1">
                <a:solidFill>
                  <a:schemeClr val="tx1"/>
                </a:solidFill>
                <a:latin typeface="+mj-lt"/>
                <a:ea typeface="+mj-ea"/>
                <a:cs typeface="+mj-cs"/>
              </a:rPr>
              <a:t>Roboți</a:t>
            </a:r>
            <a:r>
              <a:rPr lang="en-US" b="0" i="0" kern="1200" dirty="0">
                <a:solidFill>
                  <a:schemeClr val="tx1"/>
                </a:solidFill>
                <a:latin typeface="+mj-lt"/>
                <a:ea typeface="+mj-ea"/>
                <a:cs typeface="+mj-cs"/>
              </a:rPr>
              <a:t> </a:t>
            </a:r>
            <a:r>
              <a:rPr lang="ro-RO" dirty="0">
                <a:solidFill>
                  <a:schemeClr val="tx1"/>
                </a:solidFill>
              </a:rPr>
              <a:t>jucărie</a:t>
            </a:r>
            <a:endParaRPr lang="en-US" b="0" i="0" kern="1200" dirty="0">
              <a:solidFill>
                <a:schemeClr val="tx1"/>
              </a:solidFill>
              <a:latin typeface="+mj-lt"/>
              <a:ea typeface="+mj-ea"/>
              <a:cs typeface="+mj-cs"/>
            </a:endParaRPr>
          </a:p>
        </p:txBody>
      </p:sp>
    </p:spTree>
    <p:extLst>
      <p:ext uri="{BB962C8B-B14F-4D97-AF65-F5344CB8AC3E}">
        <p14:creationId xmlns:p14="http://schemas.microsoft.com/office/powerpoint/2010/main" val="5727550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44C9-91A5-4CB1-B7BA-32A8AABB8491}"/>
              </a:ext>
            </a:extLst>
          </p:cNvPr>
          <p:cNvSpPr>
            <a:spLocks noGrp="1"/>
          </p:cNvSpPr>
          <p:nvPr>
            <p:ph type="title"/>
          </p:nvPr>
        </p:nvSpPr>
        <p:spPr/>
        <p:txBody>
          <a:bodyPr/>
          <a:lstStyle/>
          <a:p>
            <a:r>
              <a:rPr lang="ro-RO" dirty="0"/>
              <a:t>Autobot</a:t>
            </a:r>
            <a:endParaRPr lang="en-US" dirty="0"/>
          </a:p>
        </p:txBody>
      </p:sp>
      <p:sp>
        <p:nvSpPr>
          <p:cNvPr id="3" name="Content Placeholder 2">
            <a:extLst>
              <a:ext uri="{FF2B5EF4-FFF2-40B4-BE49-F238E27FC236}">
                <a16:creationId xmlns:a16="http://schemas.microsoft.com/office/drawing/2014/main" id="{1FEBA4CC-E4D2-46C9-B1D0-609A859E7342}"/>
              </a:ext>
            </a:extLst>
          </p:cNvPr>
          <p:cNvSpPr>
            <a:spLocks noGrp="1"/>
          </p:cNvSpPr>
          <p:nvPr>
            <p:ph idx="1"/>
          </p:nvPr>
        </p:nvSpPr>
        <p:spPr/>
        <p:txBody>
          <a:bodyPr>
            <a:normAutofit/>
          </a:bodyPr>
          <a:lstStyle/>
          <a:p>
            <a:pPr marL="0" indent="0">
              <a:buNone/>
            </a:pPr>
            <a:r>
              <a:rPr lang="ro-RO" dirty="0"/>
              <a:t>Tema propusă pentru acest proiect este un robot auto -  Autobot care va avea următoarele funcționaliăți:</a:t>
            </a:r>
          </a:p>
          <a:p>
            <a:r>
              <a:rPr lang="en-US" dirty="0"/>
              <a:t>- </a:t>
            </a:r>
            <a:r>
              <a:rPr lang="ro-RO" dirty="0"/>
              <a:t>detectarea și depășirea obstacolelor din drum;</a:t>
            </a:r>
          </a:p>
          <a:p>
            <a:r>
              <a:rPr lang="en-US" dirty="0"/>
              <a:t>- </a:t>
            </a:r>
            <a:r>
              <a:rPr lang="en-US" dirty="0" err="1"/>
              <a:t>detectare</a:t>
            </a:r>
            <a:r>
              <a:rPr lang="ro-RO" dirty="0"/>
              <a:t>a</a:t>
            </a:r>
            <a:r>
              <a:rPr lang="en-US" dirty="0"/>
              <a:t> </a:t>
            </a:r>
            <a:r>
              <a:rPr lang="en-US" dirty="0" err="1"/>
              <a:t>culo</a:t>
            </a:r>
            <a:r>
              <a:rPr lang="ro-RO" dirty="0"/>
              <a:t>rii roșu/semn STOP</a:t>
            </a:r>
            <a:r>
              <a:rPr lang="en-US" dirty="0"/>
              <a:t> </a:t>
            </a:r>
            <a:r>
              <a:rPr lang="ro-RO" dirty="0"/>
              <a:t>și oprirea robotului în acest caz</a:t>
            </a:r>
            <a:r>
              <a:rPr lang="en-US" dirty="0"/>
              <a:t>;</a:t>
            </a:r>
          </a:p>
          <a:p>
            <a:r>
              <a:rPr lang="en-US" dirty="0"/>
              <a:t>- </a:t>
            </a:r>
            <a:r>
              <a:rPr lang="en-US" dirty="0" err="1"/>
              <a:t>garare</a:t>
            </a:r>
            <a:r>
              <a:rPr lang="ro-RO" dirty="0"/>
              <a:t>a</a:t>
            </a:r>
            <a:r>
              <a:rPr lang="en-US" dirty="0"/>
              <a:t> cu </a:t>
            </a:r>
            <a:r>
              <a:rPr lang="en-US" dirty="0" err="1"/>
              <a:t>spatele</a:t>
            </a:r>
            <a:r>
              <a:rPr lang="en-US" dirty="0"/>
              <a:t> </a:t>
            </a:r>
            <a:r>
              <a:rPr lang="ro-RO" dirty="0"/>
              <a:t>î</a:t>
            </a:r>
            <a:r>
              <a:rPr lang="en-US" dirty="0" err="1"/>
              <a:t>ntre</a:t>
            </a:r>
            <a:r>
              <a:rPr lang="en-US" dirty="0"/>
              <a:t> </a:t>
            </a:r>
            <a:r>
              <a:rPr lang="en-US" dirty="0" err="1"/>
              <a:t>dou</a:t>
            </a:r>
            <a:r>
              <a:rPr lang="ro-RO" dirty="0"/>
              <a:t>ă</a:t>
            </a:r>
            <a:r>
              <a:rPr lang="en-US" dirty="0"/>
              <a:t> </a:t>
            </a:r>
            <a:r>
              <a:rPr lang="en-US" dirty="0" err="1"/>
              <a:t>obstacole</a:t>
            </a:r>
            <a:r>
              <a:rPr lang="en-US" dirty="0"/>
              <a:t>;</a:t>
            </a:r>
          </a:p>
          <a:p>
            <a:r>
              <a:rPr lang="en-US" dirty="0"/>
              <a:t>- </a:t>
            </a:r>
            <a:r>
              <a:rPr lang="en-US" dirty="0" err="1"/>
              <a:t>diferen</a:t>
            </a:r>
            <a:r>
              <a:rPr lang="ro-RO" dirty="0"/>
              <a:t>ț</a:t>
            </a:r>
            <a:r>
              <a:rPr lang="en-US" dirty="0" err="1"/>
              <a:t>iere</a:t>
            </a:r>
            <a:r>
              <a:rPr lang="ro-RO" dirty="0"/>
              <a:t>a a diferite</a:t>
            </a:r>
            <a:r>
              <a:rPr lang="en-US" dirty="0"/>
              <a:t> </a:t>
            </a:r>
            <a:r>
              <a:rPr lang="en-US" dirty="0" err="1"/>
              <a:t>semne</a:t>
            </a:r>
            <a:r>
              <a:rPr lang="en-US" dirty="0"/>
              <a:t> </a:t>
            </a:r>
            <a:r>
              <a:rPr lang="en-US" dirty="0" err="1"/>
              <a:t>circula</a:t>
            </a:r>
            <a:r>
              <a:rPr lang="ro-RO" dirty="0"/>
              <a:t>ț</a:t>
            </a:r>
            <a:r>
              <a:rPr lang="en-US" dirty="0" err="1"/>
              <a:t>ie</a:t>
            </a:r>
            <a:r>
              <a:rPr lang="ro-RO" dirty="0"/>
              <a:t> (STOP, OCOLIRE)</a:t>
            </a:r>
            <a:r>
              <a:rPr lang="en-US" dirty="0"/>
              <a:t>;</a:t>
            </a:r>
          </a:p>
          <a:p>
            <a:r>
              <a:rPr lang="en-US" dirty="0"/>
              <a:t>- </a:t>
            </a:r>
            <a:r>
              <a:rPr lang="en-US" dirty="0" err="1"/>
              <a:t>detectare</a:t>
            </a:r>
            <a:r>
              <a:rPr lang="ro-RO" dirty="0"/>
              <a:t>a</a:t>
            </a:r>
            <a:r>
              <a:rPr lang="en-US" dirty="0"/>
              <a:t> </a:t>
            </a:r>
            <a:r>
              <a:rPr lang="en-US" dirty="0" err="1"/>
              <a:t>pietoni</a:t>
            </a:r>
            <a:r>
              <a:rPr lang="ro-RO" dirty="0"/>
              <a:t>lor (semnificate prin conurii de construcții în simulator)</a:t>
            </a:r>
            <a:r>
              <a:rPr lang="en-US" dirty="0"/>
              <a:t> </a:t>
            </a:r>
            <a:r>
              <a:rPr lang="ro-RO" dirty="0"/>
              <a:t>și oprirea la întâlnirea acestora;</a:t>
            </a:r>
            <a:endParaRPr lang="en-US" dirty="0"/>
          </a:p>
          <a:p>
            <a:r>
              <a:rPr lang="en-US" dirty="0"/>
              <a:t>- </a:t>
            </a:r>
            <a:r>
              <a:rPr lang="en-US" dirty="0" err="1"/>
              <a:t>urm</a:t>
            </a:r>
            <a:r>
              <a:rPr lang="ro-RO" dirty="0"/>
              <a:t>ă</a:t>
            </a:r>
            <a:r>
              <a:rPr lang="en-US" dirty="0" err="1"/>
              <a:t>rire</a:t>
            </a:r>
            <a:r>
              <a:rPr lang="ro-RO" dirty="0"/>
              <a:t>a unui</a:t>
            </a:r>
            <a:r>
              <a:rPr lang="en-US" dirty="0"/>
              <a:t> </a:t>
            </a:r>
            <a:r>
              <a:rPr lang="en-US" dirty="0" err="1"/>
              <a:t>traseu</a:t>
            </a:r>
            <a:r>
              <a:rPr lang="en-US" dirty="0"/>
              <a:t> </a:t>
            </a:r>
            <a:r>
              <a:rPr lang="en-US" dirty="0" err="1"/>
              <a:t>prestabilit</a:t>
            </a:r>
            <a:r>
              <a:rPr lang="en-US" dirty="0"/>
              <a:t>;</a:t>
            </a:r>
          </a:p>
        </p:txBody>
      </p:sp>
    </p:spTree>
    <p:extLst>
      <p:ext uri="{BB962C8B-B14F-4D97-AF65-F5344CB8AC3E}">
        <p14:creationId xmlns:p14="http://schemas.microsoft.com/office/powerpoint/2010/main" val="346015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0" name="Rectangle 39">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11" name="Picture 10">
            <a:extLst>
              <a:ext uri="{FF2B5EF4-FFF2-40B4-BE49-F238E27FC236}">
                <a16:creationId xmlns:a16="http://schemas.microsoft.com/office/drawing/2014/main" id="{D145B301-0BDA-443F-A4F3-FF85BE2D6A53}"/>
              </a:ext>
            </a:extLst>
          </p:cNvPr>
          <p:cNvPicPr>
            <a:picLocks noChangeAspect="1"/>
          </p:cNvPicPr>
          <p:nvPr/>
        </p:nvPicPr>
        <p:blipFill rotWithShape="1">
          <a:blip r:embed="rId3"/>
          <a:srcRect r="4413"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44"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2933A8C-58AD-4F11-8E73-09691E825ACF}"/>
              </a:ext>
            </a:extLst>
          </p:cNvPr>
          <p:cNvSpPr>
            <a:spLocks noGrp="1"/>
          </p:cNvSpPr>
          <p:nvPr>
            <p:ph type="title"/>
          </p:nvPr>
        </p:nvSpPr>
        <p:spPr>
          <a:xfrm>
            <a:off x="5695061" y="1241266"/>
            <a:ext cx="5428551" cy="3153753"/>
          </a:xfrm>
        </p:spPr>
        <p:txBody>
          <a:bodyPr vert="horz" lIns="91440" tIns="45720" rIns="91440" bIns="45720" rtlCol="0" anchor="b">
            <a:normAutofit/>
          </a:bodyPr>
          <a:lstStyle/>
          <a:p>
            <a:pPr>
              <a:lnSpc>
                <a:spcPct val="90000"/>
              </a:lnSpc>
            </a:pPr>
            <a:r>
              <a:rPr lang="en-US" sz="3000"/>
              <a:t>A fost proiectat un mediu de simulare (world) personalizat pentru ca autobotul să își poată desfășura activitățile obișnuite. Desgin-ul arată astfel:</a:t>
            </a:r>
          </a:p>
        </p:txBody>
      </p:sp>
      <p:sp>
        <p:nvSpPr>
          <p:cNvPr id="46" name="Rectangle 45">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269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FA2B-1185-4E3E-B13E-82B5D3C11BD4}"/>
              </a:ext>
            </a:extLst>
          </p:cNvPr>
          <p:cNvSpPr>
            <a:spLocks noGrp="1"/>
          </p:cNvSpPr>
          <p:nvPr>
            <p:ph type="title"/>
          </p:nvPr>
        </p:nvSpPr>
        <p:spPr/>
        <p:txBody>
          <a:bodyPr/>
          <a:lstStyle/>
          <a:p>
            <a:r>
              <a:rPr lang="en-US" dirty="0" err="1"/>
              <a:t>Tehnologii</a:t>
            </a:r>
            <a:r>
              <a:rPr lang="en-US" dirty="0"/>
              <a:t> </a:t>
            </a:r>
            <a:r>
              <a:rPr lang="en-US" dirty="0" err="1"/>
              <a:t>utilizate</a:t>
            </a:r>
            <a:endParaRPr lang="en-US" dirty="0"/>
          </a:p>
        </p:txBody>
      </p:sp>
      <p:pic>
        <p:nvPicPr>
          <p:cNvPr id="8" name="Content Placeholder 7" descr="Diagram&#10;&#10;Description automatically generated">
            <a:extLst>
              <a:ext uri="{FF2B5EF4-FFF2-40B4-BE49-F238E27FC236}">
                <a16:creationId xmlns:a16="http://schemas.microsoft.com/office/drawing/2014/main" id="{DD94BC0D-3A9D-44C1-8670-94CBDBFDF68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tretch/>
        </p:blipFill>
        <p:spPr>
          <a:xfrm>
            <a:off x="1155700" y="2881826"/>
            <a:ext cx="4824413" cy="2859647"/>
          </a:xfrm>
        </p:spPr>
      </p:pic>
      <p:sp>
        <p:nvSpPr>
          <p:cNvPr id="12" name="Content Placeholder 11">
            <a:extLst>
              <a:ext uri="{FF2B5EF4-FFF2-40B4-BE49-F238E27FC236}">
                <a16:creationId xmlns:a16="http://schemas.microsoft.com/office/drawing/2014/main" id="{44697E0D-1A3E-4EDC-9334-EB7C45E239CC}"/>
              </a:ext>
            </a:extLst>
          </p:cNvPr>
          <p:cNvSpPr>
            <a:spLocks noGrp="1"/>
          </p:cNvSpPr>
          <p:nvPr>
            <p:ph sz="half" idx="2"/>
          </p:nvPr>
        </p:nvSpPr>
        <p:spPr>
          <a:xfrm>
            <a:off x="6208712" y="2603500"/>
            <a:ext cx="5368999" cy="3416300"/>
          </a:xfrm>
        </p:spPr>
        <p:txBody>
          <a:bodyPr/>
          <a:lstStyle/>
          <a:p>
            <a:r>
              <a:rPr lang="en-US" sz="1800" dirty="0">
                <a:effectLst/>
                <a:latin typeface="Arial" panose="020B0604020202020204" pitchFamily="34" charset="0"/>
                <a:ea typeface="Calibri" panose="020F0502020204030204" pitchFamily="34" charset="0"/>
              </a:rPr>
              <a:t>TurtleBot3 burger </a:t>
            </a:r>
            <a:r>
              <a:rPr lang="en-US" sz="1800" dirty="0" err="1">
                <a:effectLst/>
                <a:latin typeface="Arial" panose="020B0604020202020204" pitchFamily="34" charset="0"/>
                <a:ea typeface="Calibri" panose="020F0502020204030204" pitchFamily="34" charset="0"/>
              </a:rPr>
              <a:t>este</a:t>
            </a:r>
            <a:r>
              <a:rPr lang="en-US" sz="1800" dirty="0">
                <a:effectLst/>
                <a:latin typeface="Arial" panose="020B0604020202020204" pitchFamily="34" charset="0"/>
                <a:ea typeface="Calibri" panose="020F0502020204030204" pitchFamily="34" charset="0"/>
              </a:rPr>
              <a:t> un robot </a:t>
            </a:r>
            <a:r>
              <a:rPr lang="en-US" sz="1800" dirty="0" err="1">
                <a:effectLst/>
                <a:latin typeface="Arial" panose="020B0604020202020204" pitchFamily="34" charset="0"/>
                <a:ea typeface="Calibri" panose="020F0502020204030204" pitchFamily="34" charset="0"/>
              </a:rPr>
              <a:t>mobil</a:t>
            </a:r>
            <a:r>
              <a:rPr lang="en-US" sz="1800" dirty="0">
                <a:effectLst/>
                <a:latin typeface="Arial" panose="020B0604020202020204" pitchFamily="34" charset="0"/>
                <a:ea typeface="Calibri" panose="020F0502020204030204" pitchFamily="34" charset="0"/>
              </a:rPr>
              <a:t> de </a:t>
            </a:r>
            <a:r>
              <a:rPr lang="en-US" sz="1800" dirty="0" err="1">
                <a:effectLst/>
                <a:latin typeface="Arial" panose="020B0604020202020204" pitchFamily="34" charset="0"/>
                <a:ea typeface="Calibri" panose="020F0502020204030204" pitchFamily="34" charset="0"/>
              </a:rPr>
              <a:t>ultimă</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generație</a:t>
            </a:r>
            <a:r>
              <a:rPr lang="en-US" sz="1800" dirty="0">
                <a:effectLst/>
                <a:latin typeface="Arial" panose="020B0604020202020204" pitchFamily="34" charset="0"/>
                <a:ea typeface="Calibri" panose="020F0502020204030204" pitchFamily="34" charset="0"/>
              </a:rPr>
              <a:t>, modular, compact </a:t>
            </a:r>
            <a:r>
              <a:rPr lang="en-US" sz="1800" dirty="0" err="1">
                <a:effectLst/>
                <a:latin typeface="Arial" panose="020B0604020202020204" pitchFamily="34" charset="0"/>
                <a:ea typeface="Calibri" panose="020F0502020204030204" pitchFamily="34" charset="0"/>
              </a:rPr>
              <a:t>și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personalizabil</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Scopul</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robotului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este</a:t>
            </a:r>
            <a:r>
              <a:rPr lang="en-US" sz="1800" dirty="0">
                <a:effectLst/>
                <a:latin typeface="Arial" panose="020B0604020202020204" pitchFamily="34" charset="0"/>
                <a:ea typeface="Calibri" panose="020F0502020204030204" pitchFamily="34" charset="0"/>
              </a:rPr>
              <a:t> de a reduce drastic </a:t>
            </a:r>
            <a:r>
              <a:rPr lang="en-US" sz="1800" dirty="0" err="1">
                <a:effectLst/>
                <a:latin typeface="Arial" panose="020B0604020202020204" pitchFamily="34" charset="0"/>
                <a:ea typeface="Calibri" panose="020F0502020204030204" pitchFamily="34" charset="0"/>
              </a:rPr>
              <a:t>dimensiunea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și</a:t>
            </a:r>
            <a:r>
              <a:rPr lang="en-US" sz="1800" dirty="0">
                <a:effectLst/>
                <a:latin typeface="Arial" panose="020B0604020202020204" pitchFamily="34" charset="0"/>
                <a:ea typeface="Calibri" panose="020F0502020204030204" pitchFamily="34" charset="0"/>
              </a:rPr>
              <a:t> de a reduce </a:t>
            </a:r>
            <a:r>
              <a:rPr lang="en-US" sz="1800" dirty="0" err="1">
                <a:effectLst/>
                <a:latin typeface="Arial" panose="020B0604020202020204" pitchFamily="34" charset="0"/>
                <a:ea typeface="Calibri" panose="020F0502020204030204" pitchFamily="34" charset="0"/>
              </a:rPr>
              <a:t>prețul</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platformei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fără</a:t>
            </a:r>
            <a:r>
              <a:rPr lang="en-US" sz="1800" dirty="0">
                <a:effectLst/>
                <a:latin typeface="Arial" panose="020B0604020202020204" pitchFamily="34" charset="0"/>
                <a:ea typeface="Calibri" panose="020F0502020204030204" pitchFamily="34" charset="0"/>
              </a:rPr>
              <a:t> a </a:t>
            </a:r>
            <a:r>
              <a:rPr lang="en-US" sz="1800" dirty="0" err="1">
                <a:effectLst/>
                <a:latin typeface="Arial" panose="020B0604020202020204" pitchFamily="34" charset="0"/>
                <a:ea typeface="Calibri" panose="020F0502020204030204" pitchFamily="34" charset="0"/>
              </a:rPr>
              <a:t>sacrificea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capacitatea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funcționalitatea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și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calitatea</a:t>
            </a:r>
            <a:r>
              <a:rPr lang="en-US" sz="1800" dirty="0">
                <a:effectLst/>
                <a:latin typeface="Arial" panose="020B0604020202020204" pitchFamily="34" charset="0"/>
                <a:ea typeface="Calibri" panose="020F0502020204030204" pitchFamily="34" charset="0"/>
              </a:rPr>
              <a:t>. TurtleBot3 </a:t>
            </a:r>
            <a:r>
              <a:rPr lang="en-US" sz="1800" dirty="0" err="1">
                <a:effectLst/>
                <a:latin typeface="Arial" panose="020B0604020202020204" pitchFamily="34" charset="0"/>
                <a:ea typeface="Calibri" panose="020F0502020204030204" pitchFamily="34" charset="0"/>
              </a:rPr>
              <a:t>utilizează</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cele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mai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recente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progrese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tehnice</a:t>
            </a:r>
            <a:r>
              <a:rPr lang="en-US" sz="1800" dirty="0">
                <a:effectLst/>
                <a:latin typeface="Arial" panose="020B0604020202020204" pitchFamily="34" charset="0"/>
                <a:ea typeface="Calibri" panose="020F0502020204030204" pitchFamily="34" charset="0"/>
              </a:rPr>
              <a:t> ale SBC (Single Board Computer), </a:t>
            </a:r>
            <a:r>
              <a:rPr lang="en-US" sz="1800" dirty="0" err="1">
                <a:effectLst/>
                <a:latin typeface="Arial" panose="020B0604020202020204" pitchFamily="34" charset="0"/>
                <a:ea typeface="Calibri" panose="020F0502020204030204" pitchFamily="34" charset="0"/>
              </a:rPr>
              <a:t>senzorul</a:t>
            </a:r>
            <a:r>
              <a:rPr lang="en-US" sz="1800" dirty="0">
                <a:effectLst/>
                <a:latin typeface="Arial" panose="020B0604020202020204" pitchFamily="34" charset="0"/>
                <a:ea typeface="Calibri" panose="020F0502020204030204" pitchFamily="34" charset="0"/>
              </a:rPr>
              <a:t> de </a:t>
            </a:r>
            <a:r>
              <a:rPr lang="en-US" sz="1800" dirty="0" err="1">
                <a:effectLst/>
                <a:latin typeface="Arial" panose="020B0604020202020204" pitchFamily="34" charset="0"/>
                <a:ea typeface="Calibri" panose="020F0502020204030204" pitchFamily="34" charset="0"/>
              </a:rPr>
              <a:t>adâncime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și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tehnologia</a:t>
            </a:r>
            <a:r>
              <a:rPr lang="en-US" sz="1800" dirty="0">
                <a:effectLst/>
                <a:latin typeface="Arial" panose="020B0604020202020204" pitchFamily="34" charset="0"/>
                <a:ea typeface="Calibri" panose="020F0502020204030204" pitchFamily="34" charset="0"/>
              </a:rPr>
              <a:t> de </a:t>
            </a:r>
            <a:r>
              <a:rPr lang="en-US" sz="1800" dirty="0" err="1">
                <a:effectLst/>
                <a:latin typeface="Arial" panose="020B0604020202020204" pitchFamily="34" charset="0"/>
                <a:ea typeface="Calibri" panose="020F0502020204030204" pitchFamily="34" charset="0"/>
              </a:rPr>
              <a:t>imprimare</a:t>
            </a:r>
            <a:r>
              <a:rPr lang="en-US" sz="1800" dirty="0">
                <a:effectLst/>
                <a:latin typeface="Arial" panose="020B0604020202020204" pitchFamily="34" charset="0"/>
                <a:ea typeface="Calibri" panose="020F0502020204030204" pitchFamily="34" charset="0"/>
              </a:rPr>
              <a:t> 3D </a:t>
            </a:r>
            <a:endParaRPr lang="en-US" dirty="0"/>
          </a:p>
        </p:txBody>
      </p:sp>
      <p:sp>
        <p:nvSpPr>
          <p:cNvPr id="17" name="TextBox 16">
            <a:extLst>
              <a:ext uri="{FF2B5EF4-FFF2-40B4-BE49-F238E27FC236}">
                <a16:creationId xmlns:a16="http://schemas.microsoft.com/office/drawing/2014/main" id="{45C04A41-7EEF-4DD7-BE96-71CA5CA85EE2}"/>
              </a:ext>
            </a:extLst>
          </p:cNvPr>
          <p:cNvSpPr txBox="1"/>
          <p:nvPr/>
        </p:nvSpPr>
        <p:spPr>
          <a:xfrm>
            <a:off x="179362" y="2196296"/>
            <a:ext cx="6098344" cy="375552"/>
          </a:xfrm>
          <a:prstGeom prst="rect">
            <a:avLst/>
          </a:prstGeom>
          <a:noFill/>
        </p:spPr>
        <p:txBody>
          <a:bodyPr wrap="square">
            <a:spAutoFit/>
          </a:bodyPr>
          <a:lstStyle/>
          <a:p>
            <a:pPr marL="742950" marR="0" lvl="1" indent="-285750">
              <a:lnSpc>
                <a:spcPct val="107000"/>
              </a:lnSpc>
              <a:spcBef>
                <a:spcPts val="200"/>
              </a:spcBef>
              <a:spcAft>
                <a:spcPts val="0"/>
              </a:spcAft>
              <a:buFont typeface="+mj-lt"/>
              <a:buAutoNum type="arabicPeriod"/>
            </a:pPr>
            <a:r>
              <a:rPr lang="en-US"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Robotul</a:t>
            </a:r>
            <a:r>
              <a:rPr lang="ro-RO"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ro-RO"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T</a:t>
            </a:r>
            <a:r>
              <a:rPr lang="en-US"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urtle</a:t>
            </a:r>
            <a:r>
              <a:rPr lang="ro-RO"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a:t>
            </a:r>
            <a:r>
              <a:rPr lang="en-US" sz="1800" b="1"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ot</a:t>
            </a: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3 burger</a:t>
            </a:r>
          </a:p>
        </p:txBody>
      </p:sp>
    </p:spTree>
    <p:extLst>
      <p:ext uri="{BB962C8B-B14F-4D97-AF65-F5344CB8AC3E}">
        <p14:creationId xmlns:p14="http://schemas.microsoft.com/office/powerpoint/2010/main" val="34131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2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5" name="Rectangle 3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itle 11">
            <a:extLst>
              <a:ext uri="{FF2B5EF4-FFF2-40B4-BE49-F238E27FC236}">
                <a16:creationId xmlns:a16="http://schemas.microsoft.com/office/drawing/2014/main" id="{FE7DBD4E-5674-4240-928D-A42A0EDAD17E}"/>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Tehnologii utilizate</a:t>
            </a:r>
            <a:endParaRPr lang="en-US" dirty="0"/>
          </a:p>
        </p:txBody>
      </p:sp>
      <p:pic>
        <p:nvPicPr>
          <p:cNvPr id="16" name="Content Placeholder 15" descr="Logo, company name&#10;&#10;Description automatically generated">
            <a:extLst>
              <a:ext uri="{FF2B5EF4-FFF2-40B4-BE49-F238E27FC236}">
                <a16:creationId xmlns:a16="http://schemas.microsoft.com/office/drawing/2014/main" id="{9F683CB7-0BF6-40EE-9284-91149026C495}"/>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2502" r="10143" b="1"/>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13" name="Content Placeholder 12">
            <a:extLst>
              <a:ext uri="{FF2B5EF4-FFF2-40B4-BE49-F238E27FC236}">
                <a16:creationId xmlns:a16="http://schemas.microsoft.com/office/drawing/2014/main" id="{1CAED5BF-9CEA-4D6B-96E3-E1E7B2466A1D}"/>
              </a:ext>
            </a:extLst>
          </p:cNvPr>
          <p:cNvSpPr>
            <a:spLocks noGrp="1"/>
          </p:cNvSpPr>
          <p:nvPr>
            <p:ph sz="half" idx="1"/>
          </p:nvPr>
        </p:nvSpPr>
        <p:spPr>
          <a:xfrm>
            <a:off x="5854046" y="2603500"/>
            <a:ext cx="5338888" cy="3067163"/>
          </a:xfrm>
        </p:spPr>
        <p:txBody>
          <a:bodyPr vert="horz" lIns="91440" tIns="45720" rIns="91440" bIns="45720" rtlCol="0" anchor="ctr">
            <a:normAutofit/>
          </a:bodyPr>
          <a:lstStyle/>
          <a:p>
            <a:pPr marL="0" marR="0">
              <a:lnSpc>
                <a:spcPct val="9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b="1" dirty="0">
                <a:effectLst/>
              </a:rPr>
              <a:t>ROS</a:t>
            </a:r>
            <a:r>
              <a:rPr lang="en-US" sz="1700" dirty="0">
                <a:effectLst/>
              </a:rPr>
              <a:t> </a:t>
            </a:r>
            <a:r>
              <a:rPr lang="en-US" sz="1700" dirty="0" err="1">
                <a:effectLst/>
              </a:rPr>
              <a:t>este</a:t>
            </a:r>
            <a:r>
              <a:rPr lang="en-US" sz="1700" dirty="0">
                <a:effectLst/>
              </a:rPr>
              <a:t> un </a:t>
            </a:r>
            <a:r>
              <a:rPr lang="en-US" sz="1700" dirty="0" err="1">
                <a:effectLst/>
              </a:rPr>
              <a:t>sistem</a:t>
            </a:r>
            <a:r>
              <a:rPr lang="en-US" sz="1700" dirty="0">
                <a:effectLst/>
              </a:rPr>
              <a:t> open-source, meta-</a:t>
            </a:r>
            <a:r>
              <a:rPr lang="en-US" sz="1700" dirty="0" err="1">
                <a:effectLst/>
              </a:rPr>
              <a:t>operativ</a:t>
            </a:r>
            <a:r>
              <a:rPr lang="en-US" sz="1700" dirty="0">
                <a:effectLst/>
              </a:rPr>
              <a:t> </a:t>
            </a:r>
            <a:r>
              <a:rPr lang="en-US" sz="1700" dirty="0" err="1">
                <a:effectLst/>
              </a:rPr>
              <a:t>pentru</a:t>
            </a:r>
            <a:r>
              <a:rPr lang="en-US" sz="1700" dirty="0">
                <a:effectLst/>
              </a:rPr>
              <a:t> </a:t>
            </a:r>
            <a:r>
              <a:rPr lang="en-US" sz="1700" dirty="0" err="1">
                <a:effectLst/>
              </a:rPr>
              <a:t>robotul</a:t>
            </a:r>
            <a:r>
              <a:rPr lang="en-US" sz="1700" dirty="0">
                <a:effectLst/>
              </a:rPr>
              <a:t> </a:t>
            </a:r>
            <a:r>
              <a:rPr lang="en-US" sz="1700" dirty="0" err="1">
                <a:effectLst/>
              </a:rPr>
              <a:t>dvs</a:t>
            </a:r>
            <a:r>
              <a:rPr lang="en-US" sz="1700" dirty="0">
                <a:effectLst/>
              </a:rPr>
              <a:t>. </a:t>
            </a:r>
            <a:r>
              <a:rPr lang="en-US" sz="1700" dirty="0" err="1">
                <a:effectLst/>
              </a:rPr>
              <a:t>Oferă</a:t>
            </a:r>
            <a:r>
              <a:rPr lang="en-US" sz="1700" dirty="0">
                <a:effectLst/>
              </a:rPr>
              <a:t> </a:t>
            </a:r>
            <a:r>
              <a:rPr lang="en-US" sz="1700" dirty="0" err="1">
                <a:effectLst/>
              </a:rPr>
              <a:t>serviciile</a:t>
            </a:r>
            <a:r>
              <a:rPr lang="en-US" sz="1700" dirty="0">
                <a:effectLst/>
              </a:rPr>
              <a:t> la care v-</a:t>
            </a:r>
            <a:r>
              <a:rPr lang="en-US" sz="1700" dirty="0" err="1">
                <a:effectLst/>
              </a:rPr>
              <a:t>ați</a:t>
            </a:r>
            <a:r>
              <a:rPr lang="en-US" sz="1700" dirty="0">
                <a:effectLst/>
              </a:rPr>
              <a:t> </a:t>
            </a:r>
            <a:r>
              <a:rPr lang="en-US" sz="1700" dirty="0" err="1">
                <a:effectLst/>
              </a:rPr>
              <a:t>aștepta</a:t>
            </a:r>
            <a:r>
              <a:rPr lang="en-US" sz="1700" dirty="0">
                <a:effectLst/>
              </a:rPr>
              <a:t> de la un </a:t>
            </a:r>
            <a:r>
              <a:rPr lang="en-US" sz="1700" dirty="0" err="1">
                <a:effectLst/>
              </a:rPr>
              <a:t>sistem</a:t>
            </a:r>
            <a:r>
              <a:rPr lang="en-US" sz="1700" dirty="0">
                <a:effectLst/>
              </a:rPr>
              <a:t> de </a:t>
            </a:r>
            <a:r>
              <a:rPr lang="en-US" sz="1700" dirty="0" err="1">
                <a:effectLst/>
              </a:rPr>
              <a:t>operare</a:t>
            </a:r>
            <a:r>
              <a:rPr lang="en-US" sz="1700" dirty="0">
                <a:effectLst/>
              </a:rPr>
              <a:t>, </a:t>
            </a:r>
            <a:r>
              <a:rPr lang="en-US" sz="1700" dirty="0" err="1">
                <a:effectLst/>
              </a:rPr>
              <a:t>inclusiv</a:t>
            </a:r>
            <a:r>
              <a:rPr lang="en-US" sz="1700" dirty="0">
                <a:effectLst/>
              </a:rPr>
              <a:t> </a:t>
            </a:r>
            <a:r>
              <a:rPr lang="en-US" sz="1700" dirty="0" err="1">
                <a:effectLst/>
              </a:rPr>
              <a:t>abstractizarea</a:t>
            </a:r>
            <a:r>
              <a:rPr lang="en-US" sz="1700" dirty="0">
                <a:effectLst/>
              </a:rPr>
              <a:t> hardware-</a:t>
            </a:r>
            <a:r>
              <a:rPr lang="en-US" sz="1700" dirty="0" err="1">
                <a:effectLst/>
              </a:rPr>
              <a:t>ului</a:t>
            </a:r>
            <a:r>
              <a:rPr lang="en-US" sz="1700" dirty="0">
                <a:effectLst/>
              </a:rPr>
              <a:t>, </a:t>
            </a:r>
            <a:r>
              <a:rPr lang="en-US" sz="1700" dirty="0" err="1">
                <a:effectLst/>
              </a:rPr>
              <a:t>controlul</a:t>
            </a:r>
            <a:r>
              <a:rPr lang="en-US" sz="1700" dirty="0">
                <a:effectLst/>
              </a:rPr>
              <a:t> </a:t>
            </a:r>
            <a:r>
              <a:rPr lang="en-US" sz="1700" dirty="0" err="1">
                <a:effectLst/>
              </a:rPr>
              <a:t>dispozitivelor</a:t>
            </a:r>
            <a:r>
              <a:rPr lang="en-US" sz="1700" dirty="0">
                <a:effectLst/>
              </a:rPr>
              <a:t> la </a:t>
            </a:r>
            <a:r>
              <a:rPr lang="en-US" sz="1700" dirty="0" err="1">
                <a:effectLst/>
              </a:rPr>
              <a:t>nivel</a:t>
            </a:r>
            <a:r>
              <a:rPr lang="en-US" sz="1700" dirty="0">
                <a:effectLst/>
              </a:rPr>
              <a:t> </a:t>
            </a:r>
            <a:r>
              <a:rPr lang="en-US" sz="1700" dirty="0" err="1">
                <a:effectLst/>
              </a:rPr>
              <a:t>scăzut</a:t>
            </a:r>
            <a:r>
              <a:rPr lang="en-US" sz="1700" dirty="0">
                <a:effectLst/>
              </a:rPr>
              <a:t>, </a:t>
            </a:r>
            <a:r>
              <a:rPr lang="en-US" sz="1700" dirty="0" err="1">
                <a:effectLst/>
              </a:rPr>
              <a:t>implementarea</a:t>
            </a:r>
            <a:r>
              <a:rPr lang="en-US" sz="1700" dirty="0">
                <a:effectLst/>
              </a:rPr>
              <a:t> </a:t>
            </a:r>
            <a:r>
              <a:rPr lang="en-US" sz="1700" dirty="0" err="1">
                <a:effectLst/>
              </a:rPr>
              <a:t>funcționalității</a:t>
            </a:r>
            <a:r>
              <a:rPr lang="en-US" sz="1700" dirty="0">
                <a:effectLst/>
              </a:rPr>
              <a:t> </a:t>
            </a:r>
            <a:r>
              <a:rPr lang="en-US" sz="1700" dirty="0" err="1">
                <a:effectLst/>
              </a:rPr>
              <a:t>utilizate</a:t>
            </a:r>
            <a:r>
              <a:rPr lang="en-US" sz="1700" dirty="0">
                <a:effectLst/>
              </a:rPr>
              <a:t> </a:t>
            </a:r>
            <a:r>
              <a:rPr lang="en-US" sz="1700" dirty="0" err="1">
                <a:effectLst/>
              </a:rPr>
              <a:t>în</a:t>
            </a:r>
            <a:r>
              <a:rPr lang="en-US" sz="1700" dirty="0">
                <a:effectLst/>
              </a:rPr>
              <a:t> mod </a:t>
            </a:r>
            <a:r>
              <a:rPr lang="en-US" sz="1700" dirty="0" err="1">
                <a:effectLst/>
              </a:rPr>
              <a:t>obișnuit</a:t>
            </a:r>
            <a:r>
              <a:rPr lang="en-US" sz="1700" dirty="0">
                <a:effectLst/>
              </a:rPr>
              <a:t>, </a:t>
            </a:r>
            <a:r>
              <a:rPr lang="en-US" sz="1700" dirty="0" err="1">
                <a:effectLst/>
              </a:rPr>
              <a:t>transmiterea</a:t>
            </a:r>
            <a:r>
              <a:rPr lang="en-US" sz="1700" dirty="0">
                <a:effectLst/>
              </a:rPr>
              <a:t> </a:t>
            </a:r>
            <a:r>
              <a:rPr lang="en-US" sz="1700" dirty="0" err="1">
                <a:effectLst/>
              </a:rPr>
              <a:t>mesajelor</a:t>
            </a:r>
            <a:r>
              <a:rPr lang="en-US" sz="1700" dirty="0">
                <a:effectLst/>
              </a:rPr>
              <a:t> </a:t>
            </a:r>
            <a:r>
              <a:rPr lang="en-US" sz="1700" dirty="0" err="1">
                <a:effectLst/>
              </a:rPr>
              <a:t>între</a:t>
            </a:r>
            <a:r>
              <a:rPr lang="en-US" sz="1700" dirty="0">
                <a:effectLst/>
              </a:rPr>
              <a:t> </a:t>
            </a:r>
            <a:r>
              <a:rPr lang="en-US" sz="1700" dirty="0" err="1">
                <a:effectLst/>
              </a:rPr>
              <a:t>procese</a:t>
            </a:r>
            <a:r>
              <a:rPr lang="en-US" sz="1700" dirty="0">
                <a:effectLst/>
              </a:rPr>
              <a:t> </a:t>
            </a:r>
            <a:r>
              <a:rPr lang="en-US" sz="1700" dirty="0" err="1">
                <a:effectLst/>
              </a:rPr>
              <a:t>și</a:t>
            </a:r>
            <a:r>
              <a:rPr lang="en-US" sz="1700" dirty="0">
                <a:effectLst/>
              </a:rPr>
              <a:t> </a:t>
            </a:r>
            <a:r>
              <a:rPr lang="en-US" sz="1700" dirty="0" err="1">
                <a:effectLst/>
              </a:rPr>
              <a:t>gestionarea</a:t>
            </a:r>
            <a:r>
              <a:rPr lang="en-US" sz="1700" dirty="0">
                <a:effectLst/>
              </a:rPr>
              <a:t> </a:t>
            </a:r>
            <a:r>
              <a:rPr lang="en-US" sz="1700" dirty="0" err="1">
                <a:effectLst/>
              </a:rPr>
              <a:t>pachetelor</a:t>
            </a:r>
            <a:r>
              <a:rPr lang="en-US" sz="1700" dirty="0">
                <a:effectLst/>
              </a:rPr>
              <a:t>.</a:t>
            </a:r>
          </a:p>
          <a:p>
            <a:pPr>
              <a:lnSpc>
                <a:spcPct val="90000"/>
              </a:lnSpc>
            </a:pPr>
            <a:r>
              <a:rPr lang="en-US" sz="1700" dirty="0">
                <a:effectLst/>
              </a:rPr>
              <a:t>De </a:t>
            </a:r>
            <a:r>
              <a:rPr lang="en-US" sz="1700" dirty="0" err="1">
                <a:effectLst/>
              </a:rPr>
              <a:t>asemenea</a:t>
            </a:r>
            <a:r>
              <a:rPr lang="en-US" sz="1700" dirty="0">
                <a:effectLst/>
              </a:rPr>
              <a:t>, </a:t>
            </a:r>
            <a:r>
              <a:rPr lang="en-US" sz="1700" dirty="0" err="1">
                <a:effectLst/>
              </a:rPr>
              <a:t>oferă</a:t>
            </a:r>
            <a:r>
              <a:rPr lang="en-US" sz="1700" dirty="0">
                <a:effectLst/>
              </a:rPr>
              <a:t> </a:t>
            </a:r>
            <a:r>
              <a:rPr lang="en-US" sz="1700" dirty="0" err="1">
                <a:effectLst/>
              </a:rPr>
              <a:t>instrumente</a:t>
            </a:r>
            <a:r>
              <a:rPr lang="en-US" sz="1700" dirty="0">
                <a:effectLst/>
              </a:rPr>
              <a:t> </a:t>
            </a:r>
            <a:r>
              <a:rPr lang="en-US" sz="1700" dirty="0" err="1">
                <a:effectLst/>
              </a:rPr>
              <a:t>și</a:t>
            </a:r>
            <a:r>
              <a:rPr lang="en-US" sz="1700" dirty="0">
                <a:effectLst/>
              </a:rPr>
              <a:t> </a:t>
            </a:r>
            <a:r>
              <a:rPr lang="en-US" sz="1700" dirty="0" err="1">
                <a:effectLst/>
              </a:rPr>
              <a:t>biblioteci</a:t>
            </a:r>
            <a:r>
              <a:rPr lang="ro-RO" sz="1700" dirty="0"/>
              <a:t> </a:t>
            </a:r>
            <a:r>
              <a:rPr lang="en-US" sz="1700" dirty="0" err="1">
                <a:effectLst/>
              </a:rPr>
              <a:t>pentru</a:t>
            </a:r>
            <a:r>
              <a:rPr lang="en-US" sz="1700" dirty="0">
                <a:effectLst/>
              </a:rPr>
              <a:t> </a:t>
            </a:r>
            <a:r>
              <a:rPr lang="en-US" sz="1700" dirty="0" err="1">
                <a:effectLst/>
              </a:rPr>
              <a:t>obținerea</a:t>
            </a:r>
            <a:r>
              <a:rPr lang="en-US" sz="1700" dirty="0">
                <a:effectLst/>
              </a:rPr>
              <a:t>, </a:t>
            </a:r>
            <a:r>
              <a:rPr lang="en-US" sz="1700" dirty="0" err="1">
                <a:effectLst/>
              </a:rPr>
              <a:t>construirea</a:t>
            </a:r>
            <a:r>
              <a:rPr lang="en-US" sz="1700" dirty="0">
                <a:effectLst/>
              </a:rPr>
              <a:t>, </a:t>
            </a:r>
            <a:r>
              <a:rPr lang="en-US" sz="1700" dirty="0" err="1">
                <a:effectLst/>
              </a:rPr>
              <a:t>scrierea</a:t>
            </a:r>
            <a:r>
              <a:rPr lang="en-US" sz="1700" dirty="0">
                <a:effectLst/>
              </a:rPr>
              <a:t> </a:t>
            </a:r>
            <a:r>
              <a:rPr lang="en-US" sz="1700" dirty="0" err="1">
                <a:effectLst/>
              </a:rPr>
              <a:t>și</a:t>
            </a:r>
            <a:r>
              <a:rPr lang="en-US" sz="1700" dirty="0">
                <a:effectLst/>
              </a:rPr>
              <a:t> </a:t>
            </a:r>
            <a:r>
              <a:rPr lang="en-US" sz="1700" dirty="0" err="1">
                <a:effectLst/>
              </a:rPr>
              <a:t>rularea</a:t>
            </a:r>
            <a:r>
              <a:rPr lang="en-US" sz="1700" dirty="0">
                <a:effectLst/>
              </a:rPr>
              <a:t> </a:t>
            </a:r>
            <a:r>
              <a:rPr lang="en-US" sz="1700" dirty="0" err="1">
                <a:effectLst/>
              </a:rPr>
              <a:t>codului</a:t>
            </a:r>
            <a:r>
              <a:rPr lang="en-US" sz="1700" dirty="0">
                <a:effectLst/>
              </a:rPr>
              <a:t> pe </a:t>
            </a:r>
            <a:r>
              <a:rPr lang="en-US" sz="1700" dirty="0" err="1">
                <a:effectLst/>
              </a:rPr>
              <a:t>mai</a:t>
            </a:r>
            <a:r>
              <a:rPr lang="en-US" sz="1700" dirty="0">
                <a:effectLst/>
              </a:rPr>
              <a:t> </a:t>
            </a:r>
            <a:r>
              <a:rPr lang="en-US" sz="1700" dirty="0" err="1">
                <a:effectLst/>
              </a:rPr>
              <a:t>multe</a:t>
            </a:r>
            <a:r>
              <a:rPr lang="en-US" sz="1700" dirty="0">
                <a:effectLst/>
              </a:rPr>
              <a:t> </a:t>
            </a:r>
            <a:r>
              <a:rPr lang="en-US" sz="1700" dirty="0" err="1">
                <a:effectLst/>
              </a:rPr>
              <a:t>computere</a:t>
            </a:r>
            <a:endParaRPr lang="en-US" sz="1700" dirty="0"/>
          </a:p>
        </p:txBody>
      </p:sp>
    </p:spTree>
    <p:extLst>
      <p:ext uri="{BB962C8B-B14F-4D97-AF65-F5344CB8AC3E}">
        <p14:creationId xmlns:p14="http://schemas.microsoft.com/office/powerpoint/2010/main" val="211394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1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2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496C1C-A297-4E09-B234-CF5DD481C3C4}"/>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a:t>Tehnologii utilizate</a:t>
            </a:r>
            <a:endParaRPr lang="en-US" dirty="0"/>
          </a:p>
        </p:txBody>
      </p:sp>
      <p:sp>
        <p:nvSpPr>
          <p:cNvPr id="3" name="Content Placeholder 2">
            <a:extLst>
              <a:ext uri="{FF2B5EF4-FFF2-40B4-BE49-F238E27FC236}">
                <a16:creationId xmlns:a16="http://schemas.microsoft.com/office/drawing/2014/main" id="{0C57E7B7-B384-4C20-B673-0D8CCE1988BE}"/>
              </a:ext>
            </a:extLst>
          </p:cNvPr>
          <p:cNvSpPr>
            <a:spLocks noGrp="1"/>
          </p:cNvSpPr>
          <p:nvPr>
            <p:ph sz="half" idx="1"/>
          </p:nvPr>
        </p:nvSpPr>
        <p:spPr>
          <a:xfrm>
            <a:off x="1154955" y="2603500"/>
            <a:ext cx="3481054" cy="3416300"/>
          </a:xfrm>
        </p:spPr>
        <p:txBody>
          <a:bodyPr vert="horz" lIns="91440" tIns="45720" rIns="91440" bIns="45720" rtlCol="0" anchor="ctr">
            <a:normAutofit/>
          </a:bodyPr>
          <a:lstStyle/>
          <a:p>
            <a:pPr>
              <a:lnSpc>
                <a:spcPct val="90000"/>
              </a:lnSpc>
            </a:pPr>
            <a:r>
              <a:rPr lang="en-US" sz="1400" b="1" dirty="0">
                <a:effectLst/>
              </a:rPr>
              <a:t>Visual Studio Code </a:t>
            </a:r>
            <a:r>
              <a:rPr lang="en-US" sz="1400" dirty="0" err="1">
                <a:effectLst/>
              </a:rPr>
              <a:t>este</a:t>
            </a:r>
            <a:r>
              <a:rPr lang="en-US" sz="1400" dirty="0">
                <a:effectLst/>
              </a:rPr>
              <a:t> un editor de cod </a:t>
            </a:r>
            <a:r>
              <a:rPr lang="en-US" sz="1400" dirty="0" err="1">
                <a:effectLst/>
              </a:rPr>
              <a:t>sursă</a:t>
            </a:r>
            <a:r>
              <a:rPr lang="en-US" sz="1400" dirty="0">
                <a:effectLst/>
              </a:rPr>
              <a:t> </a:t>
            </a:r>
            <a:r>
              <a:rPr lang="en-US" sz="1400" dirty="0" err="1">
                <a:effectLst/>
              </a:rPr>
              <a:t>ușor</a:t>
            </a:r>
            <a:r>
              <a:rPr lang="en-US" sz="1400" dirty="0">
                <a:effectLst/>
              </a:rPr>
              <a:t>, </a:t>
            </a:r>
            <a:r>
              <a:rPr lang="en-US" sz="1400" dirty="0" err="1">
                <a:effectLst/>
              </a:rPr>
              <a:t>dar</a:t>
            </a:r>
            <a:r>
              <a:rPr lang="en-US" sz="1400" dirty="0">
                <a:effectLst/>
              </a:rPr>
              <a:t> </a:t>
            </a:r>
            <a:r>
              <a:rPr lang="en-US" sz="1400" dirty="0" err="1">
                <a:effectLst/>
              </a:rPr>
              <a:t>puternic</a:t>
            </a:r>
            <a:r>
              <a:rPr lang="en-US" sz="1400" dirty="0">
                <a:effectLst/>
              </a:rPr>
              <a:t>, care </a:t>
            </a:r>
            <a:r>
              <a:rPr lang="en-US" sz="1400" dirty="0" err="1">
                <a:effectLst/>
              </a:rPr>
              <a:t>rulează</a:t>
            </a:r>
            <a:r>
              <a:rPr lang="en-US" sz="1400" dirty="0">
                <a:effectLst/>
              </a:rPr>
              <a:t> pe desktop </a:t>
            </a:r>
            <a:r>
              <a:rPr lang="en-US" sz="1400" dirty="0" err="1">
                <a:effectLst/>
              </a:rPr>
              <a:t>și</a:t>
            </a:r>
            <a:r>
              <a:rPr lang="en-US" sz="1400" dirty="0">
                <a:effectLst/>
              </a:rPr>
              <a:t> </a:t>
            </a:r>
            <a:r>
              <a:rPr lang="en-US" sz="1400" dirty="0" err="1">
                <a:effectLst/>
              </a:rPr>
              <a:t>este</a:t>
            </a:r>
            <a:r>
              <a:rPr lang="en-US" sz="1400" dirty="0">
                <a:effectLst/>
              </a:rPr>
              <a:t> </a:t>
            </a:r>
            <a:r>
              <a:rPr lang="en-US" sz="1400" dirty="0" err="1">
                <a:effectLst/>
              </a:rPr>
              <a:t>disponibil</a:t>
            </a:r>
            <a:r>
              <a:rPr lang="en-US" sz="1400" dirty="0">
                <a:effectLst/>
              </a:rPr>
              <a:t> </a:t>
            </a:r>
            <a:r>
              <a:rPr lang="en-US" sz="1400" dirty="0" err="1">
                <a:effectLst/>
              </a:rPr>
              <a:t>pentru</a:t>
            </a:r>
            <a:r>
              <a:rPr lang="en-US" sz="1400" dirty="0">
                <a:effectLst/>
              </a:rPr>
              <a:t> Windows, MacOS </a:t>
            </a:r>
            <a:r>
              <a:rPr lang="en-US" sz="1400" dirty="0" err="1">
                <a:effectLst/>
              </a:rPr>
              <a:t>și</a:t>
            </a:r>
            <a:r>
              <a:rPr lang="en-US" sz="1400" dirty="0">
                <a:effectLst/>
              </a:rPr>
              <a:t> Linux. </a:t>
            </a:r>
            <a:r>
              <a:rPr lang="en-US" sz="1400" dirty="0" err="1">
                <a:effectLst/>
              </a:rPr>
              <a:t>Funcții</a:t>
            </a:r>
            <a:r>
              <a:rPr lang="en-US" sz="1400" dirty="0">
                <a:effectLst/>
              </a:rPr>
              <a:t>: </a:t>
            </a:r>
            <a:r>
              <a:rPr lang="en-US" sz="1400" dirty="0" err="1">
                <a:effectLst/>
              </a:rPr>
              <a:t>suport</a:t>
            </a:r>
            <a:r>
              <a:rPr lang="en-US" sz="1400" dirty="0">
                <a:effectLst/>
              </a:rPr>
              <a:t> </a:t>
            </a:r>
            <a:r>
              <a:rPr lang="en-US" sz="1400" dirty="0" err="1">
                <a:effectLst/>
              </a:rPr>
              <a:t>pentru</a:t>
            </a:r>
            <a:r>
              <a:rPr lang="en-US" sz="1400" dirty="0">
                <a:effectLst/>
              </a:rPr>
              <a:t> </a:t>
            </a:r>
            <a:r>
              <a:rPr lang="en-US" sz="1400" dirty="0" err="1">
                <a:effectLst/>
              </a:rPr>
              <a:t>depanare</a:t>
            </a:r>
            <a:r>
              <a:rPr lang="en-US" sz="1400" dirty="0">
                <a:effectLst/>
              </a:rPr>
              <a:t>, </a:t>
            </a:r>
            <a:r>
              <a:rPr lang="en-US" sz="1400" dirty="0" err="1">
                <a:effectLst/>
              </a:rPr>
              <a:t>evidențierea</a:t>
            </a:r>
            <a:r>
              <a:rPr lang="en-US" sz="1400" dirty="0">
                <a:effectLst/>
              </a:rPr>
              <a:t> </a:t>
            </a:r>
            <a:r>
              <a:rPr lang="en-US" sz="1400" dirty="0" err="1">
                <a:effectLst/>
              </a:rPr>
              <a:t>sintaxei</a:t>
            </a:r>
            <a:r>
              <a:rPr lang="en-US" sz="1400" dirty="0">
                <a:effectLst/>
              </a:rPr>
              <a:t>, </a:t>
            </a:r>
            <a:r>
              <a:rPr lang="en-US" sz="1400" dirty="0" err="1">
                <a:effectLst/>
              </a:rPr>
              <a:t>completarea</a:t>
            </a:r>
            <a:r>
              <a:rPr lang="en-US" sz="1400" dirty="0">
                <a:effectLst/>
              </a:rPr>
              <a:t> </a:t>
            </a:r>
            <a:r>
              <a:rPr lang="en-US" sz="1400" dirty="0" err="1">
                <a:effectLst/>
              </a:rPr>
              <a:t>inteligentă</a:t>
            </a:r>
            <a:r>
              <a:rPr lang="en-US" sz="1400" dirty="0">
                <a:effectLst/>
              </a:rPr>
              <a:t> a </a:t>
            </a:r>
            <a:r>
              <a:rPr lang="en-US" sz="1400" dirty="0" err="1">
                <a:effectLst/>
              </a:rPr>
              <a:t>codului</a:t>
            </a:r>
            <a:r>
              <a:rPr lang="en-US" sz="1400" dirty="0">
                <a:effectLst/>
              </a:rPr>
              <a:t>, </a:t>
            </a:r>
            <a:r>
              <a:rPr lang="en-US" sz="1400" dirty="0" err="1">
                <a:effectLst/>
              </a:rPr>
              <a:t>fragmente</a:t>
            </a:r>
            <a:r>
              <a:rPr lang="en-US" sz="1400" dirty="0">
                <a:effectLst/>
              </a:rPr>
              <a:t>, </a:t>
            </a:r>
            <a:r>
              <a:rPr lang="en-US" sz="1400" dirty="0" err="1">
                <a:effectLst/>
              </a:rPr>
              <a:t>refactorizarea</a:t>
            </a:r>
            <a:r>
              <a:rPr lang="en-US" sz="1400" dirty="0">
                <a:effectLst/>
              </a:rPr>
              <a:t> </a:t>
            </a:r>
            <a:r>
              <a:rPr lang="en-US" sz="1400" dirty="0" err="1">
                <a:effectLst/>
              </a:rPr>
              <a:t>codului</a:t>
            </a:r>
            <a:r>
              <a:rPr lang="en-US" sz="1400" dirty="0">
                <a:effectLst/>
              </a:rPr>
              <a:t> </a:t>
            </a:r>
            <a:r>
              <a:rPr lang="en-US" sz="1400" dirty="0" err="1">
                <a:effectLst/>
              </a:rPr>
              <a:t>și</a:t>
            </a:r>
            <a:r>
              <a:rPr lang="en-US" sz="1400" dirty="0">
                <a:effectLst/>
              </a:rPr>
              <a:t> Git </a:t>
            </a:r>
            <a:r>
              <a:rPr lang="en-US" sz="1400" dirty="0" err="1">
                <a:effectLst/>
              </a:rPr>
              <a:t>încorporat</a:t>
            </a:r>
            <a:r>
              <a:rPr lang="en-US" sz="1400" dirty="0">
                <a:effectLst/>
              </a:rPr>
              <a:t>. </a:t>
            </a:r>
            <a:r>
              <a:rPr lang="en-US" sz="1400" dirty="0" err="1">
                <a:effectLst/>
              </a:rPr>
              <a:t>Utilizatorii</a:t>
            </a:r>
            <a:r>
              <a:rPr lang="en-US" sz="1400" dirty="0">
                <a:effectLst/>
              </a:rPr>
              <a:t> pot </a:t>
            </a:r>
            <a:r>
              <a:rPr lang="en-US" sz="1400" dirty="0" err="1">
                <a:effectLst/>
              </a:rPr>
              <a:t>modifica</a:t>
            </a:r>
            <a:r>
              <a:rPr lang="en-US" sz="1400" dirty="0">
                <a:effectLst/>
              </a:rPr>
              <a:t> </a:t>
            </a:r>
            <a:r>
              <a:rPr lang="en-US" sz="1400" dirty="0" err="1">
                <a:effectLst/>
              </a:rPr>
              <a:t>tema</a:t>
            </a:r>
            <a:r>
              <a:rPr lang="en-US" sz="1400" dirty="0">
                <a:effectLst/>
              </a:rPr>
              <a:t>, </a:t>
            </a:r>
            <a:r>
              <a:rPr lang="en-US" sz="1400" dirty="0" err="1">
                <a:effectLst/>
              </a:rPr>
              <a:t>comenzile</a:t>
            </a:r>
            <a:r>
              <a:rPr lang="en-US" sz="1400" dirty="0">
                <a:effectLst/>
              </a:rPr>
              <a:t> </a:t>
            </a:r>
            <a:r>
              <a:rPr lang="en-US" sz="1400" dirty="0" err="1">
                <a:effectLst/>
              </a:rPr>
              <a:t>rapide</a:t>
            </a:r>
            <a:r>
              <a:rPr lang="en-US" sz="1400" dirty="0">
                <a:effectLst/>
              </a:rPr>
              <a:t> de la </a:t>
            </a:r>
            <a:r>
              <a:rPr lang="en-US" sz="1400" dirty="0" err="1">
                <a:effectLst/>
              </a:rPr>
              <a:t>tastatură</a:t>
            </a:r>
            <a:r>
              <a:rPr lang="en-US" sz="1400" dirty="0">
                <a:effectLst/>
              </a:rPr>
              <a:t>, </a:t>
            </a:r>
            <a:r>
              <a:rPr lang="en-US" sz="1400" dirty="0" err="1">
                <a:effectLst/>
              </a:rPr>
              <a:t>preferințele</a:t>
            </a:r>
            <a:r>
              <a:rPr lang="en-US" sz="1400" dirty="0">
                <a:effectLst/>
              </a:rPr>
              <a:t> </a:t>
            </a:r>
            <a:r>
              <a:rPr lang="en-US" sz="1400" dirty="0" err="1">
                <a:effectLst/>
              </a:rPr>
              <a:t>și</a:t>
            </a:r>
            <a:r>
              <a:rPr lang="en-US" sz="1400" dirty="0">
                <a:effectLst/>
              </a:rPr>
              <a:t> pot </a:t>
            </a:r>
            <a:r>
              <a:rPr lang="en-US" sz="1400" dirty="0" err="1">
                <a:effectLst/>
              </a:rPr>
              <a:t>instala</a:t>
            </a:r>
            <a:r>
              <a:rPr lang="en-US" sz="1400" dirty="0">
                <a:effectLst/>
              </a:rPr>
              <a:t> </a:t>
            </a:r>
            <a:r>
              <a:rPr lang="en-US" sz="1400" dirty="0" err="1">
                <a:effectLst/>
              </a:rPr>
              <a:t>extensii</a:t>
            </a:r>
            <a:r>
              <a:rPr lang="en-US" sz="1400" dirty="0">
                <a:effectLst/>
              </a:rPr>
              <a:t> care </a:t>
            </a:r>
            <a:r>
              <a:rPr lang="en-US" sz="1400" dirty="0" err="1">
                <a:effectLst/>
              </a:rPr>
              <a:t>adaugă</a:t>
            </a:r>
            <a:r>
              <a:rPr lang="en-US" sz="1400" dirty="0">
                <a:effectLst/>
              </a:rPr>
              <a:t> </a:t>
            </a:r>
            <a:r>
              <a:rPr lang="en-US" sz="1400" dirty="0" err="1">
                <a:effectLst/>
              </a:rPr>
              <a:t>funcționalități</a:t>
            </a:r>
            <a:r>
              <a:rPr lang="en-US" sz="1400" dirty="0">
                <a:effectLst/>
              </a:rPr>
              <a:t> </a:t>
            </a:r>
            <a:r>
              <a:rPr lang="en-US" sz="1400" dirty="0" err="1">
                <a:effectLst/>
              </a:rPr>
              <a:t>suplimentare</a:t>
            </a:r>
            <a:r>
              <a:rPr lang="en-US" sz="1400" dirty="0">
                <a:effectLst/>
              </a:rPr>
              <a:t>[</a:t>
            </a:r>
            <a:endParaRPr lang="en-US" sz="1400" dirty="0"/>
          </a:p>
        </p:txBody>
      </p:sp>
      <p:pic>
        <p:nvPicPr>
          <p:cNvPr id="6" name="Content Placeholder 5" descr="A picture containing icon&#10;&#10;Description automatically generated">
            <a:extLst>
              <a:ext uri="{FF2B5EF4-FFF2-40B4-BE49-F238E27FC236}">
                <a16:creationId xmlns:a16="http://schemas.microsoft.com/office/drawing/2014/main" id="{9EAB673E-9802-4DA5-92B9-8D60BEBC27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397" r="-2" b="-2"/>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07511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 Light</vt:lpstr>
      <vt:lpstr>Century Gothic</vt:lpstr>
      <vt:lpstr>Wingdings 3</vt:lpstr>
      <vt:lpstr>Ion Boardroom</vt:lpstr>
      <vt:lpstr>Autobot – Living Robotics </vt:lpstr>
      <vt:lpstr>Roboții în viața noastră</vt:lpstr>
      <vt:lpstr>Roboți industriali                                                                        Roboți casnici </vt:lpstr>
      <vt:lpstr>Roboți auto                           Roboți jucărie</vt:lpstr>
      <vt:lpstr>Autobot</vt:lpstr>
      <vt:lpstr>A fost proiectat un mediu de simulare (world) personalizat pentru ca autobotul să își poată desfășura activitățile obișnuite. Desgin-ul arată astfel:</vt:lpstr>
      <vt:lpstr>Tehnologii utilizate</vt:lpstr>
      <vt:lpstr>Tehnologii utilizate</vt:lpstr>
      <vt:lpstr>Tehnologii utilizate</vt:lpstr>
      <vt:lpstr>Tehnologii utilizate</vt:lpstr>
      <vt:lpstr>Mediul de simulare</vt:lpstr>
      <vt:lpstr>ROS nodes</vt:lpstr>
      <vt:lpstr>ROS nodes</vt:lpstr>
      <vt:lpstr>ROS topics</vt:lpstr>
      <vt:lpstr>Testarea funcționalității aplicației</vt:lpstr>
      <vt:lpstr>Va mulțumim!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Autobot – Living Robotics </dc:title>
  <dc:creator>Armina Cioabă</dc:creator>
  <cp:lastModifiedBy>Armina Cioabă</cp:lastModifiedBy>
  <cp:revision>1</cp:revision>
  <dcterms:created xsi:type="dcterms:W3CDTF">2021-01-25T21:37:26Z</dcterms:created>
  <dcterms:modified xsi:type="dcterms:W3CDTF">2021-01-25T21:37:30Z</dcterms:modified>
</cp:coreProperties>
</file>