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69" r:id="rId3"/>
    <p:sldId id="270" r:id="rId4"/>
    <p:sldId id="272" r:id="rId5"/>
    <p:sldId id="271" r:id="rId6"/>
    <p:sldId id="273" r:id="rId7"/>
    <p:sldId id="277" r:id="rId8"/>
    <p:sldId id="274" r:id="rId9"/>
    <p:sldId id="275" r:id="rId10"/>
    <p:sldId id="276" r:id="rId11"/>
    <p:sldId id="281" r:id="rId12"/>
    <p:sldId id="278" r:id="rId13"/>
    <p:sldId id="279" r:id="rId14"/>
    <p:sldId id="280" r:id="rId15"/>
    <p:sldId id="284" r:id="rId16"/>
    <p:sldId id="282" r:id="rId17"/>
    <p:sldId id="285" r:id="rId18"/>
    <p:sldId id="286" r:id="rId19"/>
    <p:sldId id="287" r:id="rId20"/>
    <p:sldId id="288" r:id="rId21"/>
    <p:sldId id="289" r:id="rId22"/>
    <p:sldId id="26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3" d="100"/>
          <a:sy n="83" d="100"/>
        </p:scale>
        <p:origin x="6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E939E-C370-478A-9F3A-51CAD8C1E80F}" type="datetimeFigureOut">
              <a:rPr lang="en-US" smtClean="0"/>
              <a:t>3/19/2022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2E113-D947-47C2-93D2-405682B01406}" type="slidenum">
              <a:rPr lang="en-US" smtClean="0"/>
              <a:t>‹#›</a:t>
            </a:fld>
            <a:endParaRPr lang="en-US"/>
          </a:p>
        </p:txBody>
      </p:sp>
    </p:spTree>
    <p:extLst>
      <p:ext uri="{BB962C8B-B14F-4D97-AF65-F5344CB8AC3E}">
        <p14:creationId xmlns:p14="http://schemas.microsoft.com/office/powerpoint/2010/main" val="1797679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2E113-D947-47C2-93D2-405682B01406}" type="slidenum">
              <a:rPr lang="en-US" smtClean="0"/>
              <a:t>3</a:t>
            </a:fld>
            <a:endParaRPr lang="en-US"/>
          </a:p>
        </p:txBody>
      </p:sp>
    </p:spTree>
    <p:extLst>
      <p:ext uri="{BB962C8B-B14F-4D97-AF65-F5344CB8AC3E}">
        <p14:creationId xmlns:p14="http://schemas.microsoft.com/office/powerpoint/2010/main" val="1992820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2E113-D947-47C2-93D2-405682B01406}" type="slidenum">
              <a:rPr lang="en-US" smtClean="0"/>
              <a:t>4</a:t>
            </a:fld>
            <a:endParaRPr lang="en-US"/>
          </a:p>
        </p:txBody>
      </p:sp>
    </p:spTree>
    <p:extLst>
      <p:ext uri="{BB962C8B-B14F-4D97-AF65-F5344CB8AC3E}">
        <p14:creationId xmlns:p14="http://schemas.microsoft.com/office/powerpoint/2010/main" val="328837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15443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r>
              <a:rPr lang="en-US" sz="2800" b="1" dirty="0"/>
              <a:t>3-19-2022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EA38-45FA-4D36-B7B1-7CBBAEB69345}"/>
              </a:ext>
            </a:extLst>
          </p:cNvPr>
          <p:cNvSpPr>
            <a:spLocks noGrp="1"/>
          </p:cNvSpPr>
          <p:nvPr>
            <p:ph type="title"/>
          </p:nvPr>
        </p:nvSpPr>
        <p:spPr/>
        <p:txBody>
          <a:bodyPr/>
          <a:lstStyle/>
          <a:p>
            <a:r>
              <a:rPr lang="en-US" b="1" dirty="0"/>
              <a:t>1. Is pink cab progress is better than yellow cab in quarters?</a:t>
            </a:r>
          </a:p>
        </p:txBody>
      </p:sp>
      <p:sp>
        <p:nvSpPr>
          <p:cNvPr id="3" name="Content Placeholder 2">
            <a:extLst>
              <a:ext uri="{FF2B5EF4-FFF2-40B4-BE49-F238E27FC236}">
                <a16:creationId xmlns:a16="http://schemas.microsoft.com/office/drawing/2014/main" id="{1AC4CAEB-CDC6-4A26-BE6D-4A34FB2D1B03}"/>
              </a:ext>
            </a:extLst>
          </p:cNvPr>
          <p:cNvSpPr>
            <a:spLocks noGrp="1"/>
          </p:cNvSpPr>
          <p:nvPr>
            <p:ph idx="1"/>
          </p:nvPr>
        </p:nvSpPr>
        <p:spPr/>
        <p:txBody>
          <a:bodyPr/>
          <a:lstStyle/>
          <a:p>
            <a:r>
              <a:rPr lang="en-US" dirty="0"/>
              <a:t>In some cases pink performed better but in total, yellow cap progress is more reliable and positive than pink cap.</a:t>
            </a:r>
          </a:p>
          <a:p>
            <a:pPr marL="0" indent="0">
              <a:buNone/>
            </a:pPr>
            <a:endParaRPr lang="en-US" dirty="0"/>
          </a:p>
        </p:txBody>
      </p:sp>
    </p:spTree>
    <p:extLst>
      <p:ext uri="{BB962C8B-B14F-4D97-AF65-F5344CB8AC3E}">
        <p14:creationId xmlns:p14="http://schemas.microsoft.com/office/powerpoint/2010/main" val="59228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1577-96A7-4545-B97C-F7920359D14A}"/>
              </a:ext>
            </a:extLst>
          </p:cNvPr>
          <p:cNvSpPr>
            <a:spLocks noGrp="1"/>
          </p:cNvSpPr>
          <p:nvPr>
            <p:ph type="title"/>
          </p:nvPr>
        </p:nvSpPr>
        <p:spPr/>
        <p:txBody>
          <a:bodyPr/>
          <a:lstStyle/>
          <a:p>
            <a:r>
              <a:rPr lang="en-US" b="1" dirty="0"/>
              <a:t>2. Is there any seasonality in number of customers using the cab service?</a:t>
            </a:r>
          </a:p>
        </p:txBody>
      </p:sp>
      <p:pic>
        <p:nvPicPr>
          <p:cNvPr id="8198" name="Picture 6">
            <a:extLst>
              <a:ext uri="{FF2B5EF4-FFF2-40B4-BE49-F238E27FC236}">
                <a16:creationId xmlns:a16="http://schemas.microsoft.com/office/drawing/2014/main" id="{9FBD2972-1144-42A0-BFB0-575E62DC0D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5634" y="1852449"/>
            <a:ext cx="5760731" cy="429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91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1577-96A7-4545-B97C-F7920359D14A}"/>
              </a:ext>
            </a:extLst>
          </p:cNvPr>
          <p:cNvSpPr>
            <a:spLocks noGrp="1"/>
          </p:cNvSpPr>
          <p:nvPr>
            <p:ph type="title"/>
          </p:nvPr>
        </p:nvSpPr>
        <p:spPr/>
        <p:txBody>
          <a:bodyPr/>
          <a:lstStyle/>
          <a:p>
            <a:r>
              <a:rPr lang="en-US" b="1" dirty="0"/>
              <a:t>2. Is there any seasonality in number of customers using the cab service?</a:t>
            </a:r>
          </a:p>
        </p:txBody>
      </p:sp>
      <p:sp>
        <p:nvSpPr>
          <p:cNvPr id="4" name="Content Placeholder 3">
            <a:extLst>
              <a:ext uri="{FF2B5EF4-FFF2-40B4-BE49-F238E27FC236}">
                <a16:creationId xmlns:a16="http://schemas.microsoft.com/office/drawing/2014/main" id="{A579882F-8A47-4A35-83F6-DD3C35380739}"/>
              </a:ext>
            </a:extLst>
          </p:cNvPr>
          <p:cNvSpPr>
            <a:spLocks noGrp="1"/>
          </p:cNvSpPr>
          <p:nvPr>
            <p:ph idx="1"/>
          </p:nvPr>
        </p:nvSpPr>
        <p:spPr/>
        <p:txBody>
          <a:bodyPr/>
          <a:lstStyle/>
          <a:p>
            <a:endParaRPr lang="en-US"/>
          </a:p>
        </p:txBody>
      </p:sp>
      <p:pic>
        <p:nvPicPr>
          <p:cNvPr id="9220" name="Picture 4">
            <a:extLst>
              <a:ext uri="{FF2B5EF4-FFF2-40B4-BE49-F238E27FC236}">
                <a16:creationId xmlns:a16="http://schemas.microsoft.com/office/drawing/2014/main" id="{4B95DF11-201E-4697-B1B8-FA73F5EA8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6" y="1825625"/>
            <a:ext cx="1177290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43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1577-96A7-4545-B97C-F7920359D14A}"/>
              </a:ext>
            </a:extLst>
          </p:cNvPr>
          <p:cNvSpPr>
            <a:spLocks noGrp="1"/>
          </p:cNvSpPr>
          <p:nvPr>
            <p:ph type="title"/>
          </p:nvPr>
        </p:nvSpPr>
        <p:spPr/>
        <p:txBody>
          <a:bodyPr/>
          <a:lstStyle/>
          <a:p>
            <a:r>
              <a:rPr lang="en-US" b="1" dirty="0"/>
              <a:t>2. Is there any seasonality in number of customers using the cab service?</a:t>
            </a:r>
          </a:p>
        </p:txBody>
      </p:sp>
      <p:sp>
        <p:nvSpPr>
          <p:cNvPr id="4" name="Content Placeholder 3">
            <a:extLst>
              <a:ext uri="{FF2B5EF4-FFF2-40B4-BE49-F238E27FC236}">
                <a16:creationId xmlns:a16="http://schemas.microsoft.com/office/drawing/2014/main" id="{18DFBDE4-DC63-4F24-A3B1-21D5E72CEE6B}"/>
              </a:ext>
            </a:extLst>
          </p:cNvPr>
          <p:cNvSpPr>
            <a:spLocks noGrp="1"/>
          </p:cNvSpPr>
          <p:nvPr>
            <p:ph idx="1"/>
          </p:nvPr>
        </p:nvSpPr>
        <p:spPr/>
        <p:txBody>
          <a:bodyPr/>
          <a:lstStyle/>
          <a:p>
            <a:endParaRPr lang="en-US"/>
          </a:p>
        </p:txBody>
      </p:sp>
      <p:pic>
        <p:nvPicPr>
          <p:cNvPr id="10244" name="Picture 4">
            <a:extLst>
              <a:ext uri="{FF2B5EF4-FFF2-40B4-BE49-F238E27FC236}">
                <a16:creationId xmlns:a16="http://schemas.microsoft.com/office/drawing/2014/main" id="{194CA77E-FBD8-4838-B157-DECA7D731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96" y="1911803"/>
            <a:ext cx="116681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01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1577-96A7-4545-B97C-F7920359D14A}"/>
              </a:ext>
            </a:extLst>
          </p:cNvPr>
          <p:cNvSpPr>
            <a:spLocks noGrp="1"/>
          </p:cNvSpPr>
          <p:nvPr>
            <p:ph type="title"/>
          </p:nvPr>
        </p:nvSpPr>
        <p:spPr/>
        <p:txBody>
          <a:bodyPr/>
          <a:lstStyle/>
          <a:p>
            <a:r>
              <a:rPr lang="en-US" b="1" dirty="0"/>
              <a:t>2. Is there any seasonality in number of customers using the cab service?</a:t>
            </a:r>
          </a:p>
        </p:txBody>
      </p:sp>
      <p:sp>
        <p:nvSpPr>
          <p:cNvPr id="3" name="Content Placeholder 2">
            <a:extLst>
              <a:ext uri="{FF2B5EF4-FFF2-40B4-BE49-F238E27FC236}">
                <a16:creationId xmlns:a16="http://schemas.microsoft.com/office/drawing/2014/main" id="{D203C590-B8F8-4147-866E-1BFA2B1D6872}"/>
              </a:ext>
            </a:extLst>
          </p:cNvPr>
          <p:cNvSpPr>
            <a:spLocks noGrp="1"/>
          </p:cNvSpPr>
          <p:nvPr>
            <p:ph idx="1"/>
          </p:nvPr>
        </p:nvSpPr>
        <p:spPr/>
        <p:txBody>
          <a:bodyPr/>
          <a:lstStyle/>
          <a:p>
            <a:r>
              <a:rPr lang="en-US" dirty="0"/>
              <a:t>Obviously pink cap has better performance in case of users percentage change and gaining more users, so we can say if pink cap has enough support, maybe in future it will pass yellow cap.</a:t>
            </a:r>
          </a:p>
          <a:p>
            <a:endParaRPr lang="en-US" dirty="0"/>
          </a:p>
        </p:txBody>
      </p:sp>
    </p:spTree>
    <p:extLst>
      <p:ext uri="{BB962C8B-B14F-4D97-AF65-F5344CB8AC3E}">
        <p14:creationId xmlns:p14="http://schemas.microsoft.com/office/powerpoint/2010/main" val="67309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DDEF-1B8A-4F91-9CBA-E948BFD08A42}"/>
              </a:ext>
            </a:extLst>
          </p:cNvPr>
          <p:cNvSpPr>
            <a:spLocks noGrp="1"/>
          </p:cNvSpPr>
          <p:nvPr>
            <p:ph type="title"/>
          </p:nvPr>
        </p:nvSpPr>
        <p:spPr/>
        <p:txBody>
          <a:bodyPr/>
          <a:lstStyle/>
          <a:p>
            <a:r>
              <a:rPr lang="en-US" dirty="0"/>
              <a:t>3. Is there any city that pink performed better in term of profit per user?</a:t>
            </a:r>
          </a:p>
        </p:txBody>
      </p:sp>
      <p:pic>
        <p:nvPicPr>
          <p:cNvPr id="11266" name="Picture 2">
            <a:extLst>
              <a:ext uri="{FF2B5EF4-FFF2-40B4-BE49-F238E27FC236}">
                <a16:creationId xmlns:a16="http://schemas.microsoft.com/office/drawing/2014/main" id="{C51E7950-CD3A-4D4A-A927-30A195F072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180" y="1529927"/>
            <a:ext cx="7127350" cy="5317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68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DDEF-1B8A-4F91-9CBA-E948BFD08A42}"/>
              </a:ext>
            </a:extLst>
          </p:cNvPr>
          <p:cNvSpPr>
            <a:spLocks noGrp="1"/>
          </p:cNvSpPr>
          <p:nvPr>
            <p:ph type="title"/>
          </p:nvPr>
        </p:nvSpPr>
        <p:spPr/>
        <p:txBody>
          <a:bodyPr/>
          <a:lstStyle/>
          <a:p>
            <a:r>
              <a:rPr lang="en-US" dirty="0"/>
              <a:t>3. Is there any city that pink performed better in term of profit per user?</a:t>
            </a:r>
          </a:p>
        </p:txBody>
      </p:sp>
      <p:sp>
        <p:nvSpPr>
          <p:cNvPr id="3" name="Content Placeholder 2">
            <a:extLst>
              <a:ext uri="{FF2B5EF4-FFF2-40B4-BE49-F238E27FC236}">
                <a16:creationId xmlns:a16="http://schemas.microsoft.com/office/drawing/2014/main" id="{6A3AD9F4-1E36-448B-994F-3EACCDA9209F}"/>
              </a:ext>
            </a:extLst>
          </p:cNvPr>
          <p:cNvSpPr>
            <a:spLocks noGrp="1"/>
          </p:cNvSpPr>
          <p:nvPr>
            <p:ph idx="1"/>
          </p:nvPr>
        </p:nvSpPr>
        <p:spPr/>
        <p:txBody>
          <a:bodyPr/>
          <a:lstStyle/>
          <a:p>
            <a:r>
              <a:rPr lang="en-US" dirty="0"/>
              <a:t>No, but there are cities that pink cap has close enough competition with yellow cap. Which are:</a:t>
            </a:r>
          </a:p>
          <a:p>
            <a:pPr lvl="1"/>
            <a:r>
              <a:rPr lang="en-US" dirty="0" err="1"/>
              <a:t>Nashvile</a:t>
            </a:r>
            <a:endParaRPr lang="en-US" dirty="0"/>
          </a:p>
          <a:p>
            <a:pPr lvl="1"/>
            <a:r>
              <a:rPr lang="en-US" dirty="0"/>
              <a:t>Sacramento</a:t>
            </a:r>
          </a:p>
          <a:p>
            <a:pPr lvl="1"/>
            <a:r>
              <a:rPr lang="en-US" dirty="0"/>
              <a:t>San Diego</a:t>
            </a:r>
          </a:p>
          <a:p>
            <a:pPr lvl="1"/>
            <a:r>
              <a:rPr lang="en-US" dirty="0" err="1"/>
              <a:t>Tucsan</a:t>
            </a:r>
            <a:endParaRPr lang="en-US" dirty="0"/>
          </a:p>
          <a:p>
            <a:pPr lvl="1"/>
            <a:endParaRPr lang="en-US" dirty="0"/>
          </a:p>
          <a:p>
            <a:endParaRPr lang="en-US" dirty="0"/>
          </a:p>
        </p:txBody>
      </p:sp>
    </p:spTree>
    <p:extLst>
      <p:ext uri="{BB962C8B-B14F-4D97-AF65-F5344CB8AC3E}">
        <p14:creationId xmlns:p14="http://schemas.microsoft.com/office/powerpoint/2010/main" val="342386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E92-0D7A-4FDE-9249-D5A38E53C198}"/>
              </a:ext>
            </a:extLst>
          </p:cNvPr>
          <p:cNvSpPr>
            <a:spLocks noGrp="1"/>
          </p:cNvSpPr>
          <p:nvPr>
            <p:ph type="title"/>
          </p:nvPr>
        </p:nvSpPr>
        <p:spPr/>
        <p:txBody>
          <a:bodyPr/>
          <a:lstStyle/>
          <a:p>
            <a:r>
              <a:rPr lang="en-US" dirty="0"/>
              <a:t>4. Did pink cab performed better in term of profit per kilometer?</a:t>
            </a:r>
          </a:p>
        </p:txBody>
      </p:sp>
      <p:pic>
        <p:nvPicPr>
          <p:cNvPr id="12290" name="Picture 2">
            <a:extLst>
              <a:ext uri="{FF2B5EF4-FFF2-40B4-BE49-F238E27FC236}">
                <a16:creationId xmlns:a16="http://schemas.microsoft.com/office/drawing/2014/main" id="{8FDBC1A5-1E3D-4E02-8793-4B36F150C5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4540" y="1525878"/>
            <a:ext cx="7015383" cy="523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266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E92-0D7A-4FDE-9249-D5A38E53C198}"/>
              </a:ext>
            </a:extLst>
          </p:cNvPr>
          <p:cNvSpPr>
            <a:spLocks noGrp="1"/>
          </p:cNvSpPr>
          <p:nvPr>
            <p:ph type="title"/>
          </p:nvPr>
        </p:nvSpPr>
        <p:spPr/>
        <p:txBody>
          <a:bodyPr/>
          <a:lstStyle/>
          <a:p>
            <a:r>
              <a:rPr lang="en-US" dirty="0"/>
              <a:t>4. Did pink cab performed better in term of profit per kilometer?</a:t>
            </a:r>
          </a:p>
        </p:txBody>
      </p:sp>
      <p:sp>
        <p:nvSpPr>
          <p:cNvPr id="3" name="Content Placeholder 2">
            <a:extLst>
              <a:ext uri="{FF2B5EF4-FFF2-40B4-BE49-F238E27FC236}">
                <a16:creationId xmlns:a16="http://schemas.microsoft.com/office/drawing/2014/main" id="{90588AFF-71A0-4CD5-9BB7-57E4CF1F60D0}"/>
              </a:ext>
            </a:extLst>
          </p:cNvPr>
          <p:cNvSpPr>
            <a:spLocks noGrp="1"/>
          </p:cNvSpPr>
          <p:nvPr>
            <p:ph idx="1"/>
          </p:nvPr>
        </p:nvSpPr>
        <p:spPr/>
        <p:txBody>
          <a:bodyPr/>
          <a:lstStyle/>
          <a:p>
            <a:r>
              <a:rPr lang="en-US" dirty="0"/>
              <a:t>No, As we can see, pink cap profit is falling each year. But yellow cap profit is increased in second year.</a:t>
            </a:r>
          </a:p>
        </p:txBody>
      </p:sp>
    </p:spTree>
    <p:extLst>
      <p:ext uri="{BB962C8B-B14F-4D97-AF65-F5344CB8AC3E}">
        <p14:creationId xmlns:p14="http://schemas.microsoft.com/office/powerpoint/2010/main" val="621359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D023-86FB-4E59-87B6-B3ED381A0722}"/>
              </a:ext>
            </a:extLst>
          </p:cNvPr>
          <p:cNvSpPr>
            <a:spLocks noGrp="1"/>
          </p:cNvSpPr>
          <p:nvPr>
            <p:ph type="title"/>
          </p:nvPr>
        </p:nvSpPr>
        <p:spPr/>
        <p:txBody>
          <a:bodyPr/>
          <a:lstStyle/>
          <a:p>
            <a:r>
              <a:rPr lang="en-US" dirty="0"/>
              <a:t>5. Is age of customer affects our profit?</a:t>
            </a:r>
          </a:p>
        </p:txBody>
      </p:sp>
      <p:pic>
        <p:nvPicPr>
          <p:cNvPr id="13314" name="Picture 2">
            <a:extLst>
              <a:ext uri="{FF2B5EF4-FFF2-40B4-BE49-F238E27FC236}">
                <a16:creationId xmlns:a16="http://schemas.microsoft.com/office/drawing/2014/main" id="{3C8EDFCA-3E65-4C52-BB4F-9748C28719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5899" y="1317643"/>
            <a:ext cx="7421264" cy="554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16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7E3C-B0F9-4958-BE9A-C47F5F1675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5B3F19-865F-4793-BCE8-EC914F743820}"/>
              </a:ext>
            </a:extLst>
          </p:cNvPr>
          <p:cNvSpPr>
            <a:spLocks noGrp="1"/>
          </p:cNvSpPr>
          <p:nvPr>
            <p:ph idx="1"/>
          </p:nvPr>
        </p:nvSpPr>
        <p:spPr/>
        <p:txBody>
          <a:bodyPr/>
          <a:lstStyle/>
          <a:p>
            <a:r>
              <a:rPr lang="en-US" dirty="0"/>
              <a:t>XYZ is a private equity firm in US. Due to remarkable growth in the Cab Industry in last few years and multiple key players in the market, it is planning for an investment in Cab industry.</a:t>
            </a:r>
          </a:p>
          <a:p>
            <a:r>
              <a:rPr lang="en-US" dirty="0"/>
              <a:t>Objective : Provide actionable insights to help XYZ firm in identifying the right company for making investment.</a:t>
            </a:r>
          </a:p>
          <a:p>
            <a:r>
              <a:rPr lang="en-US" dirty="0"/>
              <a:t>The analysis has been divided into three parts:</a:t>
            </a:r>
          </a:p>
          <a:p>
            <a:pPr lvl="1"/>
            <a:r>
              <a:rPr lang="en-US" dirty="0"/>
              <a:t>Data Understanding</a:t>
            </a:r>
          </a:p>
          <a:p>
            <a:pPr lvl="1"/>
            <a:r>
              <a:rPr lang="en-US" dirty="0"/>
              <a:t>Finding the most profitable Cab company</a:t>
            </a:r>
          </a:p>
          <a:p>
            <a:pPr lvl="1"/>
            <a:r>
              <a:rPr lang="en-US" dirty="0"/>
              <a:t>Recommendations for investment</a:t>
            </a:r>
          </a:p>
        </p:txBody>
      </p:sp>
    </p:spTree>
    <p:extLst>
      <p:ext uri="{BB962C8B-B14F-4D97-AF65-F5344CB8AC3E}">
        <p14:creationId xmlns:p14="http://schemas.microsoft.com/office/powerpoint/2010/main" val="7429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0FE1-D6A8-44D9-B70C-E3C6A8334BDD}"/>
              </a:ext>
            </a:extLst>
          </p:cNvPr>
          <p:cNvSpPr>
            <a:spLocks noGrp="1"/>
          </p:cNvSpPr>
          <p:nvPr>
            <p:ph type="title"/>
          </p:nvPr>
        </p:nvSpPr>
        <p:spPr/>
        <p:txBody>
          <a:bodyPr/>
          <a:lstStyle/>
          <a:p>
            <a:r>
              <a:rPr lang="en-US" dirty="0"/>
              <a:t>5. Is age of customer affects our profit?</a:t>
            </a:r>
          </a:p>
        </p:txBody>
      </p:sp>
      <p:pic>
        <p:nvPicPr>
          <p:cNvPr id="14338" name="Picture 2">
            <a:extLst>
              <a:ext uri="{FF2B5EF4-FFF2-40B4-BE49-F238E27FC236}">
                <a16:creationId xmlns:a16="http://schemas.microsoft.com/office/drawing/2014/main" id="{283A740D-C30B-47A9-8BB5-5B28D93990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7692" y="1690688"/>
            <a:ext cx="6712231" cy="501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788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052C-C7FB-4F53-9BE7-168F05225B32}"/>
              </a:ext>
            </a:extLst>
          </p:cNvPr>
          <p:cNvSpPr>
            <a:spLocks noGrp="1"/>
          </p:cNvSpPr>
          <p:nvPr>
            <p:ph type="title"/>
          </p:nvPr>
        </p:nvSpPr>
        <p:spPr/>
        <p:txBody>
          <a:bodyPr/>
          <a:lstStyle/>
          <a:p>
            <a:r>
              <a:rPr lang="en-US" dirty="0"/>
              <a:t>5. Is age of customer affects our profit?</a:t>
            </a:r>
          </a:p>
        </p:txBody>
      </p:sp>
      <p:sp>
        <p:nvSpPr>
          <p:cNvPr id="3" name="Content Placeholder 2">
            <a:extLst>
              <a:ext uri="{FF2B5EF4-FFF2-40B4-BE49-F238E27FC236}">
                <a16:creationId xmlns:a16="http://schemas.microsoft.com/office/drawing/2014/main" id="{A5B9D838-45FF-4830-9E12-CEEA5D8C1ABE}"/>
              </a:ext>
            </a:extLst>
          </p:cNvPr>
          <p:cNvSpPr>
            <a:spLocks noGrp="1"/>
          </p:cNvSpPr>
          <p:nvPr>
            <p:ph idx="1"/>
          </p:nvPr>
        </p:nvSpPr>
        <p:spPr/>
        <p:txBody>
          <a:bodyPr/>
          <a:lstStyle/>
          <a:p>
            <a:r>
              <a:rPr lang="en-US" dirty="0"/>
              <a:t>As we can see, Number of user at a specific age in both </a:t>
            </a:r>
            <a:r>
              <a:rPr lang="en-US" dirty="0" err="1"/>
              <a:t>compaies</a:t>
            </a:r>
            <a:r>
              <a:rPr lang="en-US" dirty="0"/>
              <a:t> has almost the same pattern. And also the profit they earn from them.</a:t>
            </a:r>
          </a:p>
        </p:txBody>
      </p:sp>
    </p:spTree>
    <p:extLst>
      <p:ext uri="{BB962C8B-B14F-4D97-AF65-F5344CB8AC3E}">
        <p14:creationId xmlns:p14="http://schemas.microsoft.com/office/powerpoint/2010/main" val="3682255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Conclusion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As we observed, both company almost have the same pattern in their data, but amount of them is different.</a:t>
            </a:r>
          </a:p>
          <a:p>
            <a:pPr algn="just"/>
            <a:r>
              <a:rPr lang="en-US" sz="2800" dirty="0">
                <a:solidFill>
                  <a:srgbClr val="FF6600"/>
                </a:solidFill>
              </a:rPr>
              <a:t>For now, we can say Yellow cap is doing better but with a little help and support, Pink Cap can grow faster and </a:t>
            </a:r>
            <a:r>
              <a:rPr lang="en-US" sz="2800">
                <a:solidFill>
                  <a:srgbClr val="FF6600"/>
                </a:solidFill>
              </a:rPr>
              <a:t>better than yellow cap.</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4470E-2486-40D4-B26B-CD2B0656E1D5}"/>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1A856FCF-D349-484B-98D6-1191C980712E}"/>
              </a:ext>
            </a:extLst>
          </p:cNvPr>
          <p:cNvSpPr>
            <a:spLocks noGrp="1"/>
          </p:cNvSpPr>
          <p:nvPr>
            <p:ph idx="1"/>
          </p:nvPr>
        </p:nvSpPr>
        <p:spPr/>
        <p:txBody>
          <a:bodyPr>
            <a:normAutofit fontScale="92500" lnSpcReduction="20000"/>
          </a:bodyPr>
          <a:lstStyle/>
          <a:p>
            <a:r>
              <a:rPr lang="en-US" dirty="0"/>
              <a:t>20 Features( including 7 derived features)</a:t>
            </a:r>
          </a:p>
          <a:p>
            <a:r>
              <a:rPr lang="en-US" dirty="0"/>
              <a:t>Timeframe of the data: 2016-01-31 to 2018-12-31</a:t>
            </a:r>
          </a:p>
          <a:p>
            <a:r>
              <a:rPr lang="en-US" dirty="0"/>
              <a:t>Total data points :354,746</a:t>
            </a:r>
          </a:p>
          <a:p>
            <a:r>
              <a:rPr lang="en-US" dirty="0"/>
              <a:t>Assumptions:</a:t>
            </a:r>
          </a:p>
          <a:p>
            <a:pPr lvl="1"/>
            <a:r>
              <a:rPr lang="en-US" dirty="0"/>
              <a:t>Profit of rides are calculated keeping other factors constant and only </a:t>
            </a:r>
            <a:r>
              <a:rPr lang="en-US" dirty="0" err="1"/>
              <a:t>Price_Charged</a:t>
            </a:r>
            <a:r>
              <a:rPr lang="en-US" dirty="0"/>
              <a:t> and </a:t>
            </a:r>
            <a:r>
              <a:rPr lang="en-US" dirty="0" err="1"/>
              <a:t>Cost_of_Trip</a:t>
            </a:r>
            <a:r>
              <a:rPr lang="en-US" dirty="0"/>
              <a:t> features used to calculate profit.</a:t>
            </a:r>
          </a:p>
          <a:p>
            <a:r>
              <a:rPr lang="en-US" dirty="0"/>
              <a:t>Hypothesis: </a:t>
            </a:r>
          </a:p>
          <a:p>
            <a:pPr lvl="1"/>
            <a:r>
              <a:rPr lang="en-US" dirty="0"/>
              <a:t>Is there any seasonality in number of customers using the cab service?</a:t>
            </a:r>
          </a:p>
          <a:p>
            <a:pPr lvl="1"/>
            <a:r>
              <a:rPr lang="en-US" dirty="0"/>
              <a:t>Is pink cab progress is better than yellow cab?</a:t>
            </a:r>
          </a:p>
          <a:p>
            <a:pPr lvl="1"/>
            <a:r>
              <a:rPr lang="en-US" dirty="0"/>
              <a:t>Is there any city that pink performed better in term of profit per user?</a:t>
            </a:r>
          </a:p>
          <a:p>
            <a:pPr lvl="1"/>
            <a:r>
              <a:rPr lang="en-US" dirty="0"/>
              <a:t>Did pink cab performed better in term of profit per kilometer?</a:t>
            </a:r>
          </a:p>
          <a:p>
            <a:pPr lvl="1"/>
            <a:r>
              <a:rPr lang="en-US" dirty="0"/>
              <a:t>Is age of customer affects our profit?</a:t>
            </a:r>
          </a:p>
        </p:txBody>
      </p:sp>
      <p:pic>
        <p:nvPicPr>
          <p:cNvPr id="6" name="Picture 5">
            <a:extLst>
              <a:ext uri="{FF2B5EF4-FFF2-40B4-BE49-F238E27FC236}">
                <a16:creationId xmlns:a16="http://schemas.microsoft.com/office/drawing/2014/main" id="{FCC8A148-3082-4CE2-8A92-714016A9B688}"/>
              </a:ext>
            </a:extLst>
          </p:cNvPr>
          <p:cNvPicPr>
            <a:picLocks noChangeAspect="1"/>
          </p:cNvPicPr>
          <p:nvPr/>
        </p:nvPicPr>
        <p:blipFill>
          <a:blip r:embed="rId3"/>
          <a:stretch>
            <a:fillRect/>
          </a:stretch>
        </p:blipFill>
        <p:spPr>
          <a:xfrm>
            <a:off x="8201609" y="461865"/>
            <a:ext cx="3757126" cy="1658503"/>
          </a:xfrm>
          <a:prstGeom prst="rect">
            <a:avLst/>
          </a:prstGeom>
        </p:spPr>
      </p:pic>
    </p:spTree>
    <p:extLst>
      <p:ext uri="{BB962C8B-B14F-4D97-AF65-F5344CB8AC3E}">
        <p14:creationId xmlns:p14="http://schemas.microsoft.com/office/powerpoint/2010/main" val="170436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F383-09D5-4140-92EA-E87876D83791}"/>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97B436E4-119D-4A95-9068-C3039F5572AD}"/>
              </a:ext>
            </a:extLst>
          </p:cNvPr>
          <p:cNvSpPr>
            <a:spLocks noGrp="1"/>
          </p:cNvSpPr>
          <p:nvPr>
            <p:ph idx="1"/>
          </p:nvPr>
        </p:nvSpPr>
        <p:spPr/>
        <p:txBody>
          <a:bodyPr>
            <a:normAutofit fontScale="92500" lnSpcReduction="20000"/>
          </a:bodyPr>
          <a:lstStyle/>
          <a:p>
            <a:r>
              <a:rPr lang="en-US" dirty="0"/>
              <a:t>Date of Travel values range is from 42371 to 43465, Which is more than 1065 days.</a:t>
            </a:r>
          </a:p>
          <a:p>
            <a:r>
              <a:rPr lang="en-US" dirty="0"/>
              <a:t>We need to remove extra 30 days data from our table. So we consider dates from 42401 to 43465.</a:t>
            </a:r>
          </a:p>
          <a:p>
            <a:r>
              <a:rPr lang="en-US" dirty="0"/>
              <a:t>Then we map each date between (2016, 1, 31) and (2018, 12, 31) to values from 42401 to 43465.</a:t>
            </a:r>
          </a:p>
          <a:p>
            <a:r>
              <a:rPr lang="en-US" dirty="0"/>
              <a:t>We extracted useful information from Date column:</a:t>
            </a:r>
          </a:p>
          <a:p>
            <a:pPr lvl="1"/>
            <a:r>
              <a:rPr lang="en-US" dirty="0"/>
              <a:t>Extracting week of year from date, varies from 1 to 52</a:t>
            </a:r>
          </a:p>
          <a:p>
            <a:pPr lvl="1"/>
            <a:r>
              <a:rPr lang="en-US" dirty="0"/>
              <a:t>Extracting month from date - 1 to 12</a:t>
            </a:r>
          </a:p>
          <a:p>
            <a:pPr lvl="1"/>
            <a:r>
              <a:rPr lang="en-US" dirty="0"/>
              <a:t>Extracting quarter from date variable - 1 to 4</a:t>
            </a:r>
          </a:p>
          <a:p>
            <a:pPr lvl="1"/>
            <a:r>
              <a:rPr lang="en-US" dirty="0"/>
              <a:t>We also extracted semester</a:t>
            </a:r>
          </a:p>
          <a:p>
            <a:pPr lvl="1"/>
            <a:r>
              <a:rPr lang="en-US" dirty="0"/>
              <a:t>Extracting year</a:t>
            </a:r>
          </a:p>
          <a:p>
            <a:pPr lvl="1"/>
            <a:r>
              <a:rPr lang="en-US" dirty="0"/>
              <a:t>Extracting day of the week - from 0 to 6</a:t>
            </a:r>
          </a:p>
          <a:p>
            <a:pPr lvl="1"/>
            <a:endParaRPr lang="en-US" dirty="0"/>
          </a:p>
          <a:p>
            <a:pPr lvl="1"/>
            <a:endParaRPr lang="en-US" dirty="0"/>
          </a:p>
        </p:txBody>
      </p:sp>
    </p:spTree>
    <p:extLst>
      <p:ext uri="{BB962C8B-B14F-4D97-AF65-F5344CB8AC3E}">
        <p14:creationId xmlns:p14="http://schemas.microsoft.com/office/powerpoint/2010/main" val="297651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1AC2-0EFB-4F07-A005-A47E94094DAC}"/>
              </a:ext>
            </a:extLst>
          </p:cNvPr>
          <p:cNvSpPr>
            <a:spLocks noGrp="1"/>
          </p:cNvSpPr>
          <p:nvPr>
            <p:ph type="title"/>
          </p:nvPr>
        </p:nvSpPr>
        <p:spPr/>
        <p:txBody>
          <a:bodyPr/>
          <a:lstStyle/>
          <a:p>
            <a:r>
              <a:rPr lang="en-US" dirty="0"/>
              <a:t>Profit of a company in each year</a:t>
            </a:r>
          </a:p>
        </p:txBody>
      </p:sp>
      <p:pic>
        <p:nvPicPr>
          <p:cNvPr id="3074" name="Picture 2">
            <a:extLst>
              <a:ext uri="{FF2B5EF4-FFF2-40B4-BE49-F238E27FC236}">
                <a16:creationId xmlns:a16="http://schemas.microsoft.com/office/drawing/2014/main" id="{714597AE-A67E-4A32-A478-3ADA2B0E8E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6729" y="1463675"/>
            <a:ext cx="6741267"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57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67C5-67C7-419D-8BA6-D0656DE2659E}"/>
              </a:ext>
            </a:extLst>
          </p:cNvPr>
          <p:cNvSpPr>
            <a:spLocks noGrp="1"/>
          </p:cNvSpPr>
          <p:nvPr>
            <p:ph type="title"/>
          </p:nvPr>
        </p:nvSpPr>
        <p:spPr/>
        <p:txBody>
          <a:bodyPr/>
          <a:lstStyle/>
          <a:p>
            <a:r>
              <a:rPr lang="en-US" dirty="0"/>
              <a:t>Profit percentage change by Year</a:t>
            </a:r>
          </a:p>
        </p:txBody>
      </p:sp>
      <p:pic>
        <p:nvPicPr>
          <p:cNvPr id="4098" name="Picture 2">
            <a:extLst>
              <a:ext uri="{FF2B5EF4-FFF2-40B4-BE49-F238E27FC236}">
                <a16:creationId xmlns:a16="http://schemas.microsoft.com/office/drawing/2014/main" id="{9A8B05BD-F122-4819-983A-14695066FB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8496" y="1502552"/>
            <a:ext cx="6809622" cy="5080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28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33ED-5229-44D3-981F-F4D38AA70A31}"/>
              </a:ext>
            </a:extLst>
          </p:cNvPr>
          <p:cNvSpPr>
            <a:spLocks noGrp="1"/>
          </p:cNvSpPr>
          <p:nvPr>
            <p:ph type="title"/>
          </p:nvPr>
        </p:nvSpPr>
        <p:spPr/>
        <p:txBody>
          <a:bodyPr>
            <a:normAutofit fontScale="90000"/>
          </a:bodyPr>
          <a:lstStyle/>
          <a:p>
            <a:r>
              <a:rPr lang="en-US" b="1" i="0" dirty="0">
                <a:solidFill>
                  <a:srgbClr val="000000"/>
                </a:solidFill>
                <a:effectLst/>
                <a:latin typeface="Helvetica Neue"/>
              </a:rPr>
              <a:t>1. Is pink cab progress is better than yellow cab in quarters?</a:t>
            </a:r>
            <a:br>
              <a:rPr lang="en-US" b="1" i="0" dirty="0">
                <a:solidFill>
                  <a:srgbClr val="000000"/>
                </a:solidFill>
                <a:effectLst/>
                <a:latin typeface="Helvetica Neue"/>
              </a:rPr>
            </a:br>
            <a:endParaRPr lang="en-US" dirty="0"/>
          </a:p>
        </p:txBody>
      </p:sp>
      <p:pic>
        <p:nvPicPr>
          <p:cNvPr id="5122" name="Picture 2">
            <a:extLst>
              <a:ext uri="{FF2B5EF4-FFF2-40B4-BE49-F238E27FC236}">
                <a16:creationId xmlns:a16="http://schemas.microsoft.com/office/drawing/2014/main" id="{8A100E16-3062-4C37-953C-A9080E4B39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2675" y="1474559"/>
            <a:ext cx="6936072" cy="5174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98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E4F9-4CAD-40BD-8E75-FF0D56CA8420}"/>
              </a:ext>
            </a:extLst>
          </p:cNvPr>
          <p:cNvSpPr>
            <a:spLocks noGrp="1"/>
          </p:cNvSpPr>
          <p:nvPr>
            <p:ph type="title"/>
          </p:nvPr>
        </p:nvSpPr>
        <p:spPr/>
        <p:txBody>
          <a:bodyPr>
            <a:normAutofit fontScale="90000"/>
          </a:bodyPr>
          <a:lstStyle/>
          <a:p>
            <a:r>
              <a:rPr lang="en-US" b="1" i="0" dirty="0">
                <a:solidFill>
                  <a:srgbClr val="000000"/>
                </a:solidFill>
                <a:effectLst/>
                <a:latin typeface="Helvetica Neue"/>
              </a:rPr>
              <a:t>1. Is pink cab progress is better than yellow cab in quarters?</a:t>
            </a:r>
            <a:br>
              <a:rPr lang="en-US" b="1" i="0" dirty="0">
                <a:solidFill>
                  <a:srgbClr val="000000"/>
                </a:solidFill>
                <a:effectLst/>
                <a:latin typeface="Helvetica Neue"/>
              </a:rPr>
            </a:br>
            <a:endParaRPr lang="en-US" dirty="0"/>
          </a:p>
        </p:txBody>
      </p:sp>
      <p:pic>
        <p:nvPicPr>
          <p:cNvPr id="6146" name="Picture 2">
            <a:extLst>
              <a:ext uri="{FF2B5EF4-FFF2-40B4-BE49-F238E27FC236}">
                <a16:creationId xmlns:a16="http://schemas.microsoft.com/office/drawing/2014/main" id="{909B9FFA-66DE-4D7A-BE97-D9257056B2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6811"/>
            <a:ext cx="10515600" cy="410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7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573A-8B76-4FD1-80D4-04195328C6FC}"/>
              </a:ext>
            </a:extLst>
          </p:cNvPr>
          <p:cNvSpPr>
            <a:spLocks noGrp="1"/>
          </p:cNvSpPr>
          <p:nvPr>
            <p:ph type="title"/>
          </p:nvPr>
        </p:nvSpPr>
        <p:spPr/>
        <p:txBody>
          <a:bodyPr>
            <a:normAutofit fontScale="90000"/>
          </a:bodyPr>
          <a:lstStyle/>
          <a:p>
            <a:r>
              <a:rPr lang="en-US" b="1" i="0" dirty="0">
                <a:solidFill>
                  <a:srgbClr val="000000"/>
                </a:solidFill>
                <a:effectLst/>
                <a:latin typeface="Helvetica Neue"/>
              </a:rPr>
              <a:t>1. Is pink cab progress is better than yellow cab in quarters?</a:t>
            </a:r>
            <a:br>
              <a:rPr lang="en-US" b="1" i="0" dirty="0">
                <a:solidFill>
                  <a:srgbClr val="000000"/>
                </a:solidFill>
                <a:effectLst/>
                <a:latin typeface="Helvetica Neue"/>
              </a:rPr>
            </a:br>
            <a:endParaRPr lang="en-US" dirty="0"/>
          </a:p>
        </p:txBody>
      </p:sp>
      <p:pic>
        <p:nvPicPr>
          <p:cNvPr id="7170" name="Picture 2">
            <a:extLst>
              <a:ext uri="{FF2B5EF4-FFF2-40B4-BE49-F238E27FC236}">
                <a16:creationId xmlns:a16="http://schemas.microsoft.com/office/drawing/2014/main" id="{5473D764-4FB9-4530-8155-28A77CE627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98174"/>
            <a:ext cx="10515600" cy="420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989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30</TotalTime>
  <Words>745</Words>
  <Application>Microsoft Office PowerPoint</Application>
  <PresentationFormat>Widescreen</PresentationFormat>
  <Paragraphs>67</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Helvetica Neue</vt:lpstr>
      <vt:lpstr>Office Theme</vt:lpstr>
      <vt:lpstr>PowerPoint Presentation</vt:lpstr>
      <vt:lpstr>PowerPoint Presentation</vt:lpstr>
      <vt:lpstr>Data Exploration</vt:lpstr>
      <vt:lpstr>Data Exploration</vt:lpstr>
      <vt:lpstr>Profit of a company in each year</vt:lpstr>
      <vt:lpstr>Profit percentage change by Year</vt:lpstr>
      <vt:lpstr>1. Is pink cab progress is better than yellow cab in quarters? </vt:lpstr>
      <vt:lpstr>1. Is pink cab progress is better than yellow cab in quarters? </vt:lpstr>
      <vt:lpstr>1. Is pink cab progress is better than yellow cab in quarters? </vt:lpstr>
      <vt:lpstr>1. Is pink cab progress is better than yellow cab in quarters?</vt:lpstr>
      <vt:lpstr>2. Is there any seasonality in number of customers using the cab service?</vt:lpstr>
      <vt:lpstr>2. Is there any seasonality in number of customers using the cab service?</vt:lpstr>
      <vt:lpstr>2. Is there any seasonality in number of customers using the cab service?</vt:lpstr>
      <vt:lpstr>2. Is there any seasonality in number of customers using the cab service?</vt:lpstr>
      <vt:lpstr>3. Is there any city that pink performed better in term of profit per user?</vt:lpstr>
      <vt:lpstr>3. Is there any city that pink performed better in term of profit per user?</vt:lpstr>
      <vt:lpstr>4. Did pink cab performed better in term of profit per kilometer?</vt:lpstr>
      <vt:lpstr>4. Did pink cab performed better in term of profit per kilometer?</vt:lpstr>
      <vt:lpstr>5. Is age of customer affects our profit?</vt:lpstr>
      <vt:lpstr>5. Is age of customer affects our profit?</vt:lpstr>
      <vt:lpstr>5. Is age of customer affects our profit?</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Armin Bishop</dc:creator>
  <cp:lastModifiedBy>Armin Bishop</cp:lastModifiedBy>
  <cp:revision>1</cp:revision>
  <dcterms:created xsi:type="dcterms:W3CDTF">2022-03-19T12:34:42Z</dcterms:created>
  <dcterms:modified xsi:type="dcterms:W3CDTF">2022-03-19T13:13:20Z</dcterms:modified>
</cp:coreProperties>
</file>