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79" r:id="rId2"/>
    <p:sldId id="257" r:id="rId3"/>
    <p:sldId id="259" r:id="rId4"/>
    <p:sldId id="258" r:id="rId5"/>
    <p:sldId id="282" r:id="rId6"/>
    <p:sldId id="290" r:id="rId7"/>
    <p:sldId id="291" r:id="rId8"/>
    <p:sldId id="294" r:id="rId9"/>
    <p:sldId id="289" r:id="rId10"/>
    <p:sldId id="295" r:id="rId11"/>
    <p:sldId id="283" r:id="rId12"/>
    <p:sldId id="284" r:id="rId13"/>
    <p:sldId id="261" r:id="rId14"/>
    <p:sldId id="287" r:id="rId15"/>
    <p:sldId id="296" r:id="rId16"/>
    <p:sldId id="297" r:id="rId17"/>
    <p:sldId id="272" r:id="rId18"/>
    <p:sldId id="298" r:id="rId19"/>
    <p:sldId id="299" r:id="rId20"/>
    <p:sldId id="300" r:id="rId21"/>
    <p:sldId id="301" r:id="rId22"/>
    <p:sldId id="302" r:id="rId23"/>
    <p:sldId id="293"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0" autoAdjust="0"/>
    <p:restoredTop sz="94681"/>
  </p:normalViewPr>
  <p:slideViewPr>
    <p:cSldViewPr snapToGrid="0" snapToObjects="1" showGuides="1">
      <p:cViewPr varScale="1">
        <p:scale>
          <a:sx n="88" d="100"/>
          <a:sy n="88" d="100"/>
        </p:scale>
        <p:origin x="437" y="31"/>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80482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31443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9593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5375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CE964-F870-0E41-9FE5-38142943DD71}" type="datetimeFigureOut">
              <a:rPr lang="en-US" smtClean="0"/>
              <a:t>5/17/2022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73634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201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CE964-F870-0E41-9FE5-38142943DD71}" type="datetimeFigureOut">
              <a:rPr lang="en-US" smtClean="0"/>
              <a:t>5/17/2022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9872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CE964-F870-0E41-9FE5-38142943DD71}" type="datetimeFigureOut">
              <a:rPr lang="en-US" smtClean="0"/>
              <a:t>5/17/2022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4607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CE964-F870-0E41-9FE5-38142943DD71}" type="datetimeFigureOut">
              <a:rPr lang="en-US" smtClean="0"/>
              <a:t>5/17/2022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55934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319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CE964-F870-0E41-9FE5-38142943DD71}" type="datetimeFigureOut">
              <a:rPr lang="en-US" smtClean="0"/>
              <a:t>5/17/2022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192761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5/17/2022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7384725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rminkhayati/dataglacier_internship/tree/master/Week12"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t="30712" b="32603"/>
          <a:stretch/>
        </p:blipFill>
        <p:spPr>
          <a:xfrm>
            <a:off x="870857" y="405239"/>
            <a:ext cx="3215484" cy="1325880"/>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1731119"/>
            <a:ext cx="8541697" cy="4693593"/>
          </a:xfrm>
          <a:prstGeom prst="rect">
            <a:avLst/>
          </a:prstGeom>
          <a:solidFill>
            <a:schemeClr val="bg2">
              <a:lumMod val="25000"/>
            </a:schemeClr>
          </a:solidFill>
        </p:spPr>
        <p:txBody>
          <a:bodyPr wrap="none" rtlCol="0">
            <a:spAutoFit/>
          </a:bodyPr>
          <a:lstStyle/>
          <a:p>
            <a:r>
              <a:rPr lang="en-US" sz="6600" dirty="0">
                <a:solidFill>
                  <a:srgbClr val="FF6600"/>
                </a:solidFill>
              </a:rPr>
              <a:t>Drug Persistency Project</a:t>
            </a:r>
          </a:p>
          <a:p>
            <a:r>
              <a:rPr lang="en-US" sz="2500" b="1" dirty="0">
                <a:solidFill>
                  <a:srgbClr val="FF6600"/>
                </a:solidFill>
              </a:rPr>
              <a:t>Virtual</a:t>
            </a:r>
            <a:r>
              <a:rPr lang="en-US" sz="2500" b="1" dirty="0"/>
              <a:t> </a:t>
            </a:r>
            <a:r>
              <a:rPr lang="en-US" sz="2500" b="1" dirty="0">
                <a:solidFill>
                  <a:srgbClr val="FF6600"/>
                </a:solidFill>
              </a:rPr>
              <a:t>Internship: </a:t>
            </a:r>
            <a:r>
              <a:rPr lang="en-US" sz="2500" dirty="0">
                <a:solidFill>
                  <a:srgbClr val="FF6600"/>
                </a:solidFill>
              </a:rPr>
              <a:t>Week 11 Presentation on EDA on the Dataset</a:t>
            </a:r>
          </a:p>
          <a:p>
            <a:endParaRPr lang="en-US" sz="4000" dirty="0">
              <a:solidFill>
                <a:srgbClr val="FF0000"/>
              </a:solidFill>
            </a:endParaRPr>
          </a:p>
          <a:p>
            <a:r>
              <a:rPr lang="en-US" sz="2800" b="1" i="0" dirty="0">
                <a:solidFill>
                  <a:srgbClr val="FFFF00"/>
                </a:solidFill>
                <a:effectLst/>
                <a:latin typeface="Lato Extended"/>
              </a:rPr>
              <a:t>Group Name: </a:t>
            </a:r>
            <a:r>
              <a:rPr lang="en-US" sz="2800" b="0" i="0" dirty="0">
                <a:solidFill>
                  <a:srgbClr val="00B050"/>
                </a:solidFill>
                <a:effectLst/>
                <a:latin typeface="Lato Extended"/>
              </a:rPr>
              <a:t>Attack on Data</a:t>
            </a:r>
          </a:p>
          <a:p>
            <a:r>
              <a:rPr lang="en-US" sz="2800" b="1" dirty="0">
                <a:solidFill>
                  <a:srgbClr val="FFFF00"/>
                </a:solidFill>
                <a:latin typeface="Lato Extended"/>
              </a:rPr>
              <a:t>Group Members: </a:t>
            </a:r>
          </a:p>
          <a:p>
            <a:r>
              <a:rPr lang="en-US" sz="2800" b="0" i="0" dirty="0">
                <a:solidFill>
                  <a:srgbClr val="FFC000"/>
                </a:solidFill>
                <a:effectLst/>
                <a:latin typeface="Lato Extended"/>
              </a:rPr>
              <a:t>Armin </a:t>
            </a:r>
            <a:r>
              <a:rPr lang="en-US" sz="2800" b="0" i="0" dirty="0" err="1">
                <a:solidFill>
                  <a:srgbClr val="FFC000"/>
                </a:solidFill>
                <a:effectLst/>
                <a:latin typeface="Lato Extended"/>
              </a:rPr>
              <a:t>Khayati</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Ezzuldin</a:t>
            </a:r>
            <a:r>
              <a:rPr lang="en-US" sz="2800" b="0" i="0" dirty="0">
                <a:solidFill>
                  <a:srgbClr val="FFC000"/>
                </a:solidFill>
                <a:effectLst/>
                <a:latin typeface="Lato Extended"/>
              </a:rPr>
              <a:t> </a:t>
            </a:r>
            <a:r>
              <a:rPr lang="en-US" sz="2800" b="0" i="0" dirty="0" err="1">
                <a:solidFill>
                  <a:srgbClr val="FFC000"/>
                </a:solidFill>
                <a:effectLst/>
                <a:latin typeface="Lato Extended"/>
              </a:rPr>
              <a:t>Zaky</a:t>
            </a:r>
            <a:r>
              <a:rPr lang="en-US" sz="2800" b="0" i="0" dirty="0">
                <a:solidFill>
                  <a:srgbClr val="FFC000"/>
                </a:solidFill>
                <a:effectLst/>
                <a:latin typeface="Lato Extended"/>
              </a:rPr>
              <a:t> (United Arab Emirates)</a:t>
            </a:r>
          </a:p>
          <a:p>
            <a:r>
              <a:rPr lang="en-US" sz="2800" b="0" i="0" dirty="0" err="1">
                <a:solidFill>
                  <a:srgbClr val="FFC000"/>
                </a:solidFill>
                <a:effectLst/>
                <a:latin typeface="Lato Extended"/>
              </a:rPr>
              <a:t>Orcun</a:t>
            </a:r>
            <a:r>
              <a:rPr lang="en-US" sz="2800" b="0" i="0" dirty="0">
                <a:solidFill>
                  <a:srgbClr val="FFC000"/>
                </a:solidFill>
                <a:effectLst/>
                <a:latin typeface="Lato Extended"/>
              </a:rPr>
              <a:t> Sami </a:t>
            </a:r>
            <a:r>
              <a:rPr lang="en-US" sz="2800" b="0" i="0" dirty="0" err="1">
                <a:solidFill>
                  <a:srgbClr val="FFC000"/>
                </a:solidFill>
                <a:effectLst/>
                <a:latin typeface="Lato Extended"/>
              </a:rPr>
              <a:t>Tandogan</a:t>
            </a:r>
            <a:r>
              <a:rPr lang="en-US" sz="2800" b="0" i="0" dirty="0">
                <a:solidFill>
                  <a:srgbClr val="FFC000"/>
                </a:solidFill>
                <a:effectLst/>
                <a:latin typeface="Lato Extended"/>
              </a:rPr>
              <a:t> (Turkey)</a:t>
            </a:r>
            <a:br>
              <a:rPr lang="en-US" sz="2800" dirty="0">
                <a:solidFill>
                  <a:srgbClr val="FFC000"/>
                </a:solidFill>
              </a:rPr>
            </a:br>
            <a:r>
              <a:rPr lang="en-US" sz="2800" b="1" i="0" dirty="0">
                <a:solidFill>
                  <a:srgbClr val="FFFF00"/>
                </a:solidFill>
                <a:effectLst/>
                <a:latin typeface="Lato Extended"/>
              </a:rPr>
              <a:t>Date:</a:t>
            </a:r>
            <a:r>
              <a:rPr lang="en-US" sz="2800" b="0" i="0" dirty="0">
                <a:solidFill>
                  <a:srgbClr val="FFFF00"/>
                </a:solidFill>
                <a:effectLst/>
                <a:latin typeface="Lato Extended"/>
              </a:rPr>
              <a:t> 10-May-2022</a:t>
            </a:r>
            <a:endParaRPr lang="en-US" sz="1050" dirty="0">
              <a:solidFill>
                <a:srgbClr val="FFFF00"/>
              </a:solidFill>
            </a:endParaRP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E84F113B-01DC-3450-D6FB-6BB7FC69FD1F}"/>
              </a:ext>
            </a:extLst>
          </p:cNvPr>
          <p:cNvSpPr txBox="1"/>
          <p:nvPr/>
        </p:nvSpPr>
        <p:spPr>
          <a:xfrm>
            <a:off x="945192" y="6245973"/>
            <a:ext cx="3648579" cy="369332"/>
          </a:xfrm>
          <a:prstGeom prst="rect">
            <a:avLst/>
          </a:prstGeom>
          <a:noFill/>
        </p:spPr>
        <p:txBody>
          <a:bodyPr wrap="square" rtlCol="0">
            <a:spAutoFit/>
          </a:bodyPr>
          <a:lstStyle/>
          <a:p>
            <a:pPr algn="ctr"/>
            <a:r>
              <a:rPr lang="en-US" dirty="0"/>
              <a:t>IDN Indicator Ratio</a:t>
            </a:r>
          </a:p>
        </p:txBody>
      </p:sp>
      <p:pic>
        <p:nvPicPr>
          <p:cNvPr id="4" name="Picture 3">
            <a:extLst>
              <a:ext uri="{FF2B5EF4-FFF2-40B4-BE49-F238E27FC236}">
                <a16:creationId xmlns:a16="http://schemas.microsoft.com/office/drawing/2014/main" id="{1FF6D146-D1A6-42E7-3AE2-9A2622E0C2EA}"/>
              </a:ext>
            </a:extLst>
          </p:cNvPr>
          <p:cNvPicPr>
            <a:picLocks noChangeAspect="1"/>
          </p:cNvPicPr>
          <p:nvPr/>
        </p:nvPicPr>
        <p:blipFill>
          <a:blip r:embed="rId2"/>
          <a:stretch>
            <a:fillRect/>
          </a:stretch>
        </p:blipFill>
        <p:spPr>
          <a:xfrm>
            <a:off x="528705" y="1518626"/>
            <a:ext cx="4065066" cy="4592633"/>
          </a:xfrm>
          <a:prstGeom prst="rect">
            <a:avLst/>
          </a:prstGeom>
        </p:spPr>
      </p:pic>
      <p:pic>
        <p:nvPicPr>
          <p:cNvPr id="8" name="Picture 7">
            <a:extLst>
              <a:ext uri="{FF2B5EF4-FFF2-40B4-BE49-F238E27FC236}">
                <a16:creationId xmlns:a16="http://schemas.microsoft.com/office/drawing/2014/main" id="{D88472E9-2A68-B3EF-FF7E-BC2DA4BE2419}"/>
              </a:ext>
            </a:extLst>
          </p:cNvPr>
          <p:cNvPicPr>
            <a:picLocks noChangeAspect="1"/>
          </p:cNvPicPr>
          <p:nvPr/>
        </p:nvPicPr>
        <p:blipFill>
          <a:blip r:embed="rId3"/>
          <a:stretch>
            <a:fillRect/>
          </a:stretch>
        </p:blipFill>
        <p:spPr>
          <a:xfrm>
            <a:off x="6055082" y="1980450"/>
            <a:ext cx="5608213" cy="3798497"/>
          </a:xfrm>
          <a:prstGeom prst="rect">
            <a:avLst/>
          </a:prstGeom>
        </p:spPr>
      </p:pic>
      <p:sp>
        <p:nvSpPr>
          <p:cNvPr id="12" name="TextBox 11">
            <a:extLst>
              <a:ext uri="{FF2B5EF4-FFF2-40B4-BE49-F238E27FC236}">
                <a16:creationId xmlns:a16="http://schemas.microsoft.com/office/drawing/2014/main" id="{4F1DF7F9-C466-BEF8-6C67-EA0A9148C846}"/>
              </a:ext>
            </a:extLst>
          </p:cNvPr>
          <p:cNvSpPr txBox="1"/>
          <p:nvPr/>
        </p:nvSpPr>
        <p:spPr>
          <a:xfrm>
            <a:off x="7143033" y="6148715"/>
            <a:ext cx="3648579" cy="369332"/>
          </a:xfrm>
          <a:prstGeom prst="rect">
            <a:avLst/>
          </a:prstGeom>
          <a:noFill/>
        </p:spPr>
        <p:txBody>
          <a:bodyPr wrap="square" rtlCol="0">
            <a:spAutoFit/>
          </a:bodyPr>
          <a:lstStyle/>
          <a:p>
            <a:pPr algn="ctr"/>
            <a:r>
              <a:rPr lang="en-US" dirty="0"/>
              <a:t>Count of Risk vs . Persistency Flag</a:t>
            </a:r>
          </a:p>
        </p:txBody>
      </p:sp>
    </p:spTree>
    <p:extLst>
      <p:ext uri="{BB962C8B-B14F-4D97-AF65-F5344CB8AC3E}">
        <p14:creationId xmlns:p14="http://schemas.microsoft.com/office/powerpoint/2010/main" val="252652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Concomitancy of Drugs </a:t>
            </a:r>
          </a:p>
        </p:txBody>
      </p:sp>
      <p:sp>
        <p:nvSpPr>
          <p:cNvPr id="7" name="TextBox 6">
            <a:extLst>
              <a:ext uri="{FF2B5EF4-FFF2-40B4-BE49-F238E27FC236}">
                <a16:creationId xmlns:a16="http://schemas.microsoft.com/office/drawing/2014/main" id="{1AB7A110-6596-4D37-8D98-4E7F4C3EAC9C}"/>
              </a:ext>
            </a:extLst>
          </p:cNvPr>
          <p:cNvSpPr txBox="1"/>
          <p:nvPr/>
        </p:nvSpPr>
        <p:spPr>
          <a:xfrm>
            <a:off x="2693006" y="6422706"/>
            <a:ext cx="6303381" cy="369332"/>
          </a:xfrm>
          <a:prstGeom prst="rect">
            <a:avLst/>
          </a:prstGeom>
          <a:noFill/>
        </p:spPr>
        <p:txBody>
          <a:bodyPr wrap="square" rtlCol="0">
            <a:spAutoFit/>
          </a:bodyPr>
          <a:lstStyle/>
          <a:p>
            <a:pPr algn="ctr"/>
            <a:r>
              <a:rPr lang="en-US" b="1" dirty="0"/>
              <a:t>Concomitancy of Drugs</a:t>
            </a:r>
          </a:p>
        </p:txBody>
      </p:sp>
      <p:pic>
        <p:nvPicPr>
          <p:cNvPr id="4" name="Picture 3">
            <a:extLst>
              <a:ext uri="{FF2B5EF4-FFF2-40B4-BE49-F238E27FC236}">
                <a16:creationId xmlns:a16="http://schemas.microsoft.com/office/drawing/2014/main" id="{89055DCE-C325-7D65-508F-079B552627B3}"/>
              </a:ext>
            </a:extLst>
          </p:cNvPr>
          <p:cNvPicPr>
            <a:picLocks noChangeAspect="1"/>
          </p:cNvPicPr>
          <p:nvPr/>
        </p:nvPicPr>
        <p:blipFill>
          <a:blip r:embed="rId2"/>
          <a:stretch>
            <a:fillRect/>
          </a:stretch>
        </p:blipFill>
        <p:spPr>
          <a:xfrm>
            <a:off x="2106153" y="1431759"/>
            <a:ext cx="7001645" cy="4765360"/>
          </a:xfrm>
          <a:prstGeom prst="rect">
            <a:avLst/>
          </a:prstGeom>
        </p:spPr>
      </p:pic>
    </p:spTree>
    <p:extLst>
      <p:ext uri="{BB962C8B-B14F-4D97-AF65-F5344CB8AC3E}">
        <p14:creationId xmlns:p14="http://schemas.microsoft.com/office/powerpoint/2010/main" val="164697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Comorbidity of Diseases</a:t>
            </a:r>
          </a:p>
        </p:txBody>
      </p:sp>
      <p:sp>
        <p:nvSpPr>
          <p:cNvPr id="7" name="TextBox 6">
            <a:extLst>
              <a:ext uri="{FF2B5EF4-FFF2-40B4-BE49-F238E27FC236}">
                <a16:creationId xmlns:a16="http://schemas.microsoft.com/office/drawing/2014/main" id="{C17C0589-4DD9-43AF-8467-D597C88C7A89}"/>
              </a:ext>
            </a:extLst>
          </p:cNvPr>
          <p:cNvSpPr txBox="1"/>
          <p:nvPr/>
        </p:nvSpPr>
        <p:spPr>
          <a:xfrm>
            <a:off x="2909472" y="6441938"/>
            <a:ext cx="6303381" cy="369332"/>
          </a:xfrm>
          <a:prstGeom prst="rect">
            <a:avLst/>
          </a:prstGeom>
          <a:noFill/>
        </p:spPr>
        <p:txBody>
          <a:bodyPr wrap="square" rtlCol="0">
            <a:spAutoFit/>
          </a:bodyPr>
          <a:lstStyle/>
          <a:p>
            <a:pPr algn="ctr"/>
            <a:r>
              <a:rPr lang="en-US" b="1" dirty="0"/>
              <a:t>Comorbidity of Diseases</a:t>
            </a:r>
          </a:p>
        </p:txBody>
      </p:sp>
      <p:pic>
        <p:nvPicPr>
          <p:cNvPr id="4" name="Picture 3">
            <a:extLst>
              <a:ext uri="{FF2B5EF4-FFF2-40B4-BE49-F238E27FC236}">
                <a16:creationId xmlns:a16="http://schemas.microsoft.com/office/drawing/2014/main" id="{6A7157C4-59CB-A44E-64B7-BE499AFFFCA4}"/>
              </a:ext>
            </a:extLst>
          </p:cNvPr>
          <p:cNvPicPr>
            <a:picLocks noChangeAspect="1"/>
          </p:cNvPicPr>
          <p:nvPr/>
        </p:nvPicPr>
        <p:blipFill>
          <a:blip r:embed="rId2"/>
          <a:stretch>
            <a:fillRect/>
          </a:stretch>
        </p:blipFill>
        <p:spPr>
          <a:xfrm>
            <a:off x="1698791" y="1426414"/>
            <a:ext cx="7964148" cy="5200190"/>
          </a:xfrm>
          <a:prstGeom prst="rect">
            <a:avLst/>
          </a:prstGeom>
        </p:spPr>
      </p:pic>
    </p:spTree>
    <p:extLst>
      <p:ext uri="{BB962C8B-B14F-4D97-AF65-F5344CB8AC3E}">
        <p14:creationId xmlns:p14="http://schemas.microsoft.com/office/powerpoint/2010/main" val="159699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2427700" y="6442122"/>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1044411" y="1497588"/>
            <a:ext cx="9148384" cy="5028888"/>
          </a:xfrm>
          <a:prstGeom prst="rect">
            <a:avLst/>
          </a:prstGeom>
        </p:spPr>
      </p:pic>
    </p:spTree>
    <p:extLst>
      <p:ext uri="{BB962C8B-B14F-4D97-AF65-F5344CB8AC3E}">
        <p14:creationId xmlns:p14="http://schemas.microsoft.com/office/powerpoint/2010/main" val="1849570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 Analysis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0" y="5869953"/>
            <a:ext cx="6303381" cy="369332"/>
          </a:xfrm>
          <a:prstGeom prst="rect">
            <a:avLst/>
          </a:prstGeom>
          <a:noFill/>
        </p:spPr>
        <p:txBody>
          <a:bodyPr wrap="square" rtlCol="0">
            <a:spAutoFit/>
          </a:bodyPr>
          <a:lstStyle/>
          <a:p>
            <a:pPr algn="ctr"/>
            <a:r>
              <a:rPr lang="en-US" b="1" dirty="0"/>
              <a:t>Risk Counts Vs Persistency Flag</a:t>
            </a:r>
          </a:p>
        </p:txBody>
      </p:sp>
      <p:sp>
        <p:nvSpPr>
          <p:cNvPr id="8" name="TextBox 7">
            <a:extLst>
              <a:ext uri="{FF2B5EF4-FFF2-40B4-BE49-F238E27FC236}">
                <a16:creationId xmlns:a16="http://schemas.microsoft.com/office/drawing/2014/main" id="{EE9E6FD1-2251-4176-BF0B-7D0CA5D86722}"/>
              </a:ext>
            </a:extLst>
          </p:cNvPr>
          <p:cNvSpPr txBox="1"/>
          <p:nvPr/>
        </p:nvSpPr>
        <p:spPr>
          <a:xfrm>
            <a:off x="7398327" y="2638979"/>
            <a:ext cx="357447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Number of non-persistency is higher in lower counts of risks.</a:t>
            </a:r>
          </a:p>
          <a:p>
            <a:pPr marL="285750" indent="-285750">
              <a:buFont typeface="Arial" panose="020B0604020202020204" pitchFamily="34" charset="0"/>
              <a:buChar char="•"/>
            </a:pPr>
            <a:r>
              <a:rPr lang="en-US" dirty="0"/>
              <a:t>Patients with zero count of risk have the highest Non-Persistent Ration</a:t>
            </a:r>
          </a:p>
          <a:p>
            <a:pPr marL="285750" indent="-285750">
              <a:buFont typeface="Arial" panose="020B0604020202020204" pitchFamily="34" charset="0"/>
              <a:buChar char="•"/>
            </a:pPr>
            <a:r>
              <a:rPr lang="en-US" dirty="0"/>
              <a:t>Low risk patients were found to be less persistent than the high-risk ones.</a:t>
            </a:r>
          </a:p>
        </p:txBody>
      </p:sp>
      <p:pic>
        <p:nvPicPr>
          <p:cNvPr id="9" name="Picture 8">
            <a:extLst>
              <a:ext uri="{FF2B5EF4-FFF2-40B4-BE49-F238E27FC236}">
                <a16:creationId xmlns:a16="http://schemas.microsoft.com/office/drawing/2014/main" id="{B434DB44-9C5D-7AC3-7437-4AE99DAD6E1D}"/>
              </a:ext>
            </a:extLst>
          </p:cNvPr>
          <p:cNvPicPr>
            <a:picLocks noChangeAspect="1"/>
          </p:cNvPicPr>
          <p:nvPr/>
        </p:nvPicPr>
        <p:blipFill>
          <a:blip r:embed="rId2"/>
          <a:stretch>
            <a:fillRect/>
          </a:stretch>
        </p:blipFill>
        <p:spPr>
          <a:xfrm>
            <a:off x="265328" y="2119127"/>
            <a:ext cx="5608213" cy="3798497"/>
          </a:xfrm>
          <a:prstGeom prst="rect">
            <a:avLst/>
          </a:prstGeom>
        </p:spPr>
      </p:pic>
    </p:spTree>
    <p:extLst>
      <p:ext uri="{BB962C8B-B14F-4D97-AF65-F5344CB8AC3E}">
        <p14:creationId xmlns:p14="http://schemas.microsoft.com/office/powerpoint/2010/main" val="394715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Risk Factors</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45836" y="5415047"/>
            <a:ext cx="6303381" cy="369332"/>
          </a:xfrm>
          <a:prstGeom prst="rect">
            <a:avLst/>
          </a:prstGeom>
          <a:noFill/>
        </p:spPr>
        <p:txBody>
          <a:bodyPr wrap="square" rtlCol="0">
            <a:spAutoFit/>
          </a:bodyPr>
          <a:lstStyle/>
          <a:p>
            <a:pPr algn="ctr"/>
            <a:r>
              <a:rPr lang="en-US" b="1" dirty="0"/>
              <a:t>Risk Factors</a:t>
            </a:r>
          </a:p>
        </p:txBody>
      </p:sp>
      <p:pic>
        <p:nvPicPr>
          <p:cNvPr id="4" name="Picture 3">
            <a:extLst>
              <a:ext uri="{FF2B5EF4-FFF2-40B4-BE49-F238E27FC236}">
                <a16:creationId xmlns:a16="http://schemas.microsoft.com/office/drawing/2014/main" id="{50ED85AF-921C-C7D7-C538-9FE7CB569B3C}"/>
              </a:ext>
            </a:extLst>
          </p:cNvPr>
          <p:cNvPicPr>
            <a:picLocks noChangeAspect="1"/>
          </p:cNvPicPr>
          <p:nvPr/>
        </p:nvPicPr>
        <p:blipFill>
          <a:blip r:embed="rId2"/>
          <a:stretch>
            <a:fillRect/>
          </a:stretch>
        </p:blipFill>
        <p:spPr>
          <a:xfrm>
            <a:off x="69340" y="2208307"/>
            <a:ext cx="5553449" cy="3052744"/>
          </a:xfrm>
          <a:prstGeom prst="rect">
            <a:avLst/>
          </a:prstGeom>
        </p:spPr>
      </p:pic>
      <p:sp>
        <p:nvSpPr>
          <p:cNvPr id="6" name="TextBox 5">
            <a:extLst>
              <a:ext uri="{FF2B5EF4-FFF2-40B4-BE49-F238E27FC236}">
                <a16:creationId xmlns:a16="http://schemas.microsoft.com/office/drawing/2014/main" id="{44BE522C-CF4F-63A2-2842-2A145EA32B55}"/>
              </a:ext>
            </a:extLst>
          </p:cNvPr>
          <p:cNvSpPr txBox="1"/>
          <p:nvPr/>
        </p:nvSpPr>
        <p:spPr>
          <a:xfrm>
            <a:off x="7493668" y="1720245"/>
            <a:ext cx="3574473"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Among the risk factors most of them have less than 5% chance to endanger treatment.</a:t>
            </a:r>
          </a:p>
          <a:p>
            <a:pPr marL="285750" indent="-285750">
              <a:buFont typeface="Arial" panose="020B0604020202020204" pitchFamily="34" charset="0"/>
              <a:buChar char="•"/>
            </a:pPr>
            <a:r>
              <a:rPr lang="en-US" sz="1800" dirty="0">
                <a:solidFill>
                  <a:srgbClr val="2D3B45"/>
                </a:solidFill>
                <a:effectLst/>
                <a:latin typeface="Calibri" panose="020F0502020204030204" pitchFamily="34" charset="0"/>
                <a:ea typeface="Calibri" panose="020F0502020204030204" pitchFamily="34" charset="0"/>
              </a:rPr>
              <a:t>The risk factor with highest chance is Vitamin D Insufficiency and others above 5% are:</a:t>
            </a: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Poor Health Frailty</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Family History Of Osteoporosis</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Chronic Malnutrition Or Malabsorption</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Smoking Tobacco</a:t>
            </a:r>
            <a:endParaRPr lang="en-US" dirty="0">
              <a:effectLst/>
              <a:latin typeface="Times New Roman" panose="02020603050405020304" pitchFamily="18" charset="0"/>
              <a:ea typeface="Times New Roman" panose="02020603050405020304" pitchFamily="18" charset="0"/>
            </a:endParaRPr>
          </a:p>
          <a:p>
            <a:pPr marL="800100" lvl="1" indent="-342900">
              <a:buFont typeface="Courier New" panose="02070309020205020404" pitchFamily="49" charset="0"/>
              <a:buChar char="o"/>
            </a:pPr>
            <a:r>
              <a:rPr lang="en-US" dirty="0">
                <a:solidFill>
                  <a:srgbClr val="2D3B45"/>
                </a:solidFill>
                <a:effectLst/>
                <a:latin typeface="Calibri" panose="020F0502020204030204" pitchFamily="34" charset="0"/>
                <a:ea typeface="Times New Roman" panose="02020603050405020304" pitchFamily="18" charset="0"/>
              </a:rPr>
              <a:t>Patient Parent Fractured Their Hip</a:t>
            </a:r>
          </a:p>
          <a:p>
            <a:pPr marL="342900" indent="-342900">
              <a:buFont typeface="Arial" panose="020B0604020202020204" pitchFamily="34" charset="0"/>
              <a:buChar char="•"/>
            </a:pPr>
            <a:r>
              <a:rPr lang="en-US" sz="1800" dirty="0">
                <a:solidFill>
                  <a:srgbClr val="2D3B45"/>
                </a:solidFill>
                <a:effectLst/>
                <a:latin typeface="Calibri" panose="020F0502020204030204" pitchFamily="34" charset="0"/>
                <a:ea typeface="Times New Roman" panose="02020603050405020304" pitchFamily="18" charset="0"/>
              </a:rPr>
              <a:t>Rest of the factors have less than 5% risk to endanger treatment.</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418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Features Correlation</a:t>
            </a:r>
            <a:endParaRPr lang="en-US" sz="4400" dirty="0">
              <a:solidFill>
                <a:schemeClr val="accent2"/>
              </a:solidFill>
              <a:latin typeface="+mj-lt"/>
            </a:endParaRPr>
          </a:p>
        </p:txBody>
      </p:sp>
      <p:sp>
        <p:nvSpPr>
          <p:cNvPr id="5" name="TextBox 4">
            <a:extLst>
              <a:ext uri="{FF2B5EF4-FFF2-40B4-BE49-F238E27FC236}">
                <a16:creationId xmlns:a16="http://schemas.microsoft.com/office/drawing/2014/main" id="{5E72F9B3-798C-4F24-AF65-620B66DA84F7}"/>
              </a:ext>
            </a:extLst>
          </p:cNvPr>
          <p:cNvSpPr txBox="1"/>
          <p:nvPr/>
        </p:nvSpPr>
        <p:spPr>
          <a:xfrm>
            <a:off x="-315500" y="6433454"/>
            <a:ext cx="6303381" cy="369332"/>
          </a:xfrm>
          <a:prstGeom prst="rect">
            <a:avLst/>
          </a:prstGeom>
          <a:noFill/>
        </p:spPr>
        <p:txBody>
          <a:bodyPr wrap="square" rtlCol="0">
            <a:spAutoFit/>
          </a:bodyPr>
          <a:lstStyle/>
          <a:p>
            <a:pPr algn="ctr"/>
            <a:r>
              <a:rPr lang="en-US" b="1" dirty="0"/>
              <a:t>Correlation Matrix</a:t>
            </a:r>
          </a:p>
        </p:txBody>
      </p:sp>
      <p:pic>
        <p:nvPicPr>
          <p:cNvPr id="3" name="Picture 2">
            <a:extLst>
              <a:ext uri="{FF2B5EF4-FFF2-40B4-BE49-F238E27FC236}">
                <a16:creationId xmlns:a16="http://schemas.microsoft.com/office/drawing/2014/main" id="{2445ED3F-8F6F-6082-675B-BB1EB6F4124E}"/>
              </a:ext>
            </a:extLst>
          </p:cNvPr>
          <p:cNvPicPr>
            <a:picLocks noChangeAspect="1"/>
          </p:cNvPicPr>
          <p:nvPr/>
        </p:nvPicPr>
        <p:blipFill>
          <a:blip r:embed="rId2"/>
          <a:stretch>
            <a:fillRect/>
          </a:stretch>
        </p:blipFill>
        <p:spPr>
          <a:xfrm>
            <a:off x="170927" y="1547264"/>
            <a:ext cx="5925073" cy="4886190"/>
          </a:xfrm>
          <a:prstGeom prst="rect">
            <a:avLst/>
          </a:prstGeom>
        </p:spPr>
      </p:pic>
      <p:sp>
        <p:nvSpPr>
          <p:cNvPr id="8" name="TextBox 7">
            <a:extLst>
              <a:ext uri="{FF2B5EF4-FFF2-40B4-BE49-F238E27FC236}">
                <a16:creationId xmlns:a16="http://schemas.microsoft.com/office/drawing/2014/main" id="{5ED92380-72F7-BC09-33A2-83B90E911E39}"/>
              </a:ext>
            </a:extLst>
          </p:cNvPr>
          <p:cNvSpPr txBox="1"/>
          <p:nvPr/>
        </p:nvSpPr>
        <p:spPr>
          <a:xfrm>
            <a:off x="7593342" y="3536044"/>
            <a:ext cx="357447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will be Removing variables with more than 98% correlation.</a:t>
            </a:r>
            <a:endParaRPr lang="en-US" sz="18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dirty="0">
              <a:effectLst/>
              <a:latin typeface="Times New Roman" panose="02020603050405020304" pitchFamily="18" charset="0"/>
              <a:ea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04365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1999" y="1322001"/>
            <a:ext cx="11272157" cy="7663636"/>
          </a:xfrm>
          <a:prstGeom prst="rect">
            <a:avLst/>
          </a:prstGeom>
          <a:noFill/>
        </p:spPr>
        <p:txBody>
          <a:bodyPr wrap="square" rtlCol="0">
            <a:spAutoFit/>
          </a:bodyPr>
          <a:lstStyle/>
          <a:p>
            <a:pPr marL="0" marR="0">
              <a:lnSpc>
                <a:spcPct val="150000"/>
              </a:lnSpc>
              <a:spcBef>
                <a:spcPts val="0"/>
              </a:spcBef>
              <a:spcAft>
                <a:spcPts val="600"/>
              </a:spcAft>
            </a:pPr>
            <a:r>
              <a:rPr lang="en-US" sz="1800" dirty="0">
                <a:effectLst/>
                <a:latin typeface="Calibri" panose="020F0502020204030204" pitchFamily="34" charset="0"/>
                <a:ea typeface="Calibri" panose="020F0502020204030204" pitchFamily="34" charset="0"/>
                <a:cs typeface="Arial" panose="020B0604020202020204" pitchFamily="34" charset="0"/>
              </a:rPr>
              <a:t>From the Exploratory Data Analysis (EDA) done on the dataset, </a:t>
            </a:r>
            <a:r>
              <a:rPr lang="en-US" dirty="0">
                <a:latin typeface="Calibri" panose="020F0502020204030204" pitchFamily="34" charset="0"/>
                <a:ea typeface="Calibri" panose="020F0502020204030204" pitchFamily="34" charset="0"/>
                <a:cs typeface="Arial" panose="020B0604020202020204" pitchFamily="34" charset="0"/>
              </a:rPr>
              <a:t>we will recommend these instructions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Unknown values for Race, Region,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Using mode as an imputer as an imputer on Race and Ethnicity variables.</a:t>
            </a:r>
          </a:p>
          <a:p>
            <a:pPr marL="969963" lvl="1" indent="-342900">
              <a:lnSpc>
                <a:spcPct val="150000"/>
              </a:lnSpc>
              <a:spcAft>
                <a:spcPts val="600"/>
              </a:spcAft>
              <a:buFont typeface="Courier New" panose="02070309020205020404" pitchFamily="49" charset="0"/>
              <a:buChar char="o"/>
            </a:pPr>
            <a:r>
              <a:rPr lang="en-US" dirty="0">
                <a:latin typeface="Calibri" panose="020F0502020204030204" pitchFamily="34" charset="0"/>
                <a:cs typeface="Arial" panose="020B0604020202020204" pitchFamily="34" charset="0"/>
              </a:rPr>
              <a:t>For Region variable, because most of the people with Unknown Region have Not Hispanic Ethnicity, and Most of people with Not Hispanic Ethnicity, have Midwest Region, we will replace Unknown Regions with Midwest.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Handling Rare Labels: Finding categories less than 5 percent in each variable, then merging those categories into one or drop them if the variable only has 2 categories (e.g., Y/N) and cardinality of one them is less than 5 percent.</a:t>
            </a:r>
          </a:p>
          <a:p>
            <a:pPr marL="512763" marR="0" lvl="0" indent="-342900">
              <a:lnSpc>
                <a:spcPct val="150000"/>
              </a:lnSpc>
              <a:spcBef>
                <a:spcPts val="0"/>
              </a:spcBef>
              <a:spcAft>
                <a:spcPts val="600"/>
              </a:spcAft>
              <a:buFont typeface="+mj-lt"/>
              <a:buAutoNum type="arabicPeriod"/>
            </a:pPr>
            <a:r>
              <a:rPr lang="en-US" dirty="0">
                <a:latin typeface="Calibri" panose="020F0502020204030204" pitchFamily="34" charset="0"/>
                <a:cs typeface="Arial" panose="020B0604020202020204" pitchFamily="34" charset="0"/>
              </a:rPr>
              <a:t>Grouping integer values of </a:t>
            </a:r>
            <a:r>
              <a:rPr lang="en-US" dirty="0" err="1">
                <a:latin typeface="Calibri" panose="020F0502020204030204" pitchFamily="34" charset="0"/>
                <a:cs typeface="Arial" panose="020B0604020202020204" pitchFamily="34" charset="0"/>
              </a:rPr>
              <a:t>Count_Of_Risks</a:t>
            </a:r>
            <a:r>
              <a:rPr lang="en-US" dirty="0">
                <a:latin typeface="Calibri" panose="020F0502020204030204" pitchFamily="34" charset="0"/>
                <a:cs typeface="Arial" panose="020B0604020202020204" pitchFamily="34" charset="0"/>
              </a:rPr>
              <a:t> variable into two bins: </a:t>
            </a:r>
            <a:r>
              <a:rPr lang="en-US" sz="1800" dirty="0">
                <a:effectLst/>
                <a:latin typeface="Calibri" panose="020F0502020204030204" pitchFamily="34" charset="0"/>
                <a:ea typeface="Calibri" panose="020F0502020204030204" pitchFamily="34" charset="0"/>
                <a:cs typeface="Arial" panose="020B0604020202020204" pitchFamily="34" charset="0"/>
              </a:rPr>
              <a:t>Bin 1 is [0,1,2,3] and Bin 2 is [4,5,6,7].</a:t>
            </a:r>
          </a:p>
          <a:p>
            <a:pPr marL="512763" indent="-342900">
              <a:lnSpc>
                <a:spcPct val="150000"/>
              </a:lnSpc>
              <a:spcAft>
                <a:spcPts val="600"/>
              </a:spcAft>
              <a:buFont typeface="+mj-lt"/>
              <a:buAutoNum type="arabicPeriod"/>
            </a:pPr>
            <a:r>
              <a:rPr lang="en-US" sz="1800" b="1" dirty="0">
                <a:effectLst/>
                <a:latin typeface="Calibri" panose="020F0502020204030204" pitchFamily="34" charset="0"/>
                <a:ea typeface="Calibri" panose="020F0502020204030204" pitchFamily="34" charset="0"/>
                <a:cs typeface="Arial" panose="020B0604020202020204" pitchFamily="34" charset="0"/>
              </a:rPr>
              <a:t>One hot encoding</a:t>
            </a:r>
            <a:r>
              <a:rPr lang="en-US" sz="1800" dirty="0">
                <a:effectLst/>
                <a:latin typeface="Calibri" panose="020F0502020204030204" pitchFamily="34" charset="0"/>
                <a:ea typeface="Calibri" panose="020F0502020204030204" pitchFamily="34" charset="0"/>
                <a:cs typeface="Arial" panose="020B0604020202020204" pitchFamily="34" charset="0"/>
              </a:rPr>
              <a:t> all the variables after doing above tasks</a:t>
            </a:r>
          </a:p>
          <a:p>
            <a:pPr marL="512763" indent="-342900">
              <a:lnSpc>
                <a:spcPct val="150000"/>
              </a:lnSpc>
              <a:spcAft>
                <a:spcPts val="600"/>
              </a:spcAft>
              <a:buFont typeface="+mj-lt"/>
              <a:buAutoNum type="arabicPeriod"/>
            </a:pPr>
            <a:r>
              <a:rPr lang="en-US" sz="1800" dirty="0">
                <a:effectLst/>
                <a:latin typeface="Calibri" panose="020F0502020204030204" pitchFamily="34" charset="0"/>
                <a:ea typeface="Calibri" panose="020F0502020204030204" pitchFamily="34" charset="0"/>
                <a:cs typeface="Arial" panose="020B0604020202020204" pitchFamily="34" charset="0"/>
              </a:rPr>
              <a:t>Removing variables with more than </a:t>
            </a:r>
            <a:r>
              <a:rPr lang="en-US" sz="1800" b="1" dirty="0">
                <a:effectLst/>
                <a:latin typeface="Calibri" panose="020F0502020204030204" pitchFamily="34" charset="0"/>
                <a:ea typeface="Calibri" panose="020F0502020204030204" pitchFamily="34" charset="0"/>
                <a:cs typeface="Arial" panose="020B0604020202020204" pitchFamily="34" charset="0"/>
              </a:rPr>
              <a:t>98% correlation</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mj-lt"/>
              <a:buAutoNum type="arabicPeriod"/>
            </a:pPr>
            <a:endParaRPr lang="en-US" dirty="0">
              <a:latin typeface="Calibri" panose="020F0502020204030204" pitchFamily="34" charset="0"/>
              <a:cs typeface="Arial" panose="020B0604020202020204" pitchFamily="34" charset="0"/>
            </a:endParaRPr>
          </a:p>
          <a:p>
            <a:pPr marL="512763" marR="0" lvl="0" indent="-342900">
              <a:lnSpc>
                <a:spcPct val="150000"/>
              </a:lnSpc>
              <a:spcBef>
                <a:spcPts val="0"/>
              </a:spcBef>
              <a:spcAft>
                <a:spcPts val="600"/>
              </a:spcAft>
              <a:buFont typeface="Symbol" panose="05050102010706020507" pitchFamily="18" charset="2"/>
              <a:buChar char=""/>
            </a:pPr>
            <a:endParaRPr lang="en-US" dirty="0">
              <a:latin typeface="Calibri" panose="020F0502020204030204" pitchFamily="34" charset="0"/>
              <a:cs typeface="Arial" panose="020B0604020202020204" pitchFamily="34" charset="0"/>
            </a:endParaRP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EDA Recommendations</a:t>
            </a:r>
          </a:p>
        </p:txBody>
      </p:sp>
    </p:spTree>
    <p:extLst>
      <p:ext uri="{BB962C8B-B14F-4D97-AF65-F5344CB8AC3E}">
        <p14:creationId xmlns:p14="http://schemas.microsoft.com/office/powerpoint/2010/main" val="354447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Model selection and building </a:t>
            </a:r>
          </a:p>
        </p:txBody>
      </p:sp>
      <p:pic>
        <p:nvPicPr>
          <p:cNvPr id="3" name="Picture 2">
            <a:extLst>
              <a:ext uri="{FF2B5EF4-FFF2-40B4-BE49-F238E27FC236}">
                <a16:creationId xmlns:a16="http://schemas.microsoft.com/office/drawing/2014/main" id="{49C59469-FD5B-C461-D68A-B9FFD3BB704F}"/>
              </a:ext>
            </a:extLst>
          </p:cNvPr>
          <p:cNvPicPr>
            <a:picLocks noChangeAspect="1"/>
          </p:cNvPicPr>
          <p:nvPr/>
        </p:nvPicPr>
        <p:blipFill>
          <a:blip r:embed="rId2"/>
          <a:stretch>
            <a:fillRect/>
          </a:stretch>
        </p:blipFill>
        <p:spPr>
          <a:xfrm>
            <a:off x="880999" y="1605426"/>
            <a:ext cx="4714075" cy="5252574"/>
          </a:xfrm>
          <a:prstGeom prst="rect">
            <a:avLst/>
          </a:prstGeom>
        </p:spPr>
      </p:pic>
      <p:pic>
        <p:nvPicPr>
          <p:cNvPr id="8" name="Picture 7">
            <a:extLst>
              <a:ext uri="{FF2B5EF4-FFF2-40B4-BE49-F238E27FC236}">
                <a16:creationId xmlns:a16="http://schemas.microsoft.com/office/drawing/2014/main" id="{929C5EBD-572C-FDBF-2854-C0612409C650}"/>
              </a:ext>
            </a:extLst>
          </p:cNvPr>
          <p:cNvPicPr>
            <a:picLocks noChangeAspect="1"/>
          </p:cNvPicPr>
          <p:nvPr/>
        </p:nvPicPr>
        <p:blipFill>
          <a:blip r:embed="rId3"/>
          <a:stretch>
            <a:fillRect/>
          </a:stretch>
        </p:blipFill>
        <p:spPr>
          <a:xfrm>
            <a:off x="6185474" y="1458178"/>
            <a:ext cx="4691364" cy="5252574"/>
          </a:xfrm>
          <a:prstGeom prst="rect">
            <a:avLst/>
          </a:prstGeom>
        </p:spPr>
      </p:pic>
    </p:spTree>
    <p:extLst>
      <p:ext uri="{BB962C8B-B14F-4D97-AF65-F5344CB8AC3E}">
        <p14:creationId xmlns:p14="http://schemas.microsoft.com/office/powerpoint/2010/main" val="309350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5" name="Picture 4">
            <a:extLst>
              <a:ext uri="{FF2B5EF4-FFF2-40B4-BE49-F238E27FC236}">
                <a16:creationId xmlns:a16="http://schemas.microsoft.com/office/drawing/2014/main" id="{140E2A6E-C85E-6BA4-0E8D-DE8BE95429A9}"/>
              </a:ext>
            </a:extLst>
          </p:cNvPr>
          <p:cNvPicPr>
            <a:picLocks noChangeAspect="1"/>
          </p:cNvPicPr>
          <p:nvPr/>
        </p:nvPicPr>
        <p:blipFill>
          <a:blip r:embed="rId2"/>
          <a:stretch>
            <a:fillRect/>
          </a:stretch>
        </p:blipFill>
        <p:spPr>
          <a:xfrm>
            <a:off x="840750" y="1478604"/>
            <a:ext cx="4774665" cy="5379396"/>
          </a:xfrm>
          <a:prstGeom prst="rect">
            <a:avLst/>
          </a:prstGeom>
        </p:spPr>
      </p:pic>
      <p:pic>
        <p:nvPicPr>
          <p:cNvPr id="8" name="Picture 7">
            <a:extLst>
              <a:ext uri="{FF2B5EF4-FFF2-40B4-BE49-F238E27FC236}">
                <a16:creationId xmlns:a16="http://schemas.microsoft.com/office/drawing/2014/main" id="{2DAFF7CF-85F7-C31F-FE27-9C126FE451CA}"/>
              </a:ext>
            </a:extLst>
          </p:cNvPr>
          <p:cNvPicPr>
            <a:picLocks noChangeAspect="1"/>
          </p:cNvPicPr>
          <p:nvPr/>
        </p:nvPicPr>
        <p:blipFill>
          <a:blip r:embed="rId3"/>
          <a:stretch>
            <a:fillRect/>
          </a:stretch>
        </p:blipFill>
        <p:spPr>
          <a:xfrm>
            <a:off x="6290706" y="1478604"/>
            <a:ext cx="4776482" cy="5305210"/>
          </a:xfrm>
          <a:prstGeom prst="rect">
            <a:avLst/>
          </a:prstGeom>
        </p:spPr>
      </p:pic>
    </p:spTree>
    <p:extLst>
      <p:ext uri="{BB962C8B-B14F-4D97-AF65-F5344CB8AC3E}">
        <p14:creationId xmlns:p14="http://schemas.microsoft.com/office/powerpoint/2010/main" val="30101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 Drug Persistency case study</a:t>
            </a:r>
          </a:p>
        </p:txBody>
      </p:sp>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347663" indent="-347663">
              <a:buFont typeface="Wingdings" panose="05000000000000000000" pitchFamily="2" charset="2"/>
              <a:buChar char="q"/>
            </a:pPr>
            <a:r>
              <a:rPr lang="en-US" sz="1800" dirty="0"/>
              <a:t>One of the challenges for all pharmaceutical companies is to understand the persistency of drug as per the physician prescription. To solve this problem ABC pharma company approached an analytics company to automate this process of identification.</a:t>
            </a:r>
          </a:p>
          <a:p>
            <a:pPr marL="347663" indent="-347663">
              <a:buFont typeface="Wingdings" panose="05000000000000000000" pitchFamily="2" charset="2"/>
              <a:buChar char="q"/>
            </a:pPr>
            <a:r>
              <a:rPr lang="en-US" sz="1800" dirty="0"/>
              <a:t>Objective : Find important features and prepare them by Feature Engineering and Feature Selection techniques for training with machine learning algorithms. </a:t>
            </a:r>
          </a:p>
          <a:p>
            <a:pPr marL="347663" indent="-347663">
              <a:buFont typeface="Wingdings" panose="05000000000000000000" pitchFamily="2" charset="2"/>
              <a:buChar char="q"/>
            </a:pPr>
            <a:r>
              <a:rPr lang="en-US" sz="1800" dirty="0"/>
              <a:t>The analysis has been divided into several parts: </a:t>
            </a:r>
          </a:p>
          <a:p>
            <a:pPr marL="457200"/>
            <a:r>
              <a:rPr lang="en-US" sz="1800" dirty="0"/>
              <a:t>Data Understanding </a:t>
            </a:r>
          </a:p>
          <a:p>
            <a:pPr marL="457200"/>
            <a:r>
              <a:rPr lang="en-US" sz="1800" dirty="0"/>
              <a:t>Data Cleaning</a:t>
            </a:r>
          </a:p>
          <a:p>
            <a:pPr marL="457200"/>
            <a:r>
              <a:rPr lang="en-US" sz="1800" dirty="0"/>
              <a:t>Data insights and visualization  </a:t>
            </a:r>
          </a:p>
          <a:p>
            <a:pPr marL="457200"/>
            <a:r>
              <a:rPr lang="en-US" sz="1800" dirty="0"/>
              <a:t>Recommendations</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ea typeface="+mj-ea"/>
                <a:cs typeface="+mj-cs"/>
              </a:rPr>
              <a:t>	Problem description</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3" name="Picture 2">
            <a:extLst>
              <a:ext uri="{FF2B5EF4-FFF2-40B4-BE49-F238E27FC236}">
                <a16:creationId xmlns:a16="http://schemas.microsoft.com/office/drawing/2014/main" id="{80CFE185-D8A2-803D-2C4C-1A58B63408AF}"/>
              </a:ext>
            </a:extLst>
          </p:cNvPr>
          <p:cNvPicPr>
            <a:picLocks noChangeAspect="1"/>
          </p:cNvPicPr>
          <p:nvPr/>
        </p:nvPicPr>
        <p:blipFill>
          <a:blip r:embed="rId2"/>
          <a:stretch>
            <a:fillRect/>
          </a:stretch>
        </p:blipFill>
        <p:spPr>
          <a:xfrm>
            <a:off x="881323" y="1478603"/>
            <a:ext cx="4978222" cy="5379397"/>
          </a:xfrm>
          <a:prstGeom prst="rect">
            <a:avLst/>
          </a:prstGeom>
        </p:spPr>
      </p:pic>
      <p:pic>
        <p:nvPicPr>
          <p:cNvPr id="7" name="Picture 6">
            <a:extLst>
              <a:ext uri="{FF2B5EF4-FFF2-40B4-BE49-F238E27FC236}">
                <a16:creationId xmlns:a16="http://schemas.microsoft.com/office/drawing/2014/main" id="{295740BF-4989-BE8A-D44C-3672E18A64ED}"/>
              </a:ext>
            </a:extLst>
          </p:cNvPr>
          <p:cNvPicPr>
            <a:picLocks noChangeAspect="1"/>
          </p:cNvPicPr>
          <p:nvPr/>
        </p:nvPicPr>
        <p:blipFill>
          <a:blip r:embed="rId3"/>
          <a:stretch>
            <a:fillRect/>
          </a:stretch>
        </p:blipFill>
        <p:spPr>
          <a:xfrm>
            <a:off x="6227226" y="1537306"/>
            <a:ext cx="4907960" cy="5320694"/>
          </a:xfrm>
          <a:prstGeom prst="rect">
            <a:avLst/>
          </a:prstGeom>
        </p:spPr>
      </p:pic>
    </p:spTree>
    <p:extLst>
      <p:ext uri="{BB962C8B-B14F-4D97-AF65-F5344CB8AC3E}">
        <p14:creationId xmlns:p14="http://schemas.microsoft.com/office/powerpoint/2010/main" val="348402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9" name="Picture 8">
            <a:extLst>
              <a:ext uri="{FF2B5EF4-FFF2-40B4-BE49-F238E27FC236}">
                <a16:creationId xmlns:a16="http://schemas.microsoft.com/office/drawing/2014/main" id="{A1225612-53F2-08A1-7920-FF52170A4948}"/>
              </a:ext>
            </a:extLst>
          </p:cNvPr>
          <p:cNvPicPr>
            <a:picLocks noChangeAspect="1"/>
          </p:cNvPicPr>
          <p:nvPr/>
        </p:nvPicPr>
        <p:blipFill rotWithShape="1">
          <a:blip r:embed="rId2"/>
          <a:srcRect l="1486" r="1486" b="3262"/>
          <a:stretch/>
        </p:blipFill>
        <p:spPr>
          <a:xfrm>
            <a:off x="6546318" y="1446102"/>
            <a:ext cx="4883284" cy="5335853"/>
          </a:xfrm>
          <a:prstGeom prst="rect">
            <a:avLst/>
          </a:prstGeom>
        </p:spPr>
      </p:pic>
      <p:pic>
        <p:nvPicPr>
          <p:cNvPr id="10" name="Picture 9">
            <a:extLst>
              <a:ext uri="{FF2B5EF4-FFF2-40B4-BE49-F238E27FC236}">
                <a16:creationId xmlns:a16="http://schemas.microsoft.com/office/drawing/2014/main" id="{FC3D0AE9-5D2F-C47A-6A02-4581C1E8E436}"/>
              </a:ext>
            </a:extLst>
          </p:cNvPr>
          <p:cNvPicPr>
            <a:picLocks noChangeAspect="1"/>
          </p:cNvPicPr>
          <p:nvPr/>
        </p:nvPicPr>
        <p:blipFill rotWithShape="1">
          <a:blip r:embed="rId3"/>
          <a:srcRect b="2771"/>
          <a:stretch/>
        </p:blipFill>
        <p:spPr>
          <a:xfrm>
            <a:off x="1113378" y="1522146"/>
            <a:ext cx="4912170" cy="5335854"/>
          </a:xfrm>
          <a:prstGeom prst="rect">
            <a:avLst/>
          </a:prstGeom>
        </p:spPr>
      </p:pic>
    </p:spTree>
    <p:extLst>
      <p:ext uri="{BB962C8B-B14F-4D97-AF65-F5344CB8AC3E}">
        <p14:creationId xmlns:p14="http://schemas.microsoft.com/office/powerpoint/2010/main" val="429111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Model selection and building </a:t>
            </a:r>
          </a:p>
        </p:txBody>
      </p:sp>
      <p:pic>
        <p:nvPicPr>
          <p:cNvPr id="3" name="Picture 2">
            <a:extLst>
              <a:ext uri="{FF2B5EF4-FFF2-40B4-BE49-F238E27FC236}">
                <a16:creationId xmlns:a16="http://schemas.microsoft.com/office/drawing/2014/main" id="{FB05902A-A7DA-DCC7-7F39-36A11816847C}"/>
              </a:ext>
            </a:extLst>
          </p:cNvPr>
          <p:cNvPicPr>
            <a:picLocks noChangeAspect="1"/>
          </p:cNvPicPr>
          <p:nvPr/>
        </p:nvPicPr>
        <p:blipFill>
          <a:blip r:embed="rId2"/>
          <a:stretch>
            <a:fillRect/>
          </a:stretch>
        </p:blipFill>
        <p:spPr>
          <a:xfrm>
            <a:off x="3618975" y="1487826"/>
            <a:ext cx="4860007" cy="5370174"/>
          </a:xfrm>
          <a:prstGeom prst="rect">
            <a:avLst/>
          </a:prstGeom>
        </p:spPr>
      </p:pic>
    </p:spTree>
    <p:extLst>
      <p:ext uri="{BB962C8B-B14F-4D97-AF65-F5344CB8AC3E}">
        <p14:creationId xmlns:p14="http://schemas.microsoft.com/office/powerpoint/2010/main" val="140824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762000" y="1595021"/>
            <a:ext cx="10960608" cy="2554545"/>
          </a:xfrm>
          <a:prstGeom prst="rect">
            <a:avLst/>
          </a:prstGeom>
          <a:noFill/>
        </p:spPr>
        <p:txBody>
          <a:bodyPr wrap="square" rtlCol="0">
            <a:spAutoFit/>
          </a:bodyPr>
          <a:lstStyle/>
          <a:p>
            <a:pPr marL="169863" marR="0" lvl="0">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Then Based on previous slides, we recommend these machine learning techniques:</a:t>
            </a:r>
          </a:p>
          <a:p>
            <a:pPr marL="512763" marR="0" lvl="0" indent="-342900">
              <a:lnSpc>
                <a:spcPct val="150000"/>
              </a:lnSpc>
              <a:spcBef>
                <a:spcPts val="0"/>
              </a:spcBef>
              <a:spcAft>
                <a:spcPts val="6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Gradient Boosting </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Extra trees classifier</a:t>
            </a:r>
          </a:p>
          <a:p>
            <a:pPr marL="512763" marR="0" lvl="0" indent="-342900">
              <a:lnSpc>
                <a:spcPct val="150000"/>
              </a:lnSpc>
              <a:spcBef>
                <a:spcPts val="0"/>
              </a:spcBef>
              <a:spcAft>
                <a:spcPts val="6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Random forest classifier</a:t>
            </a:r>
          </a:p>
          <a:p>
            <a:endParaRPr lang="en-US" sz="1600" dirty="0"/>
          </a:p>
          <a:p>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b="1" dirty="0">
                <a:solidFill>
                  <a:schemeClr val="accent2"/>
                </a:solidFill>
                <a:latin typeface="+mj-lt"/>
              </a:rPr>
              <a:t>Final Recommendation</a:t>
            </a:r>
          </a:p>
        </p:txBody>
      </p:sp>
      <p:sp>
        <p:nvSpPr>
          <p:cNvPr id="2" name="TextBox 1">
            <a:extLst>
              <a:ext uri="{FF2B5EF4-FFF2-40B4-BE49-F238E27FC236}">
                <a16:creationId xmlns:a16="http://schemas.microsoft.com/office/drawing/2014/main" id="{66CF9025-7B10-74E3-38A9-D49E7E66C771}"/>
              </a:ext>
            </a:extLst>
          </p:cNvPr>
          <p:cNvSpPr txBox="1"/>
          <p:nvPr/>
        </p:nvSpPr>
        <p:spPr>
          <a:xfrm>
            <a:off x="1062182" y="3870036"/>
            <a:ext cx="7675418" cy="1477328"/>
          </a:xfrm>
          <a:prstGeom prst="rect">
            <a:avLst/>
          </a:prstGeom>
          <a:noFill/>
        </p:spPr>
        <p:txBody>
          <a:bodyPr wrap="square" rtlCol="0">
            <a:spAutoFit/>
          </a:bodyPr>
          <a:lstStyle/>
          <a:p>
            <a:r>
              <a:rPr lang="en-US" dirty="0"/>
              <a:t>Justification: They are the most accurate techniques and best predictors of drug non persistency, which is a safer error to make than the contrary.</a:t>
            </a:r>
          </a:p>
          <a:p>
            <a:endParaRPr lang="en-US" dirty="0"/>
          </a:p>
          <a:p>
            <a:r>
              <a:rPr lang="en-US" dirty="0">
                <a:hlinkClick r:id="rId3"/>
              </a:rPr>
              <a:t>Link of code</a:t>
            </a:r>
            <a:endParaRPr lang="en-US" dirty="0"/>
          </a:p>
          <a:p>
            <a:endParaRPr lang="en-US" dirty="0"/>
          </a:p>
        </p:txBody>
      </p:sp>
    </p:spTree>
    <p:extLst>
      <p:ext uri="{BB962C8B-B14F-4D97-AF65-F5344CB8AC3E}">
        <p14:creationId xmlns:p14="http://schemas.microsoft.com/office/powerpoint/2010/main" val="212129541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38200" y="1382753"/>
            <a:ext cx="8471550" cy="4247317"/>
          </a:xfrm>
          <a:prstGeom prst="rect">
            <a:avLst/>
          </a:prstGeom>
          <a:noFill/>
        </p:spPr>
        <p:txBody>
          <a:bodyPr wrap="non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68 Features, two numerical and 66 categorical, including :</a:t>
            </a:r>
          </a:p>
          <a:p>
            <a:pPr marL="742950" lvl="1" indent="-285750">
              <a:buFont typeface="Arial" panose="020B0604020202020204" pitchFamily="34" charset="0"/>
              <a:buChar char="•"/>
            </a:pPr>
            <a:r>
              <a:rPr lang="en-US" dirty="0"/>
              <a:t>General features such as (Patient general info)</a:t>
            </a:r>
          </a:p>
          <a:p>
            <a:pPr marL="742950" lvl="1" indent="-285750">
              <a:buFont typeface="Arial" panose="020B0604020202020204" pitchFamily="34" charset="0"/>
              <a:buChar char="•"/>
            </a:pPr>
            <a:r>
              <a:rPr lang="en-US" dirty="0"/>
              <a:t>Diseases/Drugs Factors</a:t>
            </a:r>
          </a:p>
          <a:p>
            <a:pPr marL="742950" lvl="1" indent="-285750">
              <a:buFont typeface="Arial" panose="020B0604020202020204" pitchFamily="34" charset="0"/>
              <a:buChar char="•"/>
            </a:pPr>
            <a:r>
              <a:rPr lang="en-US" dirty="0"/>
              <a:t>Clinical Factors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number of patients : 3424</a:t>
            </a:r>
          </a:p>
          <a:p>
            <a:endParaRPr lang="en-US" dirty="0"/>
          </a:p>
          <a:p>
            <a:endParaRPr lang="en-US" dirty="0"/>
          </a:p>
          <a:p>
            <a:r>
              <a:rPr lang="en-US" b="1" dirty="0"/>
              <a:t>Assumptions:</a:t>
            </a:r>
          </a:p>
          <a:p>
            <a:endParaRPr lang="en-US" b="1" dirty="0"/>
          </a:p>
          <a:p>
            <a:pPr marL="342900" marR="0" lvl="0" indent="-342900" algn="just" rtl="0">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Dataset is imbalanced.</a:t>
            </a:r>
          </a:p>
          <a:p>
            <a:pPr marL="342900" marR="0" lvl="0" indent="-342900" algn="just" rtl="0">
              <a:spcBef>
                <a:spcPts val="0"/>
              </a:spcBef>
              <a:spcAft>
                <a:spcPts val="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Arial" panose="020B0604020202020204" pitchFamily="34" charset="0"/>
              </a:rPr>
              <a:t>It follows a normal distribution.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Patients’ data were gathered accurately without any errors in testing or examination.</a:t>
            </a: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0" y="59927"/>
            <a:ext cx="11353800" cy="1325563"/>
          </a:xfrm>
        </p:spPr>
        <p:txBody>
          <a:bodyPr/>
          <a:lstStyle/>
          <a:p>
            <a:r>
              <a:rPr lang="en-US" b="1" dirty="0">
                <a:solidFill>
                  <a:schemeClr val="accent2"/>
                </a:solidFill>
              </a:rPr>
              <a:t>	Data Exploration</a:t>
            </a:r>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5" name="TextBox 4">
            <a:extLst>
              <a:ext uri="{FF2B5EF4-FFF2-40B4-BE49-F238E27FC236}">
                <a16:creationId xmlns:a16="http://schemas.microsoft.com/office/drawing/2014/main" id="{12E4E623-0856-4579-9CE3-114478AAC19F}"/>
              </a:ext>
            </a:extLst>
          </p:cNvPr>
          <p:cNvSpPr txBox="1"/>
          <p:nvPr/>
        </p:nvSpPr>
        <p:spPr>
          <a:xfrm>
            <a:off x="1565221" y="5829251"/>
            <a:ext cx="1423275" cy="369332"/>
          </a:xfrm>
          <a:prstGeom prst="rect">
            <a:avLst/>
          </a:prstGeom>
          <a:noFill/>
        </p:spPr>
        <p:txBody>
          <a:bodyPr wrap="none" rtlCol="0">
            <a:spAutoFit/>
          </a:bodyPr>
          <a:lstStyle/>
          <a:p>
            <a:r>
              <a:rPr lang="en-US" dirty="0"/>
              <a:t>Gender Ratio</a:t>
            </a:r>
          </a:p>
        </p:txBody>
      </p:sp>
      <p:sp>
        <p:nvSpPr>
          <p:cNvPr id="15" name="TextBox 14">
            <a:extLst>
              <a:ext uri="{FF2B5EF4-FFF2-40B4-BE49-F238E27FC236}">
                <a16:creationId xmlns:a16="http://schemas.microsoft.com/office/drawing/2014/main" id="{0A86FDE8-D29E-40F3-BD87-B40E5A08364E}"/>
              </a:ext>
            </a:extLst>
          </p:cNvPr>
          <p:cNvSpPr txBox="1"/>
          <p:nvPr/>
        </p:nvSpPr>
        <p:spPr>
          <a:xfrm>
            <a:off x="6837728" y="5829251"/>
            <a:ext cx="3260060" cy="369332"/>
          </a:xfrm>
          <a:prstGeom prst="rect">
            <a:avLst/>
          </a:prstGeom>
          <a:noFill/>
        </p:spPr>
        <p:txBody>
          <a:bodyPr wrap="none" rtlCol="0">
            <a:spAutoFit/>
          </a:bodyPr>
          <a:lstStyle/>
          <a:p>
            <a:r>
              <a:rPr lang="en-US" dirty="0"/>
              <a:t>Gender Ratio vs. Persistency Flag</a:t>
            </a:r>
          </a:p>
        </p:txBody>
      </p:sp>
      <p:pic>
        <p:nvPicPr>
          <p:cNvPr id="7" name="Picture 6">
            <a:extLst>
              <a:ext uri="{FF2B5EF4-FFF2-40B4-BE49-F238E27FC236}">
                <a16:creationId xmlns:a16="http://schemas.microsoft.com/office/drawing/2014/main" id="{C4B95546-DDDA-DAF8-B3FA-80285E8F2121}"/>
              </a:ext>
            </a:extLst>
          </p:cNvPr>
          <p:cNvPicPr>
            <a:picLocks noChangeAspect="1"/>
          </p:cNvPicPr>
          <p:nvPr/>
        </p:nvPicPr>
        <p:blipFill>
          <a:blip r:embed="rId2"/>
          <a:stretch>
            <a:fillRect/>
          </a:stretch>
        </p:blipFill>
        <p:spPr>
          <a:xfrm>
            <a:off x="157007" y="1641390"/>
            <a:ext cx="4471490" cy="4247469"/>
          </a:xfrm>
          <a:prstGeom prst="rect">
            <a:avLst/>
          </a:prstGeom>
        </p:spPr>
      </p:pic>
      <p:pic>
        <p:nvPicPr>
          <p:cNvPr id="9" name="Picture 8">
            <a:extLst>
              <a:ext uri="{FF2B5EF4-FFF2-40B4-BE49-F238E27FC236}">
                <a16:creationId xmlns:a16="http://schemas.microsoft.com/office/drawing/2014/main" id="{40068901-A9C7-443C-9BB7-136C5D2986D6}"/>
              </a:ext>
            </a:extLst>
          </p:cNvPr>
          <p:cNvPicPr>
            <a:picLocks noChangeAspect="1"/>
          </p:cNvPicPr>
          <p:nvPr/>
        </p:nvPicPr>
        <p:blipFill>
          <a:blip r:embed="rId3"/>
          <a:stretch>
            <a:fillRect/>
          </a:stretch>
        </p:blipFill>
        <p:spPr>
          <a:xfrm>
            <a:off x="5424442" y="2132271"/>
            <a:ext cx="5688221" cy="3756588"/>
          </a:xfrm>
          <a:prstGeom prst="rect">
            <a:avLst/>
          </a:prstGeom>
        </p:spPr>
      </p:pic>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7" name="TextBox 6">
            <a:extLst>
              <a:ext uri="{FF2B5EF4-FFF2-40B4-BE49-F238E27FC236}">
                <a16:creationId xmlns:a16="http://schemas.microsoft.com/office/drawing/2014/main" id="{87F9748E-63C6-476C-9077-BB8FB73C3568}"/>
              </a:ext>
            </a:extLst>
          </p:cNvPr>
          <p:cNvSpPr txBox="1"/>
          <p:nvPr/>
        </p:nvSpPr>
        <p:spPr>
          <a:xfrm>
            <a:off x="2064499" y="5705061"/>
            <a:ext cx="1078309" cy="369332"/>
          </a:xfrm>
          <a:prstGeom prst="rect">
            <a:avLst/>
          </a:prstGeom>
          <a:noFill/>
        </p:spPr>
        <p:txBody>
          <a:bodyPr wrap="none" rtlCol="0">
            <a:spAutoFit/>
          </a:bodyPr>
          <a:lstStyle/>
          <a:p>
            <a:r>
              <a:rPr lang="en-US" dirty="0"/>
              <a:t>Age Ratio</a:t>
            </a:r>
          </a:p>
        </p:txBody>
      </p:sp>
      <p:sp>
        <p:nvSpPr>
          <p:cNvPr id="8" name="TextBox 7">
            <a:extLst>
              <a:ext uri="{FF2B5EF4-FFF2-40B4-BE49-F238E27FC236}">
                <a16:creationId xmlns:a16="http://schemas.microsoft.com/office/drawing/2014/main" id="{1B73CA36-1C82-4FC3-AD15-C9B60827BA71}"/>
              </a:ext>
            </a:extLst>
          </p:cNvPr>
          <p:cNvSpPr txBox="1"/>
          <p:nvPr/>
        </p:nvSpPr>
        <p:spPr>
          <a:xfrm>
            <a:off x="7770395" y="5704266"/>
            <a:ext cx="3062441" cy="369332"/>
          </a:xfrm>
          <a:prstGeom prst="rect">
            <a:avLst/>
          </a:prstGeom>
          <a:noFill/>
        </p:spPr>
        <p:txBody>
          <a:bodyPr wrap="none" rtlCol="0">
            <a:spAutoFit/>
          </a:bodyPr>
          <a:lstStyle/>
          <a:p>
            <a:r>
              <a:rPr lang="en-US" dirty="0"/>
              <a:t>Age Bucket vs. Persistency Flag</a:t>
            </a:r>
          </a:p>
        </p:txBody>
      </p:sp>
      <p:pic>
        <p:nvPicPr>
          <p:cNvPr id="6" name="Picture 5">
            <a:extLst>
              <a:ext uri="{FF2B5EF4-FFF2-40B4-BE49-F238E27FC236}">
                <a16:creationId xmlns:a16="http://schemas.microsoft.com/office/drawing/2014/main" id="{6B4636D0-7B7E-0F30-E37B-98CBA5ED424B}"/>
              </a:ext>
            </a:extLst>
          </p:cNvPr>
          <p:cNvPicPr>
            <a:picLocks noChangeAspect="1"/>
          </p:cNvPicPr>
          <p:nvPr/>
        </p:nvPicPr>
        <p:blipFill>
          <a:blip r:embed="rId2"/>
          <a:stretch>
            <a:fillRect/>
          </a:stretch>
        </p:blipFill>
        <p:spPr>
          <a:xfrm>
            <a:off x="477130" y="1507127"/>
            <a:ext cx="4701927" cy="4197139"/>
          </a:xfrm>
          <a:prstGeom prst="rect">
            <a:avLst/>
          </a:prstGeom>
        </p:spPr>
      </p:pic>
      <p:pic>
        <p:nvPicPr>
          <p:cNvPr id="12" name="Picture 11">
            <a:extLst>
              <a:ext uri="{FF2B5EF4-FFF2-40B4-BE49-F238E27FC236}">
                <a16:creationId xmlns:a16="http://schemas.microsoft.com/office/drawing/2014/main" id="{C45DB474-4621-FA92-6C67-35DA44006839}"/>
              </a:ext>
            </a:extLst>
          </p:cNvPr>
          <p:cNvPicPr>
            <a:picLocks noChangeAspect="1"/>
          </p:cNvPicPr>
          <p:nvPr/>
        </p:nvPicPr>
        <p:blipFill>
          <a:blip r:embed="rId3"/>
          <a:stretch>
            <a:fillRect/>
          </a:stretch>
        </p:blipFill>
        <p:spPr>
          <a:xfrm>
            <a:off x="6079988" y="1841773"/>
            <a:ext cx="5634882" cy="3798497"/>
          </a:xfrm>
          <a:prstGeom prst="rect">
            <a:avLst/>
          </a:prstGeom>
        </p:spPr>
      </p:pic>
    </p:spTree>
    <p:extLst>
      <p:ext uri="{BB962C8B-B14F-4D97-AF65-F5344CB8AC3E}">
        <p14:creationId xmlns:p14="http://schemas.microsoft.com/office/powerpoint/2010/main" val="30483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7848337" y="5459919"/>
            <a:ext cx="2836289" cy="369332"/>
          </a:xfrm>
          <a:prstGeom prst="rect">
            <a:avLst/>
          </a:prstGeom>
          <a:noFill/>
        </p:spPr>
        <p:txBody>
          <a:bodyPr wrap="none" rtlCol="0">
            <a:spAutoFit/>
          </a:bodyPr>
          <a:lstStyle/>
          <a:p>
            <a:r>
              <a:rPr lang="en-US" dirty="0"/>
              <a:t>Ethnicity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515686" y="5459919"/>
            <a:ext cx="1537600" cy="369332"/>
          </a:xfrm>
          <a:prstGeom prst="rect">
            <a:avLst/>
          </a:prstGeom>
          <a:noFill/>
        </p:spPr>
        <p:txBody>
          <a:bodyPr wrap="none" rtlCol="0">
            <a:spAutoFit/>
          </a:bodyPr>
          <a:lstStyle/>
          <a:p>
            <a:r>
              <a:rPr lang="en-US" dirty="0"/>
              <a:t>Ethnicity Ratio</a:t>
            </a:r>
          </a:p>
        </p:txBody>
      </p:sp>
      <p:pic>
        <p:nvPicPr>
          <p:cNvPr id="6" name="Picture 5">
            <a:extLst>
              <a:ext uri="{FF2B5EF4-FFF2-40B4-BE49-F238E27FC236}">
                <a16:creationId xmlns:a16="http://schemas.microsoft.com/office/drawing/2014/main" id="{C256742C-7C0E-75BD-3F9C-40AF09A7C870}"/>
              </a:ext>
            </a:extLst>
          </p:cNvPr>
          <p:cNvPicPr>
            <a:picLocks noChangeAspect="1"/>
          </p:cNvPicPr>
          <p:nvPr/>
        </p:nvPicPr>
        <p:blipFill>
          <a:blip r:embed="rId2"/>
          <a:stretch>
            <a:fillRect/>
          </a:stretch>
        </p:blipFill>
        <p:spPr>
          <a:xfrm>
            <a:off x="311958" y="1391019"/>
            <a:ext cx="4474045" cy="4132093"/>
          </a:xfrm>
          <a:prstGeom prst="rect">
            <a:avLst/>
          </a:prstGeom>
        </p:spPr>
      </p:pic>
      <p:pic>
        <p:nvPicPr>
          <p:cNvPr id="8" name="Picture 7">
            <a:extLst>
              <a:ext uri="{FF2B5EF4-FFF2-40B4-BE49-F238E27FC236}">
                <a16:creationId xmlns:a16="http://schemas.microsoft.com/office/drawing/2014/main" id="{7BDDBB40-B75F-E45F-34B2-34048AC0F937}"/>
              </a:ext>
            </a:extLst>
          </p:cNvPr>
          <p:cNvPicPr>
            <a:picLocks noChangeAspect="1"/>
          </p:cNvPicPr>
          <p:nvPr/>
        </p:nvPicPr>
        <p:blipFill>
          <a:blip r:embed="rId3"/>
          <a:stretch>
            <a:fillRect/>
          </a:stretch>
        </p:blipFill>
        <p:spPr>
          <a:xfrm>
            <a:off x="6011465" y="1646570"/>
            <a:ext cx="5688221" cy="3764208"/>
          </a:xfrm>
          <a:prstGeom prst="rect">
            <a:avLst/>
          </a:prstGeom>
        </p:spPr>
      </p:pic>
    </p:spTree>
    <p:extLst>
      <p:ext uri="{BB962C8B-B14F-4D97-AF65-F5344CB8AC3E}">
        <p14:creationId xmlns:p14="http://schemas.microsoft.com/office/powerpoint/2010/main" val="520677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663421" cy="369332"/>
          </a:xfrm>
          <a:prstGeom prst="rect">
            <a:avLst/>
          </a:prstGeom>
          <a:noFill/>
        </p:spPr>
        <p:txBody>
          <a:bodyPr wrap="none" rtlCol="0">
            <a:spAutoFit/>
          </a:bodyPr>
          <a:lstStyle/>
          <a:p>
            <a:r>
              <a:rPr lang="en-US" dirty="0"/>
              <a:t>Region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364733" cy="369332"/>
          </a:xfrm>
          <a:prstGeom prst="rect">
            <a:avLst/>
          </a:prstGeom>
          <a:noFill/>
        </p:spPr>
        <p:txBody>
          <a:bodyPr wrap="none" rtlCol="0">
            <a:spAutoFit/>
          </a:bodyPr>
          <a:lstStyle/>
          <a:p>
            <a:r>
              <a:rPr lang="en-US" dirty="0"/>
              <a:t>Region Ratio</a:t>
            </a:r>
          </a:p>
        </p:txBody>
      </p:sp>
      <p:pic>
        <p:nvPicPr>
          <p:cNvPr id="8" name="Picture 7">
            <a:extLst>
              <a:ext uri="{FF2B5EF4-FFF2-40B4-BE49-F238E27FC236}">
                <a16:creationId xmlns:a16="http://schemas.microsoft.com/office/drawing/2014/main" id="{BA963E22-435C-8719-24EC-9EDFFB7088E9}"/>
              </a:ext>
            </a:extLst>
          </p:cNvPr>
          <p:cNvPicPr>
            <a:picLocks noChangeAspect="1"/>
          </p:cNvPicPr>
          <p:nvPr/>
        </p:nvPicPr>
        <p:blipFill>
          <a:blip r:embed="rId2"/>
          <a:stretch>
            <a:fillRect/>
          </a:stretch>
        </p:blipFill>
        <p:spPr>
          <a:xfrm>
            <a:off x="698072" y="1482108"/>
            <a:ext cx="4228503" cy="4045977"/>
          </a:xfrm>
          <a:prstGeom prst="rect">
            <a:avLst/>
          </a:prstGeom>
        </p:spPr>
      </p:pic>
      <p:pic>
        <p:nvPicPr>
          <p:cNvPr id="13" name="Picture 12">
            <a:extLst>
              <a:ext uri="{FF2B5EF4-FFF2-40B4-BE49-F238E27FC236}">
                <a16:creationId xmlns:a16="http://schemas.microsoft.com/office/drawing/2014/main" id="{7821AB4F-66BC-067C-2DE6-014799A2006B}"/>
              </a:ext>
            </a:extLst>
          </p:cNvPr>
          <p:cNvPicPr>
            <a:picLocks noChangeAspect="1"/>
          </p:cNvPicPr>
          <p:nvPr/>
        </p:nvPicPr>
        <p:blipFill>
          <a:blip r:embed="rId3"/>
          <a:stretch>
            <a:fillRect/>
          </a:stretch>
        </p:blipFill>
        <p:spPr>
          <a:xfrm>
            <a:off x="6281490" y="1662900"/>
            <a:ext cx="5756800" cy="3771828"/>
          </a:xfrm>
          <a:prstGeom prst="rect">
            <a:avLst/>
          </a:prstGeom>
        </p:spPr>
      </p:pic>
    </p:spTree>
    <p:extLst>
      <p:ext uri="{BB962C8B-B14F-4D97-AF65-F5344CB8AC3E}">
        <p14:creationId xmlns:p14="http://schemas.microsoft.com/office/powerpoint/2010/main" val="2100410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1" name="TextBox 10">
            <a:extLst>
              <a:ext uri="{FF2B5EF4-FFF2-40B4-BE49-F238E27FC236}">
                <a16:creationId xmlns:a16="http://schemas.microsoft.com/office/drawing/2014/main" id="{D87C6E03-F3B6-4F91-9D00-B4F7B31E1392}"/>
              </a:ext>
            </a:extLst>
          </p:cNvPr>
          <p:cNvSpPr txBox="1"/>
          <p:nvPr/>
        </p:nvSpPr>
        <p:spPr>
          <a:xfrm>
            <a:off x="8122657" y="5459919"/>
            <a:ext cx="2470292" cy="369332"/>
          </a:xfrm>
          <a:prstGeom prst="rect">
            <a:avLst/>
          </a:prstGeom>
          <a:noFill/>
        </p:spPr>
        <p:txBody>
          <a:bodyPr wrap="none" rtlCol="0">
            <a:spAutoFit/>
          </a:bodyPr>
          <a:lstStyle/>
          <a:p>
            <a:r>
              <a:rPr lang="en-US" dirty="0"/>
              <a:t>Race vs. Persistency Flag</a:t>
            </a:r>
          </a:p>
        </p:txBody>
      </p:sp>
      <p:sp>
        <p:nvSpPr>
          <p:cNvPr id="10" name="TextBox 9">
            <a:extLst>
              <a:ext uri="{FF2B5EF4-FFF2-40B4-BE49-F238E27FC236}">
                <a16:creationId xmlns:a16="http://schemas.microsoft.com/office/drawing/2014/main" id="{E2B3FFFB-F5E1-456E-BE7B-4A1BC45EC911}"/>
              </a:ext>
            </a:extLst>
          </p:cNvPr>
          <p:cNvSpPr txBox="1"/>
          <p:nvPr/>
        </p:nvSpPr>
        <p:spPr>
          <a:xfrm>
            <a:off x="1927166" y="5459919"/>
            <a:ext cx="1171603" cy="369332"/>
          </a:xfrm>
          <a:prstGeom prst="rect">
            <a:avLst/>
          </a:prstGeom>
          <a:noFill/>
        </p:spPr>
        <p:txBody>
          <a:bodyPr wrap="none" rtlCol="0">
            <a:spAutoFit/>
          </a:bodyPr>
          <a:lstStyle/>
          <a:p>
            <a:r>
              <a:rPr lang="en-US" dirty="0"/>
              <a:t>Race Ratio</a:t>
            </a:r>
          </a:p>
        </p:txBody>
      </p:sp>
      <p:pic>
        <p:nvPicPr>
          <p:cNvPr id="4" name="Picture 3">
            <a:extLst>
              <a:ext uri="{FF2B5EF4-FFF2-40B4-BE49-F238E27FC236}">
                <a16:creationId xmlns:a16="http://schemas.microsoft.com/office/drawing/2014/main" id="{F97C91E2-A9F7-312C-9F0F-F4D1CD83A51E}"/>
              </a:ext>
            </a:extLst>
          </p:cNvPr>
          <p:cNvPicPr>
            <a:picLocks noChangeAspect="1"/>
          </p:cNvPicPr>
          <p:nvPr/>
        </p:nvPicPr>
        <p:blipFill>
          <a:blip r:embed="rId2"/>
          <a:stretch>
            <a:fillRect/>
          </a:stretch>
        </p:blipFill>
        <p:spPr>
          <a:xfrm>
            <a:off x="216806" y="1607783"/>
            <a:ext cx="4796442" cy="3939149"/>
          </a:xfrm>
          <a:prstGeom prst="rect">
            <a:avLst/>
          </a:prstGeom>
        </p:spPr>
      </p:pic>
      <p:pic>
        <p:nvPicPr>
          <p:cNvPr id="6" name="Picture 5">
            <a:extLst>
              <a:ext uri="{FF2B5EF4-FFF2-40B4-BE49-F238E27FC236}">
                <a16:creationId xmlns:a16="http://schemas.microsoft.com/office/drawing/2014/main" id="{30C77B7D-A955-A989-E3C1-C42FA5CAA4AC}"/>
              </a:ext>
            </a:extLst>
          </p:cNvPr>
          <p:cNvPicPr>
            <a:picLocks noChangeAspect="1"/>
          </p:cNvPicPr>
          <p:nvPr/>
        </p:nvPicPr>
        <p:blipFill>
          <a:blip r:embed="rId3"/>
          <a:stretch>
            <a:fillRect/>
          </a:stretch>
        </p:blipFill>
        <p:spPr>
          <a:xfrm>
            <a:off x="6332497" y="1674298"/>
            <a:ext cx="5490105" cy="3806117"/>
          </a:xfrm>
          <a:prstGeom prst="rect">
            <a:avLst/>
          </a:prstGeom>
        </p:spPr>
      </p:pic>
    </p:spTree>
    <p:extLst>
      <p:ext uri="{BB962C8B-B14F-4D97-AF65-F5344CB8AC3E}">
        <p14:creationId xmlns:p14="http://schemas.microsoft.com/office/powerpoint/2010/main" val="3814062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22" name="Content Placeholder 2">
            <a:extLst>
              <a:ext uri="{FF2B5EF4-FFF2-40B4-BE49-F238E27FC236}">
                <a16:creationId xmlns:a16="http://schemas.microsoft.com/office/drawing/2014/main" id="{03FCE5F6-BD83-4EAD-BB00-3998EC2DD6F2}"/>
              </a:ext>
            </a:extLst>
          </p:cNvPr>
          <p:cNvSpPr>
            <a:spLocks noGrp="1"/>
          </p:cNvSpPr>
          <p:nvPr>
            <p:ph idx="1"/>
          </p:nvPr>
        </p:nvSpPr>
        <p:spPr>
          <a:xfrm>
            <a:off x="7848337" y="4800503"/>
            <a:ext cx="4343663" cy="2057497"/>
          </a:xfrm>
        </p:spPr>
        <p:txBody>
          <a:bodyPr>
            <a:normAutofit/>
          </a:bodyPr>
          <a:lstStyle/>
          <a:p>
            <a:pPr marL="0" indent="0">
              <a:buNone/>
            </a:pPr>
            <a:r>
              <a:rPr lang="en-US" sz="1600" b="1" dirty="0"/>
              <a:t>	</a:t>
            </a:r>
          </a:p>
          <a:p>
            <a:pPr lvl="1"/>
            <a:endParaRPr lang="en-US" sz="1600" b="1" dirty="0"/>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Patients General Info Analysis</a:t>
            </a:r>
            <a:endParaRPr lang="en-US" sz="4400" b="1" dirty="0">
              <a:solidFill>
                <a:schemeClr val="bg2">
                  <a:lumMod val="25000"/>
                </a:schemeClr>
              </a:solidFill>
              <a:latin typeface="+mj-lt"/>
            </a:endParaRPr>
          </a:p>
        </p:txBody>
      </p:sp>
      <p:sp>
        <p:nvSpPr>
          <p:cNvPr id="16" name="TextBox 15">
            <a:extLst>
              <a:ext uri="{FF2B5EF4-FFF2-40B4-BE49-F238E27FC236}">
                <a16:creationId xmlns:a16="http://schemas.microsoft.com/office/drawing/2014/main" id="{7979955B-3F04-4CA2-AE99-FDF874B76F1B}"/>
              </a:ext>
            </a:extLst>
          </p:cNvPr>
          <p:cNvSpPr txBox="1"/>
          <p:nvPr/>
        </p:nvSpPr>
        <p:spPr>
          <a:xfrm>
            <a:off x="4600433" y="6032986"/>
            <a:ext cx="2187907" cy="369332"/>
          </a:xfrm>
          <a:prstGeom prst="rect">
            <a:avLst/>
          </a:prstGeom>
          <a:noFill/>
        </p:spPr>
        <p:txBody>
          <a:bodyPr wrap="none" rtlCol="0">
            <a:spAutoFit/>
          </a:bodyPr>
          <a:lstStyle/>
          <a:p>
            <a:r>
              <a:rPr lang="en-US" dirty="0" err="1"/>
              <a:t>NTM_Speciality</a:t>
            </a:r>
            <a:r>
              <a:rPr lang="en-US" dirty="0"/>
              <a:t> Ratio</a:t>
            </a:r>
          </a:p>
        </p:txBody>
      </p:sp>
      <p:pic>
        <p:nvPicPr>
          <p:cNvPr id="6" name="Picture 5">
            <a:extLst>
              <a:ext uri="{FF2B5EF4-FFF2-40B4-BE49-F238E27FC236}">
                <a16:creationId xmlns:a16="http://schemas.microsoft.com/office/drawing/2014/main" id="{8E42D9E4-DA46-71FD-386E-B4A63343F5AF}"/>
              </a:ext>
            </a:extLst>
          </p:cNvPr>
          <p:cNvPicPr>
            <a:picLocks noChangeAspect="1"/>
          </p:cNvPicPr>
          <p:nvPr/>
        </p:nvPicPr>
        <p:blipFill>
          <a:blip r:embed="rId2"/>
          <a:stretch>
            <a:fillRect/>
          </a:stretch>
        </p:blipFill>
        <p:spPr>
          <a:xfrm>
            <a:off x="2008617" y="1601169"/>
            <a:ext cx="8005695" cy="4323543"/>
          </a:xfrm>
          <a:prstGeom prst="rect">
            <a:avLst/>
          </a:prstGeom>
        </p:spPr>
      </p:pic>
    </p:spTree>
    <p:extLst>
      <p:ext uri="{BB962C8B-B14F-4D97-AF65-F5344CB8AC3E}">
        <p14:creationId xmlns:p14="http://schemas.microsoft.com/office/powerpoint/2010/main" val="1118429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4032</TotalTime>
  <Words>721</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New</vt:lpstr>
      <vt:lpstr>Lato Extended</vt:lpstr>
      <vt:lpstr>Symbol</vt:lpstr>
      <vt:lpstr>Times New Roman</vt:lpstr>
      <vt:lpstr>Wingdings</vt:lpstr>
      <vt:lpstr>Office Theme</vt:lpstr>
      <vt:lpstr>PowerPoint Presentation</vt:lpstr>
      <vt:lpstr>Background – Drug Persistency case study</vt:lpstr>
      <vt:lpstr> Data Exploration</vt:lpstr>
      <vt:lpstr>Profit Analysis</vt:lpstr>
      <vt:lpstr>Profit Analysis</vt:lpstr>
      <vt:lpstr>Profit Analysis</vt:lpstr>
      <vt:lpstr>Profit Analysis</vt:lpstr>
      <vt:lpstr>Profit Analysis</vt:lpstr>
      <vt:lpstr>Profit Analysis</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Atlas</cp:lastModifiedBy>
  <cp:revision>183</cp:revision>
  <cp:lastPrinted>2019-08-24T08:13:50Z</cp:lastPrinted>
  <dcterms:created xsi:type="dcterms:W3CDTF">2019-08-19T15:39:24Z</dcterms:created>
  <dcterms:modified xsi:type="dcterms:W3CDTF">2022-05-17T10:32:01Z</dcterms:modified>
</cp:coreProperties>
</file>