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98" r:id="rId4"/>
    <p:sldId id="259" r:id="rId5"/>
    <p:sldId id="258" r:id="rId6"/>
    <p:sldId id="282" r:id="rId7"/>
    <p:sldId id="290" r:id="rId8"/>
    <p:sldId id="291" r:id="rId9"/>
    <p:sldId id="294" r:id="rId10"/>
    <p:sldId id="289" r:id="rId11"/>
    <p:sldId id="295" r:id="rId12"/>
    <p:sldId id="283" r:id="rId13"/>
    <p:sldId id="284" r:id="rId14"/>
    <p:sldId id="261" r:id="rId15"/>
    <p:sldId id="287" r:id="rId16"/>
    <p:sldId id="296" r:id="rId17"/>
    <p:sldId id="297" r:id="rId18"/>
    <p:sldId id="272" r:id="rId19"/>
    <p:sldId id="293"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81"/>
  </p:normalViewPr>
  <p:slideViewPr>
    <p:cSldViewPr snapToGrid="0" snapToObjects="1" showGuides="1">
      <p:cViewPr varScale="1">
        <p:scale>
          <a:sx n="88" d="100"/>
          <a:sy n="88" d="100"/>
        </p:scale>
        <p:origin x="437" y="31"/>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41697" cy="4693593"/>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Week 11 Presentation on EDA on the Dataset</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00B050"/>
                </a:solidFill>
                <a:effectLst/>
                <a:latin typeface="Lato Extended"/>
              </a:rPr>
              <a:t>Attack on Data</a:t>
            </a:r>
          </a:p>
          <a:p>
            <a:r>
              <a:rPr lang="en-US" sz="2800" b="1" dirty="0">
                <a:solidFill>
                  <a:srgbClr val="FFFF00"/>
                </a:solidFill>
                <a:latin typeface="Lato Extended"/>
              </a:rPr>
              <a:t>Group Members: </a:t>
            </a:r>
          </a:p>
          <a:p>
            <a:r>
              <a:rPr lang="en-US" sz="2800" b="0" i="0" dirty="0">
                <a:solidFill>
                  <a:srgbClr val="FFC000"/>
                </a:solidFill>
                <a:effectLst/>
                <a:latin typeface="Lato Extended"/>
              </a:rPr>
              <a:t>Armin </a:t>
            </a:r>
            <a:r>
              <a:rPr lang="en-US" sz="2800" b="0" i="0" dirty="0" err="1">
                <a:solidFill>
                  <a:srgbClr val="FFC000"/>
                </a:solidFill>
                <a:effectLst/>
                <a:latin typeface="Lato Extended"/>
              </a:rPr>
              <a:t>Khayati</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Ezzuldin</a:t>
            </a:r>
            <a:r>
              <a:rPr lang="en-US" sz="2800" b="0" i="0" dirty="0">
                <a:solidFill>
                  <a:srgbClr val="FFC000"/>
                </a:solidFill>
                <a:effectLst/>
                <a:latin typeface="Lato Extended"/>
              </a:rPr>
              <a:t> </a:t>
            </a:r>
            <a:r>
              <a:rPr lang="en-US" sz="2800" b="0" i="0" dirty="0" err="1">
                <a:solidFill>
                  <a:srgbClr val="FFC000"/>
                </a:solidFill>
                <a:effectLst/>
                <a:latin typeface="Lato Extended"/>
              </a:rPr>
              <a:t>Zaky</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Orcun</a:t>
            </a:r>
            <a:r>
              <a:rPr lang="en-US" sz="2800" b="0" i="0" dirty="0">
                <a:solidFill>
                  <a:srgbClr val="FFC000"/>
                </a:solidFill>
                <a:effectLst/>
                <a:latin typeface="Lato Extended"/>
              </a:rPr>
              <a:t> Sami </a:t>
            </a:r>
            <a:r>
              <a:rPr lang="en-US" sz="2800" b="0" i="0" dirty="0" err="1">
                <a:solidFill>
                  <a:srgbClr val="FFC000"/>
                </a:solidFill>
                <a:effectLst/>
                <a:latin typeface="Lato Extended"/>
              </a:rPr>
              <a:t>Tandogan</a:t>
            </a:r>
            <a:r>
              <a:rPr lang="en-US" sz="2800" b="0" i="0" dirty="0">
                <a:solidFill>
                  <a:srgbClr val="FFC000"/>
                </a:solidFill>
                <a:effectLst/>
                <a:latin typeface="Lato Extended"/>
              </a:rPr>
              <a:t> (Turkey)</a:t>
            </a:r>
            <a:br>
              <a:rPr lang="en-US" sz="2800" dirty="0">
                <a:solidFill>
                  <a:srgbClr val="FFC0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10-May-2022</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6" name="TextBox 15">
            <a:extLst>
              <a:ext uri="{FF2B5EF4-FFF2-40B4-BE49-F238E27FC236}">
                <a16:creationId xmlns:a16="http://schemas.microsoft.com/office/drawing/2014/main" id="{7979955B-3F04-4CA2-AE99-FDF874B76F1B}"/>
              </a:ext>
            </a:extLst>
          </p:cNvPr>
          <p:cNvSpPr txBox="1"/>
          <p:nvPr/>
        </p:nvSpPr>
        <p:spPr>
          <a:xfrm>
            <a:off x="4600433" y="6032986"/>
            <a:ext cx="2187907" cy="369332"/>
          </a:xfrm>
          <a:prstGeom prst="rect">
            <a:avLst/>
          </a:prstGeom>
          <a:noFill/>
        </p:spPr>
        <p:txBody>
          <a:bodyPr wrap="none" rtlCol="0">
            <a:spAutoFit/>
          </a:bodyPr>
          <a:lstStyle/>
          <a:p>
            <a:r>
              <a:rPr lang="en-US" dirty="0" err="1"/>
              <a:t>NTM_Speciality</a:t>
            </a:r>
            <a:r>
              <a:rPr lang="en-US" dirty="0"/>
              <a:t> Ratio</a:t>
            </a:r>
          </a:p>
        </p:txBody>
      </p:sp>
      <p:pic>
        <p:nvPicPr>
          <p:cNvPr id="6" name="Picture 5">
            <a:extLst>
              <a:ext uri="{FF2B5EF4-FFF2-40B4-BE49-F238E27FC236}">
                <a16:creationId xmlns:a16="http://schemas.microsoft.com/office/drawing/2014/main" id="{8E42D9E4-DA46-71FD-386E-B4A63343F5AF}"/>
              </a:ext>
            </a:extLst>
          </p:cNvPr>
          <p:cNvPicPr>
            <a:picLocks noChangeAspect="1"/>
          </p:cNvPicPr>
          <p:nvPr/>
        </p:nvPicPr>
        <p:blipFill>
          <a:blip r:embed="rId2"/>
          <a:stretch>
            <a:fillRect/>
          </a:stretch>
        </p:blipFill>
        <p:spPr>
          <a:xfrm>
            <a:off x="2008617" y="1601169"/>
            <a:ext cx="8005695" cy="4323543"/>
          </a:xfrm>
          <a:prstGeom prst="rect">
            <a:avLst/>
          </a:prstGeom>
        </p:spPr>
      </p:pic>
    </p:spTree>
    <p:extLst>
      <p:ext uri="{BB962C8B-B14F-4D97-AF65-F5344CB8AC3E}">
        <p14:creationId xmlns:p14="http://schemas.microsoft.com/office/powerpoint/2010/main" val="11184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7" name="TextBox 6">
            <a:extLst>
              <a:ext uri="{FF2B5EF4-FFF2-40B4-BE49-F238E27FC236}">
                <a16:creationId xmlns:a16="http://schemas.microsoft.com/office/drawing/2014/main" id="{E84F113B-01DC-3450-D6FB-6BB7FC69FD1F}"/>
              </a:ext>
            </a:extLst>
          </p:cNvPr>
          <p:cNvSpPr txBox="1"/>
          <p:nvPr/>
        </p:nvSpPr>
        <p:spPr>
          <a:xfrm>
            <a:off x="945192" y="6245973"/>
            <a:ext cx="3648579" cy="369332"/>
          </a:xfrm>
          <a:prstGeom prst="rect">
            <a:avLst/>
          </a:prstGeom>
          <a:noFill/>
        </p:spPr>
        <p:txBody>
          <a:bodyPr wrap="square" rtlCol="0">
            <a:spAutoFit/>
          </a:bodyPr>
          <a:lstStyle/>
          <a:p>
            <a:pPr algn="ctr"/>
            <a:r>
              <a:rPr lang="en-US" dirty="0"/>
              <a:t>IDN Indicator Ratio</a:t>
            </a:r>
          </a:p>
        </p:txBody>
      </p:sp>
      <p:pic>
        <p:nvPicPr>
          <p:cNvPr id="4" name="Picture 3">
            <a:extLst>
              <a:ext uri="{FF2B5EF4-FFF2-40B4-BE49-F238E27FC236}">
                <a16:creationId xmlns:a16="http://schemas.microsoft.com/office/drawing/2014/main" id="{1FF6D146-D1A6-42E7-3AE2-9A2622E0C2EA}"/>
              </a:ext>
            </a:extLst>
          </p:cNvPr>
          <p:cNvPicPr>
            <a:picLocks noChangeAspect="1"/>
          </p:cNvPicPr>
          <p:nvPr/>
        </p:nvPicPr>
        <p:blipFill>
          <a:blip r:embed="rId2"/>
          <a:stretch>
            <a:fillRect/>
          </a:stretch>
        </p:blipFill>
        <p:spPr>
          <a:xfrm>
            <a:off x="528705" y="1518626"/>
            <a:ext cx="4065066" cy="4592633"/>
          </a:xfrm>
          <a:prstGeom prst="rect">
            <a:avLst/>
          </a:prstGeom>
        </p:spPr>
      </p:pic>
      <p:pic>
        <p:nvPicPr>
          <p:cNvPr id="8" name="Picture 7">
            <a:extLst>
              <a:ext uri="{FF2B5EF4-FFF2-40B4-BE49-F238E27FC236}">
                <a16:creationId xmlns:a16="http://schemas.microsoft.com/office/drawing/2014/main" id="{D88472E9-2A68-B3EF-FF7E-BC2DA4BE2419}"/>
              </a:ext>
            </a:extLst>
          </p:cNvPr>
          <p:cNvPicPr>
            <a:picLocks noChangeAspect="1"/>
          </p:cNvPicPr>
          <p:nvPr/>
        </p:nvPicPr>
        <p:blipFill>
          <a:blip r:embed="rId3"/>
          <a:stretch>
            <a:fillRect/>
          </a:stretch>
        </p:blipFill>
        <p:spPr>
          <a:xfrm>
            <a:off x="6055082" y="1980450"/>
            <a:ext cx="5608213" cy="3798497"/>
          </a:xfrm>
          <a:prstGeom prst="rect">
            <a:avLst/>
          </a:prstGeom>
        </p:spPr>
      </p:pic>
      <p:sp>
        <p:nvSpPr>
          <p:cNvPr id="12" name="TextBox 11">
            <a:extLst>
              <a:ext uri="{FF2B5EF4-FFF2-40B4-BE49-F238E27FC236}">
                <a16:creationId xmlns:a16="http://schemas.microsoft.com/office/drawing/2014/main" id="{4F1DF7F9-C466-BEF8-6C67-EA0A9148C846}"/>
              </a:ext>
            </a:extLst>
          </p:cNvPr>
          <p:cNvSpPr txBox="1"/>
          <p:nvPr/>
        </p:nvSpPr>
        <p:spPr>
          <a:xfrm>
            <a:off x="7143033" y="6148715"/>
            <a:ext cx="3648579" cy="369332"/>
          </a:xfrm>
          <a:prstGeom prst="rect">
            <a:avLst/>
          </a:prstGeom>
          <a:noFill/>
        </p:spPr>
        <p:txBody>
          <a:bodyPr wrap="square" rtlCol="0">
            <a:spAutoFit/>
          </a:bodyPr>
          <a:lstStyle/>
          <a:p>
            <a:pPr algn="ctr"/>
            <a:r>
              <a:rPr lang="en-US" dirty="0"/>
              <a:t>Count of Risk vs . Persistency Flag</a:t>
            </a:r>
          </a:p>
        </p:txBody>
      </p:sp>
    </p:spTree>
    <p:extLst>
      <p:ext uri="{BB962C8B-B14F-4D97-AF65-F5344CB8AC3E}">
        <p14:creationId xmlns:p14="http://schemas.microsoft.com/office/powerpoint/2010/main" val="252652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Concomitancy of Drugs </a:t>
            </a:r>
          </a:p>
        </p:txBody>
      </p:sp>
      <p:sp>
        <p:nvSpPr>
          <p:cNvPr id="7" name="TextBox 6">
            <a:extLst>
              <a:ext uri="{FF2B5EF4-FFF2-40B4-BE49-F238E27FC236}">
                <a16:creationId xmlns:a16="http://schemas.microsoft.com/office/drawing/2014/main" id="{1AB7A110-6596-4D37-8D98-4E7F4C3EAC9C}"/>
              </a:ext>
            </a:extLst>
          </p:cNvPr>
          <p:cNvSpPr txBox="1"/>
          <p:nvPr/>
        </p:nvSpPr>
        <p:spPr>
          <a:xfrm>
            <a:off x="2693006" y="6422706"/>
            <a:ext cx="6303381" cy="369332"/>
          </a:xfrm>
          <a:prstGeom prst="rect">
            <a:avLst/>
          </a:prstGeom>
          <a:noFill/>
        </p:spPr>
        <p:txBody>
          <a:bodyPr wrap="square" rtlCol="0">
            <a:spAutoFit/>
          </a:bodyPr>
          <a:lstStyle/>
          <a:p>
            <a:pPr algn="ctr"/>
            <a:r>
              <a:rPr lang="en-US" b="1" dirty="0"/>
              <a:t>Concomitancy of Drugs</a:t>
            </a:r>
          </a:p>
        </p:txBody>
      </p:sp>
      <p:pic>
        <p:nvPicPr>
          <p:cNvPr id="4" name="Picture 3">
            <a:extLst>
              <a:ext uri="{FF2B5EF4-FFF2-40B4-BE49-F238E27FC236}">
                <a16:creationId xmlns:a16="http://schemas.microsoft.com/office/drawing/2014/main" id="{89055DCE-C325-7D65-508F-079B552627B3}"/>
              </a:ext>
            </a:extLst>
          </p:cNvPr>
          <p:cNvPicPr>
            <a:picLocks noChangeAspect="1"/>
          </p:cNvPicPr>
          <p:nvPr/>
        </p:nvPicPr>
        <p:blipFill>
          <a:blip r:embed="rId2"/>
          <a:stretch>
            <a:fillRect/>
          </a:stretch>
        </p:blipFill>
        <p:spPr>
          <a:xfrm>
            <a:off x="2106153" y="1431759"/>
            <a:ext cx="7001645" cy="4765360"/>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Comorbidity of Diseases</a:t>
            </a:r>
          </a:p>
        </p:txBody>
      </p:sp>
      <p:sp>
        <p:nvSpPr>
          <p:cNvPr id="7" name="TextBox 6">
            <a:extLst>
              <a:ext uri="{FF2B5EF4-FFF2-40B4-BE49-F238E27FC236}">
                <a16:creationId xmlns:a16="http://schemas.microsoft.com/office/drawing/2014/main" id="{C17C0589-4DD9-43AF-8467-D597C88C7A89}"/>
              </a:ext>
            </a:extLst>
          </p:cNvPr>
          <p:cNvSpPr txBox="1"/>
          <p:nvPr/>
        </p:nvSpPr>
        <p:spPr>
          <a:xfrm>
            <a:off x="2909472" y="6441938"/>
            <a:ext cx="6303381" cy="369332"/>
          </a:xfrm>
          <a:prstGeom prst="rect">
            <a:avLst/>
          </a:prstGeom>
          <a:noFill/>
        </p:spPr>
        <p:txBody>
          <a:bodyPr wrap="square" rtlCol="0">
            <a:spAutoFit/>
          </a:bodyPr>
          <a:lstStyle/>
          <a:p>
            <a:pPr algn="ctr"/>
            <a:r>
              <a:rPr lang="en-US" b="1" dirty="0"/>
              <a:t>Comorbidity of Diseases</a:t>
            </a:r>
          </a:p>
        </p:txBody>
      </p:sp>
      <p:pic>
        <p:nvPicPr>
          <p:cNvPr id="4" name="Picture 3">
            <a:extLst>
              <a:ext uri="{FF2B5EF4-FFF2-40B4-BE49-F238E27FC236}">
                <a16:creationId xmlns:a16="http://schemas.microsoft.com/office/drawing/2014/main" id="{6A7157C4-59CB-A44E-64B7-BE499AFFFCA4}"/>
              </a:ext>
            </a:extLst>
          </p:cNvPr>
          <p:cNvPicPr>
            <a:picLocks noChangeAspect="1"/>
          </p:cNvPicPr>
          <p:nvPr/>
        </p:nvPicPr>
        <p:blipFill>
          <a:blip r:embed="rId2"/>
          <a:stretch>
            <a:fillRect/>
          </a:stretch>
        </p:blipFill>
        <p:spPr>
          <a:xfrm>
            <a:off x="1698791" y="1426414"/>
            <a:ext cx="7964148" cy="5200190"/>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427700" y="6442122"/>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1044411" y="1497588"/>
            <a:ext cx="9148384" cy="5028888"/>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Number of non-persistency is higher in lower counts of risks.</a:t>
            </a:r>
          </a:p>
          <a:p>
            <a:pPr marL="285750" indent="-285750">
              <a:buFont typeface="Arial" panose="020B0604020202020204" pitchFamily="34" charset="0"/>
              <a:buChar char="•"/>
            </a:pPr>
            <a:r>
              <a:rPr lang="en-US" dirty="0"/>
              <a:t>Patients with zero count of risk have the highest Non-Persistent Ration</a:t>
            </a:r>
          </a:p>
          <a:p>
            <a:pPr marL="285750" indent="-285750">
              <a:buFont typeface="Arial" panose="020B0604020202020204" pitchFamily="34" charset="0"/>
              <a:buChar char="•"/>
            </a:pPr>
            <a:r>
              <a:rPr lang="en-US" dirty="0"/>
              <a:t>Low risk patients were found to be less persistent than the high-risk ones.</a:t>
            </a:r>
          </a:p>
        </p:txBody>
      </p:sp>
      <p:pic>
        <p:nvPicPr>
          <p:cNvPr id="9" name="Picture 8">
            <a:extLst>
              <a:ext uri="{FF2B5EF4-FFF2-40B4-BE49-F238E27FC236}">
                <a16:creationId xmlns:a16="http://schemas.microsoft.com/office/drawing/2014/main" id="{B434DB44-9C5D-7AC3-7437-4AE99DAD6E1D}"/>
              </a:ext>
            </a:extLst>
          </p:cNvPr>
          <p:cNvPicPr>
            <a:picLocks noChangeAspect="1"/>
          </p:cNvPicPr>
          <p:nvPr/>
        </p:nvPicPr>
        <p:blipFill>
          <a:blip r:embed="rId2"/>
          <a:stretch>
            <a:fillRect/>
          </a:stretch>
        </p:blipFill>
        <p:spPr>
          <a:xfrm>
            <a:off x="265328" y="2119127"/>
            <a:ext cx="5608213" cy="3798497"/>
          </a:xfrm>
          <a:prstGeom prst="rect">
            <a:avLst/>
          </a:prstGeom>
        </p:spPr>
      </p:pic>
    </p:spTree>
    <p:extLst>
      <p:ext uri="{BB962C8B-B14F-4D97-AF65-F5344CB8AC3E}">
        <p14:creationId xmlns:p14="http://schemas.microsoft.com/office/powerpoint/2010/main" val="394715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45836" y="5415047"/>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69340" y="2208307"/>
            <a:ext cx="5553449" cy="3052744"/>
          </a:xfrm>
          <a:prstGeom prst="rect">
            <a:avLst/>
          </a:prstGeom>
        </p:spPr>
      </p:pic>
      <p:sp>
        <p:nvSpPr>
          <p:cNvPr id="6" name="TextBox 5">
            <a:extLst>
              <a:ext uri="{FF2B5EF4-FFF2-40B4-BE49-F238E27FC236}">
                <a16:creationId xmlns:a16="http://schemas.microsoft.com/office/drawing/2014/main" id="{44BE522C-CF4F-63A2-2842-2A145EA32B55}"/>
              </a:ext>
            </a:extLst>
          </p:cNvPr>
          <p:cNvSpPr txBox="1"/>
          <p:nvPr/>
        </p:nvSpPr>
        <p:spPr>
          <a:xfrm>
            <a:off x="7493668" y="1720245"/>
            <a:ext cx="357447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Among the risk factors most of them have less than 5% chance to endanger treatment.</a:t>
            </a:r>
          </a:p>
          <a:p>
            <a:pPr marL="285750" indent="-285750">
              <a:buFont typeface="Arial" panose="020B0604020202020204" pitchFamily="34" charset="0"/>
              <a:buChar char="•"/>
            </a:pPr>
            <a:r>
              <a:rPr lang="en-US" sz="1800" dirty="0">
                <a:solidFill>
                  <a:srgbClr val="2D3B45"/>
                </a:solidFill>
                <a:effectLst/>
                <a:latin typeface="Calibri" panose="020F0502020204030204" pitchFamily="34" charset="0"/>
                <a:ea typeface="Calibri" panose="020F0502020204030204" pitchFamily="34" charset="0"/>
              </a:rPr>
              <a:t>The risk factor with highest chance is Vitamin D Insufficiency and others above 5% are:</a:t>
            </a: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Poor Health Frailty</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Family History Of Osteoporosis</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Chronic Malnutrition Or Malabsorption</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Smoking Tobacco</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Patient Parent Fractured Their Hip</a:t>
            </a:r>
          </a:p>
          <a:p>
            <a:pPr marL="342900" indent="-342900">
              <a:buFont typeface="Arial" panose="020B0604020202020204" pitchFamily="34" charset="0"/>
              <a:buChar char="•"/>
            </a:pPr>
            <a:r>
              <a:rPr lang="en-US" sz="1800" dirty="0">
                <a:solidFill>
                  <a:srgbClr val="2D3B45"/>
                </a:solidFill>
                <a:effectLst/>
                <a:latin typeface="Calibri" panose="020F0502020204030204" pitchFamily="34" charset="0"/>
                <a:ea typeface="Times New Roman" panose="02020603050405020304" pitchFamily="18" charset="0"/>
              </a:rPr>
              <a:t>Rest of the factors have less than 5% risk to endanger treatment.</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41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Features Correlation</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15500" y="6433454"/>
            <a:ext cx="6303381" cy="369332"/>
          </a:xfrm>
          <a:prstGeom prst="rect">
            <a:avLst/>
          </a:prstGeom>
          <a:noFill/>
        </p:spPr>
        <p:txBody>
          <a:bodyPr wrap="square" rtlCol="0">
            <a:spAutoFit/>
          </a:bodyPr>
          <a:lstStyle/>
          <a:p>
            <a:pPr algn="ctr"/>
            <a:r>
              <a:rPr lang="en-US" b="1" dirty="0"/>
              <a:t>Correlation Matrix</a:t>
            </a:r>
          </a:p>
        </p:txBody>
      </p:sp>
      <p:pic>
        <p:nvPicPr>
          <p:cNvPr id="3" name="Picture 2">
            <a:extLst>
              <a:ext uri="{FF2B5EF4-FFF2-40B4-BE49-F238E27FC236}">
                <a16:creationId xmlns:a16="http://schemas.microsoft.com/office/drawing/2014/main" id="{2445ED3F-8F6F-6082-675B-BB1EB6F4124E}"/>
              </a:ext>
            </a:extLst>
          </p:cNvPr>
          <p:cNvPicPr>
            <a:picLocks noChangeAspect="1"/>
          </p:cNvPicPr>
          <p:nvPr/>
        </p:nvPicPr>
        <p:blipFill>
          <a:blip r:embed="rId2"/>
          <a:stretch>
            <a:fillRect/>
          </a:stretch>
        </p:blipFill>
        <p:spPr>
          <a:xfrm>
            <a:off x="170927" y="1547264"/>
            <a:ext cx="5925073" cy="4886190"/>
          </a:xfrm>
          <a:prstGeom prst="rect">
            <a:avLst/>
          </a:prstGeom>
        </p:spPr>
      </p:pic>
      <p:sp>
        <p:nvSpPr>
          <p:cNvPr id="8" name="TextBox 7">
            <a:extLst>
              <a:ext uri="{FF2B5EF4-FFF2-40B4-BE49-F238E27FC236}">
                <a16:creationId xmlns:a16="http://schemas.microsoft.com/office/drawing/2014/main" id="{5ED92380-72F7-BC09-33A2-83B90E911E39}"/>
              </a:ext>
            </a:extLst>
          </p:cNvPr>
          <p:cNvSpPr txBox="1"/>
          <p:nvPr/>
        </p:nvSpPr>
        <p:spPr>
          <a:xfrm>
            <a:off x="7593342" y="3536044"/>
            <a:ext cx="35744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will be Removing variables with more than 98% correlation.</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365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322001"/>
            <a:ext cx="10960608" cy="7663636"/>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a:t>
            </a:r>
            <a:r>
              <a:rPr lang="en-US" dirty="0">
                <a:latin typeface="Calibri" panose="020F0502020204030204" pitchFamily="34" charset="0"/>
                <a:ea typeface="Calibri" panose="020F0502020204030204" pitchFamily="34" charset="0"/>
                <a:cs typeface="Arial" panose="020B0604020202020204" pitchFamily="34" charset="0"/>
              </a:rPr>
              <a:t>we will recommend these instructions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Unknown values for Race, Region,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Using mode as an imputer as an imputer on Race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For Region variable, because most of the people with Unknown Region have Not Hispanic Ethnicity, and Most of people with Not Hispanic Ethnicity, have Midwest Region, we will replace Unknown Regions with Midwest.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Rare Labels: Finding categories less than 5 percent in each variable, then merging those categories into one or drop them if the variable only has 2 categories (e.g., Y/N) and cardinality of one them is less than 5 percent.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Grouping integer values of </a:t>
            </a:r>
            <a:r>
              <a:rPr lang="en-US" dirty="0" err="1">
                <a:latin typeface="Calibri" panose="020F0502020204030204" pitchFamily="34" charset="0"/>
                <a:cs typeface="Arial" panose="020B0604020202020204" pitchFamily="34" charset="0"/>
              </a:rPr>
              <a:t>Count_Of_Risks</a:t>
            </a:r>
            <a:r>
              <a:rPr lang="en-US" dirty="0">
                <a:latin typeface="Calibri" panose="020F0502020204030204" pitchFamily="34" charset="0"/>
                <a:cs typeface="Arial" panose="020B0604020202020204" pitchFamily="34" charset="0"/>
              </a:rPr>
              <a:t> variable into two bins: </a:t>
            </a:r>
            <a:r>
              <a:rPr lang="en-US" sz="1800" dirty="0">
                <a:effectLst/>
                <a:latin typeface="Calibri" panose="020F0502020204030204" pitchFamily="34" charset="0"/>
                <a:ea typeface="Calibri" panose="020F0502020204030204" pitchFamily="34" charset="0"/>
                <a:cs typeface="Arial" panose="020B0604020202020204" pitchFamily="34" charset="0"/>
              </a:rPr>
              <a:t>Bin 1 is [0,1,2,3] and Bin 2 is [4,5,6,7].</a:t>
            </a:r>
          </a:p>
          <a:p>
            <a:pPr marL="512763" indent="-342900">
              <a:lnSpc>
                <a:spcPct val="150000"/>
              </a:lnSpc>
              <a:spcAft>
                <a:spcPts val="6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One hot encoding</a:t>
            </a:r>
            <a:r>
              <a:rPr lang="en-US" sz="1800" dirty="0">
                <a:effectLst/>
                <a:latin typeface="Calibri" panose="020F0502020204030204" pitchFamily="34" charset="0"/>
                <a:ea typeface="Calibri" panose="020F0502020204030204" pitchFamily="34" charset="0"/>
                <a:cs typeface="Arial" panose="020B0604020202020204" pitchFamily="34" charset="0"/>
              </a:rPr>
              <a:t> all the variables after doing above tasks</a:t>
            </a:r>
          </a:p>
          <a:p>
            <a:pPr marL="512763" indent="-342900">
              <a:lnSpc>
                <a:spcPct val="150000"/>
              </a:lnSpc>
              <a:spcAft>
                <a:spcPts val="6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Removing variables with more than </a:t>
            </a:r>
            <a:r>
              <a:rPr lang="en-US" sz="1800" b="1" dirty="0">
                <a:effectLst/>
                <a:latin typeface="Calibri" panose="020F0502020204030204" pitchFamily="34" charset="0"/>
                <a:ea typeface="Calibri" panose="020F0502020204030204" pitchFamily="34" charset="0"/>
                <a:cs typeface="Arial" panose="020B0604020202020204" pitchFamily="34" charset="0"/>
              </a:rPr>
              <a:t>98% correlation</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3046988"/>
          </a:xfrm>
          <a:prstGeom prst="rect">
            <a:avLst/>
          </a:prstGeom>
          <a:noFill/>
        </p:spPr>
        <p:txBody>
          <a:bodyPr wrap="square" rtlCol="0">
            <a:spAutoFit/>
          </a:bodyPr>
          <a:lstStyle/>
          <a:p>
            <a:pPr marL="169863" marR="0" lvl="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Then Based on previous slide, we recommend these machine learning techniques:</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Gradient Boosting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Random Forest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Logistic Regression</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SVC with linear kernel</a:t>
            </a: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212129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Attack on Data Group Members Information</a:t>
            </a:r>
          </a:p>
        </p:txBody>
      </p:sp>
      <p:pic>
        <p:nvPicPr>
          <p:cNvPr id="8" name="Content Placeholder 7">
            <a:extLst>
              <a:ext uri="{FF2B5EF4-FFF2-40B4-BE49-F238E27FC236}">
                <a16:creationId xmlns:a16="http://schemas.microsoft.com/office/drawing/2014/main" id="{D27CECB7-85EC-46DC-EF32-7C49074711CB}"/>
              </a:ext>
            </a:extLst>
          </p:cNvPr>
          <p:cNvPicPr>
            <a:picLocks noGrp="1" noChangeAspect="1"/>
          </p:cNvPicPr>
          <p:nvPr>
            <p:ph idx="1"/>
          </p:nvPr>
        </p:nvPicPr>
        <p:blipFill>
          <a:blip r:embed="rId2"/>
          <a:stretch>
            <a:fillRect/>
          </a:stretch>
        </p:blipFill>
        <p:spPr>
          <a:xfrm>
            <a:off x="2492080" y="1825625"/>
            <a:ext cx="7207839" cy="4351338"/>
          </a:xfrm>
        </p:spPr>
      </p:pic>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challenges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Find important features and prepare them by Feature Engineering and Feature Selection techniques for training with machine learning algorithms. </a:t>
            </a:r>
          </a:p>
          <a:p>
            <a:pPr marL="347663" indent="-347663">
              <a:buFont typeface="Wingdings" panose="05000000000000000000" pitchFamily="2" charset="2"/>
              <a:buChar char="q"/>
            </a:pPr>
            <a:r>
              <a:rPr lang="en-US" sz="1800" dirty="0"/>
              <a:t>The analysis has been divided into several parts: </a:t>
            </a:r>
          </a:p>
          <a:p>
            <a:pPr marL="457200"/>
            <a:r>
              <a:rPr lang="en-US" sz="1800" dirty="0"/>
              <a:t>Data Understanding </a:t>
            </a:r>
          </a:p>
          <a:p>
            <a:pPr marL="457200"/>
            <a:r>
              <a:rPr lang="en-US" sz="1800" dirty="0"/>
              <a:t>Data Cleaning</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Tree>
    <p:extLst>
      <p:ext uri="{BB962C8B-B14F-4D97-AF65-F5344CB8AC3E}">
        <p14:creationId xmlns:p14="http://schemas.microsoft.com/office/powerpoint/2010/main" val="313842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8471550"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two numerical and 66 categorical, including :</a:t>
            </a:r>
          </a:p>
          <a:p>
            <a:pPr marL="742950" lvl="1" indent="-285750">
              <a:buFont typeface="Arial" panose="020B0604020202020204" pitchFamily="34" charset="0"/>
              <a:buChar char="•"/>
            </a:pPr>
            <a:r>
              <a:rPr lang="en-US" dirty="0"/>
              <a:t>General features such as (Patient general info)</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Dataset is imbalanced.</a:t>
            </a:r>
          </a:p>
          <a:p>
            <a:pPr marL="342900" marR="0" lvl="0" indent="-342900" algn="just" rtl="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It follows a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data were gathered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423275" cy="369332"/>
          </a:xfrm>
          <a:prstGeom prst="rect">
            <a:avLst/>
          </a:prstGeom>
          <a:noFill/>
        </p:spPr>
        <p:txBody>
          <a:bodyPr wrap="none" rtlCol="0">
            <a:spAutoFit/>
          </a:bodyPr>
          <a:lstStyle/>
          <a:p>
            <a:r>
              <a:rPr lang="en-US" dirty="0"/>
              <a:t>Gender Ratio</a:t>
            </a:r>
          </a:p>
        </p:txBody>
      </p:sp>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260060" cy="369332"/>
          </a:xfrm>
          <a:prstGeom prst="rect">
            <a:avLst/>
          </a:prstGeom>
          <a:noFill/>
        </p:spPr>
        <p:txBody>
          <a:bodyPr wrap="none" rtlCol="0">
            <a:spAutoFit/>
          </a:bodyPr>
          <a:lstStyle/>
          <a:p>
            <a:r>
              <a:rPr lang="en-US" dirty="0"/>
              <a:t>Gender Ratio vs. Persistency Flag</a:t>
            </a:r>
          </a:p>
        </p:txBody>
      </p:sp>
      <p:pic>
        <p:nvPicPr>
          <p:cNvPr id="7" name="Picture 6">
            <a:extLst>
              <a:ext uri="{FF2B5EF4-FFF2-40B4-BE49-F238E27FC236}">
                <a16:creationId xmlns:a16="http://schemas.microsoft.com/office/drawing/2014/main" id="{C4B95546-DDDA-DAF8-B3FA-80285E8F2121}"/>
              </a:ext>
            </a:extLst>
          </p:cNvPr>
          <p:cNvPicPr>
            <a:picLocks noChangeAspect="1"/>
          </p:cNvPicPr>
          <p:nvPr/>
        </p:nvPicPr>
        <p:blipFill>
          <a:blip r:embed="rId2"/>
          <a:stretch>
            <a:fillRect/>
          </a:stretch>
        </p:blipFill>
        <p:spPr>
          <a:xfrm>
            <a:off x="157007" y="1641390"/>
            <a:ext cx="4471490" cy="4247469"/>
          </a:xfrm>
          <a:prstGeom prst="rect">
            <a:avLst/>
          </a:prstGeom>
        </p:spPr>
      </p:pic>
      <p:pic>
        <p:nvPicPr>
          <p:cNvPr id="9" name="Picture 8">
            <a:extLst>
              <a:ext uri="{FF2B5EF4-FFF2-40B4-BE49-F238E27FC236}">
                <a16:creationId xmlns:a16="http://schemas.microsoft.com/office/drawing/2014/main" id="{40068901-A9C7-443C-9BB7-136C5D2986D6}"/>
              </a:ext>
            </a:extLst>
          </p:cNvPr>
          <p:cNvPicPr>
            <a:picLocks noChangeAspect="1"/>
          </p:cNvPicPr>
          <p:nvPr/>
        </p:nvPicPr>
        <p:blipFill>
          <a:blip r:embed="rId3"/>
          <a:stretch>
            <a:fillRect/>
          </a:stretch>
        </p:blipFill>
        <p:spPr>
          <a:xfrm>
            <a:off x="5424442" y="2132271"/>
            <a:ext cx="5688221" cy="3756588"/>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078309" cy="369332"/>
          </a:xfrm>
          <a:prstGeom prst="rect">
            <a:avLst/>
          </a:prstGeom>
          <a:noFill/>
        </p:spPr>
        <p:txBody>
          <a:bodyPr wrap="none" rtlCol="0">
            <a:spAutoFit/>
          </a:bodyPr>
          <a:lstStyle/>
          <a:p>
            <a:r>
              <a:rPr lang="en-US" dirty="0"/>
              <a:t>Age Ratio</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6" name="Picture 5">
            <a:extLst>
              <a:ext uri="{FF2B5EF4-FFF2-40B4-BE49-F238E27FC236}">
                <a16:creationId xmlns:a16="http://schemas.microsoft.com/office/drawing/2014/main" id="{6B4636D0-7B7E-0F30-E37B-98CBA5ED424B}"/>
              </a:ext>
            </a:extLst>
          </p:cNvPr>
          <p:cNvPicPr>
            <a:picLocks noChangeAspect="1"/>
          </p:cNvPicPr>
          <p:nvPr/>
        </p:nvPicPr>
        <p:blipFill>
          <a:blip r:embed="rId2"/>
          <a:stretch>
            <a:fillRect/>
          </a:stretch>
        </p:blipFill>
        <p:spPr>
          <a:xfrm>
            <a:off x="477130" y="1507127"/>
            <a:ext cx="4701927" cy="4197139"/>
          </a:xfrm>
          <a:prstGeom prst="rect">
            <a:avLst/>
          </a:prstGeom>
        </p:spPr>
      </p:pic>
      <p:pic>
        <p:nvPicPr>
          <p:cNvPr id="12" name="Picture 11">
            <a:extLst>
              <a:ext uri="{FF2B5EF4-FFF2-40B4-BE49-F238E27FC236}">
                <a16:creationId xmlns:a16="http://schemas.microsoft.com/office/drawing/2014/main" id="{C45DB474-4621-FA92-6C67-35DA44006839}"/>
              </a:ext>
            </a:extLst>
          </p:cNvPr>
          <p:cNvPicPr>
            <a:picLocks noChangeAspect="1"/>
          </p:cNvPicPr>
          <p:nvPr/>
        </p:nvPicPr>
        <p:blipFill>
          <a:blip r:embed="rId3"/>
          <a:stretch>
            <a:fillRect/>
          </a:stretch>
        </p:blipFill>
        <p:spPr>
          <a:xfrm>
            <a:off x="6079988" y="1841773"/>
            <a:ext cx="5634882" cy="3798497"/>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1537600" cy="369332"/>
          </a:xfrm>
          <a:prstGeom prst="rect">
            <a:avLst/>
          </a:prstGeom>
          <a:noFill/>
        </p:spPr>
        <p:txBody>
          <a:bodyPr wrap="none" rtlCol="0">
            <a:spAutoFit/>
          </a:bodyPr>
          <a:lstStyle/>
          <a:p>
            <a:r>
              <a:rPr lang="en-US" dirty="0"/>
              <a:t>Ethnicity Ratio</a:t>
            </a:r>
          </a:p>
        </p:txBody>
      </p:sp>
      <p:pic>
        <p:nvPicPr>
          <p:cNvPr id="6" name="Picture 5">
            <a:extLst>
              <a:ext uri="{FF2B5EF4-FFF2-40B4-BE49-F238E27FC236}">
                <a16:creationId xmlns:a16="http://schemas.microsoft.com/office/drawing/2014/main" id="{C256742C-7C0E-75BD-3F9C-40AF09A7C870}"/>
              </a:ext>
            </a:extLst>
          </p:cNvPr>
          <p:cNvPicPr>
            <a:picLocks noChangeAspect="1"/>
          </p:cNvPicPr>
          <p:nvPr/>
        </p:nvPicPr>
        <p:blipFill>
          <a:blip r:embed="rId2"/>
          <a:stretch>
            <a:fillRect/>
          </a:stretch>
        </p:blipFill>
        <p:spPr>
          <a:xfrm>
            <a:off x="311958" y="1391019"/>
            <a:ext cx="4474045" cy="4132093"/>
          </a:xfrm>
          <a:prstGeom prst="rect">
            <a:avLst/>
          </a:prstGeom>
        </p:spPr>
      </p:pic>
      <p:pic>
        <p:nvPicPr>
          <p:cNvPr id="8" name="Picture 7">
            <a:extLst>
              <a:ext uri="{FF2B5EF4-FFF2-40B4-BE49-F238E27FC236}">
                <a16:creationId xmlns:a16="http://schemas.microsoft.com/office/drawing/2014/main" id="{7BDDBB40-B75F-E45F-34B2-34048AC0F937}"/>
              </a:ext>
            </a:extLst>
          </p:cNvPr>
          <p:cNvPicPr>
            <a:picLocks noChangeAspect="1"/>
          </p:cNvPicPr>
          <p:nvPr/>
        </p:nvPicPr>
        <p:blipFill>
          <a:blip r:embed="rId3"/>
          <a:stretch>
            <a:fillRect/>
          </a:stretch>
        </p:blipFill>
        <p:spPr>
          <a:xfrm>
            <a:off x="6011465" y="1646570"/>
            <a:ext cx="5688221" cy="3764208"/>
          </a:xfrm>
          <a:prstGeom prst="rect">
            <a:avLst/>
          </a:prstGeom>
        </p:spPr>
      </p:pic>
    </p:spTree>
    <p:extLst>
      <p:ext uri="{BB962C8B-B14F-4D97-AF65-F5344CB8AC3E}">
        <p14:creationId xmlns:p14="http://schemas.microsoft.com/office/powerpoint/2010/main" val="5206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364733" cy="369332"/>
          </a:xfrm>
          <a:prstGeom prst="rect">
            <a:avLst/>
          </a:prstGeom>
          <a:noFill/>
        </p:spPr>
        <p:txBody>
          <a:bodyPr wrap="none" rtlCol="0">
            <a:spAutoFit/>
          </a:bodyPr>
          <a:lstStyle/>
          <a:p>
            <a:r>
              <a:rPr lang="en-US" dirty="0"/>
              <a:t>Region Ratio</a:t>
            </a:r>
          </a:p>
        </p:txBody>
      </p:sp>
      <p:pic>
        <p:nvPicPr>
          <p:cNvPr id="8" name="Picture 7">
            <a:extLst>
              <a:ext uri="{FF2B5EF4-FFF2-40B4-BE49-F238E27FC236}">
                <a16:creationId xmlns:a16="http://schemas.microsoft.com/office/drawing/2014/main" id="{BA963E22-435C-8719-24EC-9EDFFB7088E9}"/>
              </a:ext>
            </a:extLst>
          </p:cNvPr>
          <p:cNvPicPr>
            <a:picLocks noChangeAspect="1"/>
          </p:cNvPicPr>
          <p:nvPr/>
        </p:nvPicPr>
        <p:blipFill>
          <a:blip r:embed="rId2"/>
          <a:stretch>
            <a:fillRect/>
          </a:stretch>
        </p:blipFill>
        <p:spPr>
          <a:xfrm>
            <a:off x="698072" y="1482108"/>
            <a:ext cx="4228503" cy="4045977"/>
          </a:xfrm>
          <a:prstGeom prst="rect">
            <a:avLst/>
          </a:prstGeom>
        </p:spPr>
      </p:pic>
      <p:pic>
        <p:nvPicPr>
          <p:cNvPr id="13" name="Picture 12">
            <a:extLst>
              <a:ext uri="{FF2B5EF4-FFF2-40B4-BE49-F238E27FC236}">
                <a16:creationId xmlns:a16="http://schemas.microsoft.com/office/drawing/2014/main" id="{7821AB4F-66BC-067C-2DE6-014799A2006B}"/>
              </a:ext>
            </a:extLst>
          </p:cNvPr>
          <p:cNvPicPr>
            <a:picLocks noChangeAspect="1"/>
          </p:cNvPicPr>
          <p:nvPr/>
        </p:nvPicPr>
        <p:blipFill>
          <a:blip r:embed="rId3"/>
          <a:stretch>
            <a:fillRect/>
          </a:stretch>
        </p:blipFill>
        <p:spPr>
          <a:xfrm>
            <a:off x="6281490" y="1662900"/>
            <a:ext cx="5756800" cy="3771828"/>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470292" cy="369332"/>
          </a:xfrm>
          <a:prstGeom prst="rect">
            <a:avLst/>
          </a:prstGeom>
          <a:noFill/>
        </p:spPr>
        <p:txBody>
          <a:bodyPr wrap="none" rtlCol="0">
            <a:spAutoFit/>
          </a:bodyPr>
          <a:lstStyle/>
          <a:p>
            <a:r>
              <a:rPr lang="en-US" dirty="0"/>
              <a:t>Race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171603" cy="369332"/>
          </a:xfrm>
          <a:prstGeom prst="rect">
            <a:avLst/>
          </a:prstGeom>
          <a:noFill/>
        </p:spPr>
        <p:txBody>
          <a:bodyPr wrap="none" rtlCol="0">
            <a:spAutoFit/>
          </a:bodyPr>
          <a:lstStyle/>
          <a:p>
            <a:r>
              <a:rPr lang="en-US" dirty="0"/>
              <a:t>Race Ratio</a:t>
            </a:r>
          </a:p>
        </p:txBody>
      </p:sp>
      <p:pic>
        <p:nvPicPr>
          <p:cNvPr id="4" name="Picture 3">
            <a:extLst>
              <a:ext uri="{FF2B5EF4-FFF2-40B4-BE49-F238E27FC236}">
                <a16:creationId xmlns:a16="http://schemas.microsoft.com/office/drawing/2014/main" id="{F97C91E2-A9F7-312C-9F0F-F4D1CD83A51E}"/>
              </a:ext>
            </a:extLst>
          </p:cNvPr>
          <p:cNvPicPr>
            <a:picLocks noChangeAspect="1"/>
          </p:cNvPicPr>
          <p:nvPr/>
        </p:nvPicPr>
        <p:blipFill>
          <a:blip r:embed="rId2"/>
          <a:stretch>
            <a:fillRect/>
          </a:stretch>
        </p:blipFill>
        <p:spPr>
          <a:xfrm>
            <a:off x="216806" y="1607783"/>
            <a:ext cx="4796442" cy="3939149"/>
          </a:xfrm>
          <a:prstGeom prst="rect">
            <a:avLst/>
          </a:prstGeom>
        </p:spPr>
      </p:pic>
      <p:pic>
        <p:nvPicPr>
          <p:cNvPr id="6" name="Picture 5">
            <a:extLst>
              <a:ext uri="{FF2B5EF4-FFF2-40B4-BE49-F238E27FC236}">
                <a16:creationId xmlns:a16="http://schemas.microsoft.com/office/drawing/2014/main" id="{30C77B7D-A955-A989-E3C1-C42FA5CAA4AC}"/>
              </a:ext>
            </a:extLst>
          </p:cNvPr>
          <p:cNvPicPr>
            <a:picLocks noChangeAspect="1"/>
          </p:cNvPicPr>
          <p:nvPr/>
        </p:nvPicPr>
        <p:blipFill>
          <a:blip r:embed="rId3"/>
          <a:stretch>
            <a:fillRect/>
          </a:stretch>
        </p:blipFill>
        <p:spPr>
          <a:xfrm>
            <a:off x="6332497" y="1674298"/>
            <a:ext cx="5490105" cy="3806117"/>
          </a:xfrm>
          <a:prstGeom prst="rect">
            <a:avLst/>
          </a:prstGeom>
        </p:spPr>
      </p:pic>
    </p:spTree>
    <p:extLst>
      <p:ext uri="{BB962C8B-B14F-4D97-AF65-F5344CB8AC3E}">
        <p14:creationId xmlns:p14="http://schemas.microsoft.com/office/powerpoint/2010/main" val="381406257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3966</TotalTime>
  <Words>662</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Lato Extended</vt:lpstr>
      <vt:lpstr>Symbol</vt:lpstr>
      <vt:lpstr>Times New Roman</vt:lpstr>
      <vt:lpstr>Wingdings</vt:lpstr>
      <vt:lpstr>Office Theme</vt:lpstr>
      <vt:lpstr>PowerPoint Presentation</vt:lpstr>
      <vt:lpstr>Attack on Data Group Members Information</vt:lpstr>
      <vt:lpstr>Background – Drug Persistency case study</vt:lpstr>
      <vt:lpstr>Data Exploration</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Atlas</cp:lastModifiedBy>
  <cp:revision>180</cp:revision>
  <cp:lastPrinted>2019-08-24T08:13:50Z</cp:lastPrinted>
  <dcterms:created xsi:type="dcterms:W3CDTF">2019-08-19T15:39:24Z</dcterms:created>
  <dcterms:modified xsi:type="dcterms:W3CDTF">2022-05-12T23:16:51Z</dcterms:modified>
</cp:coreProperties>
</file>