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C67A9-F02E-495A-8DE1-B51857EAE2A9}" v="15" dt="2021-09-26T18:54:2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Sub- metered Household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Armin  Sanson 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Goals for the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5720E-832C-4180-9DE2-FE4DB24F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the typical power usage patterns for each sub-meter?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these "typical" patterns true for the time period in question?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not, what, if anything, can be used to help support the use of sub-meters?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there any recommendations for questions we should be asking?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E3F3B-826C-4FF3-B41E-F17B13681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61" y="2519418"/>
            <a:ext cx="4026327" cy="3513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5A5C7-8099-4244-86DB-A3B3EED0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88" y="2528891"/>
            <a:ext cx="3622723" cy="360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F885F-D49A-43C5-82DF-EAFA5AEE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672" y="2528891"/>
            <a:ext cx="4026328" cy="360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08C1-88EF-4FE4-9304-014B399DA258}"/>
              </a:ext>
            </a:extLst>
          </p:cNvPr>
          <p:cNvSpPr txBox="1"/>
          <p:nvPr/>
        </p:nvSpPr>
        <p:spPr>
          <a:xfrm>
            <a:off x="1274323" y="340468"/>
            <a:ext cx="9834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illustrates the power consumption for a  day, week and month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Kitchen has high consumption between 6 – 7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Laundry room is consistent throughout day, but high consumption during the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heater and AC: Consistent throughout the month and majority high between 9 AM to 3 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742C7-B0D8-4265-8B7B-888C43BF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043" y="2042808"/>
            <a:ext cx="3957566" cy="40272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ECD06-0462-4536-9CF7-64575307168F}"/>
              </a:ext>
            </a:extLst>
          </p:cNvPr>
          <p:cNvSpPr txBox="1"/>
          <p:nvPr/>
        </p:nvSpPr>
        <p:spPr>
          <a:xfrm>
            <a:off x="1284050" y="369651"/>
            <a:ext cx="987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visualizes the forecast consumption 20 time ahead with confidence level of over 80%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863E9-4AE8-41FD-9C48-C5EF8F99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92" y="2042808"/>
            <a:ext cx="3396284" cy="4027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83238-882E-40D6-B372-4E603C8C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6" y="2042808"/>
            <a:ext cx="3719209" cy="4027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68C728-8BCB-4521-B311-4A4523126FD4}"/>
              </a:ext>
            </a:extLst>
          </p:cNvPr>
          <p:cNvSpPr txBox="1"/>
          <p:nvPr/>
        </p:nvSpPr>
        <p:spPr>
          <a:xfrm>
            <a:off x="1123406" y="1219200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 squared: 0.34 </a:t>
            </a:r>
          </a:p>
          <a:p>
            <a:r>
              <a:rPr lang="en-US" dirty="0"/>
              <a:t>RSME: 4.13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5199E-CD4B-4733-82FA-823C03AD8263}"/>
              </a:ext>
            </a:extLst>
          </p:cNvPr>
          <p:cNvSpPr txBox="1"/>
          <p:nvPr/>
        </p:nvSpPr>
        <p:spPr>
          <a:xfrm>
            <a:off x="4811486" y="1219200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 squared: 0.33 </a:t>
            </a:r>
          </a:p>
          <a:p>
            <a:r>
              <a:rPr lang="en-US" dirty="0"/>
              <a:t>RSME: 6.3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7A46A-F4B0-4C74-BFA9-42CAD268E976}"/>
              </a:ext>
            </a:extLst>
          </p:cNvPr>
          <p:cNvSpPr txBox="1"/>
          <p:nvPr/>
        </p:nvSpPr>
        <p:spPr>
          <a:xfrm>
            <a:off x="8499566" y="1219200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 squared: 0.38 </a:t>
            </a:r>
          </a:p>
          <a:p>
            <a:r>
              <a:rPr lang="en-US" dirty="0"/>
              <a:t>RSME: 6.8 </a:t>
            </a:r>
          </a:p>
        </p:txBody>
      </p:sp>
    </p:spTree>
    <p:extLst>
      <p:ext uri="{BB962C8B-B14F-4D97-AF65-F5344CB8AC3E}">
        <p14:creationId xmlns:p14="http://schemas.microsoft.com/office/powerpoint/2010/main" val="21829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F78C0-E5BF-44A6-8058-FA56B9ED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913" y="2147111"/>
            <a:ext cx="3311767" cy="3760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E86AE-06DD-4952-BF11-31AD773B5C60}"/>
              </a:ext>
            </a:extLst>
          </p:cNvPr>
          <p:cNvSpPr txBox="1"/>
          <p:nvPr/>
        </p:nvSpPr>
        <p:spPr>
          <a:xfrm>
            <a:off x="8852170" y="1900890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Water Heater and 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DFABD-5997-441B-BAC5-1C57076578AD}"/>
              </a:ext>
            </a:extLst>
          </p:cNvPr>
          <p:cNvSpPr txBox="1"/>
          <p:nvPr/>
        </p:nvSpPr>
        <p:spPr>
          <a:xfrm>
            <a:off x="1724184" y="1900889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Kitchen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32E1-2C77-4BB9-8C80-021B679F3EAA}"/>
              </a:ext>
            </a:extLst>
          </p:cNvPr>
          <p:cNvSpPr txBox="1"/>
          <p:nvPr/>
        </p:nvSpPr>
        <p:spPr>
          <a:xfrm>
            <a:off x="5222221" y="1912509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Laundry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AC9FC2-2B96-4933-A613-EE2A6992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78" y="2170350"/>
            <a:ext cx="3180945" cy="3737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0DCD5-B592-4BB4-86B2-A09C318C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6" y="2097175"/>
            <a:ext cx="3181756" cy="386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086FFC-CF76-40E4-B03A-A239ADDBDC04}"/>
              </a:ext>
            </a:extLst>
          </p:cNvPr>
          <p:cNvSpPr txBox="1"/>
          <p:nvPr/>
        </p:nvSpPr>
        <p:spPr>
          <a:xfrm>
            <a:off x="1215957" y="593387"/>
            <a:ext cx="966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Decomposition of data shows a gradual drop with Kitchen, water Heater and AC consumption and seasonal variation with laundry.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F3C6BD-1FA7-49EE-8584-0261FFB0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347" y="2055695"/>
            <a:ext cx="3738406" cy="37607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D3208-6568-4D0E-8036-F8BCB18C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53" y="2108201"/>
            <a:ext cx="3452945" cy="365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828F2-E3E7-49A1-8D7A-9919655A9154}"/>
              </a:ext>
            </a:extLst>
          </p:cNvPr>
          <p:cNvSpPr txBox="1"/>
          <p:nvPr/>
        </p:nvSpPr>
        <p:spPr>
          <a:xfrm>
            <a:off x="8617547" y="1861980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Water Heater and 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40670-DE34-464F-A922-255674B6453C}"/>
              </a:ext>
            </a:extLst>
          </p:cNvPr>
          <p:cNvSpPr txBox="1"/>
          <p:nvPr/>
        </p:nvSpPr>
        <p:spPr>
          <a:xfrm>
            <a:off x="5358408" y="1861980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Laundry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BA412-B877-4048-8405-69BB011D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5" y="2108200"/>
            <a:ext cx="3276022" cy="36557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C88E20-ACBD-4410-85C4-769F430FAF80}"/>
              </a:ext>
            </a:extLst>
          </p:cNvPr>
          <p:cNvSpPr txBox="1"/>
          <p:nvPr/>
        </p:nvSpPr>
        <p:spPr>
          <a:xfrm>
            <a:off x="1841094" y="1861980"/>
            <a:ext cx="244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Kitchen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95DFB-C057-4472-8778-C335119F7E93}"/>
              </a:ext>
            </a:extLst>
          </p:cNvPr>
          <p:cNvSpPr txBox="1"/>
          <p:nvPr/>
        </p:nvSpPr>
        <p:spPr>
          <a:xfrm>
            <a:off x="1210491" y="365760"/>
            <a:ext cx="984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Holt Winter Forecasting removes the seasonal variation and smoothens the forecasting</a:t>
            </a:r>
          </a:p>
          <a:p>
            <a:r>
              <a:rPr lang="en-US" dirty="0"/>
              <a:t>Below illustrate a pick in usage for Laundry , water Heater and AC usage last 5 month of 2019 and a dip in Kitchen usage. </a:t>
            </a:r>
          </a:p>
        </p:txBody>
      </p:sp>
    </p:spTree>
    <p:extLst>
      <p:ext uri="{BB962C8B-B14F-4D97-AF65-F5344CB8AC3E}">
        <p14:creationId xmlns:p14="http://schemas.microsoft.com/office/powerpoint/2010/main" val="31438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C95A-448F-4633-A7AE-1E630833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2012407"/>
            <a:ext cx="10058400" cy="3760891"/>
          </a:xfrm>
        </p:spPr>
        <p:txBody>
          <a:bodyPr/>
          <a:lstStyle/>
          <a:p>
            <a:r>
              <a:rPr lang="en-US" dirty="0"/>
              <a:t>After removing the seasonal variance, there is correlation between submeters </a:t>
            </a:r>
          </a:p>
          <a:p>
            <a:r>
              <a:rPr lang="en-US" dirty="0"/>
              <a:t>Kitchen and Laundry are most likely to close to 1 Watt-hours</a:t>
            </a:r>
          </a:p>
          <a:p>
            <a:r>
              <a:rPr lang="en-US" dirty="0"/>
              <a:t>Water Heater and AC is most likely to use 4 Watt-hours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29B53-3368-4B11-8D1D-7BBF77EBB950}"/>
              </a:ext>
            </a:extLst>
          </p:cNvPr>
          <p:cNvSpPr txBox="1"/>
          <p:nvPr/>
        </p:nvSpPr>
        <p:spPr>
          <a:xfrm>
            <a:off x="1140823" y="108470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Correlation </a:t>
            </a:r>
          </a:p>
        </p:txBody>
      </p:sp>
    </p:spTree>
    <p:extLst>
      <p:ext uri="{BB962C8B-B14F-4D97-AF65-F5344CB8AC3E}">
        <p14:creationId xmlns:p14="http://schemas.microsoft.com/office/powerpoint/2010/main" val="5040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C9E-B607-446B-B0ED-62A2087B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1" dirty="0"/>
              <a:t>Summary and Recommendation</a:t>
            </a:r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3DA3-D197-47DF-92F9-5E6AE986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missing data in Sub meter 1 and 2 . There should be a better way  to record the data in a way that if there is outage, we can identify it form data.</a:t>
            </a:r>
          </a:p>
          <a:p>
            <a:r>
              <a:rPr lang="en-US" dirty="0"/>
              <a:t>We removed the seasonal variance in our forecast. Power usage is very seasonal and if we want to have an accurate forecasting we need to include the seasonal variance.</a:t>
            </a:r>
          </a:p>
          <a:p>
            <a:r>
              <a:rPr lang="en-US" dirty="0"/>
              <a:t>AC data outweigh the water heater data they might not be correlated. To get the better data, we should separate the submeters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A62D-E35D-48AE-AC1E-1A8D39F5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i="1" dirty="0"/>
              <a:t>Lessons learned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4B2A-A336-4682-8709-CEFF5290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and time serious plots</a:t>
            </a:r>
          </a:p>
          <a:p>
            <a:r>
              <a:rPr lang="en-US" dirty="0"/>
              <a:t>Forecasting via Visualizations and time serious plots</a:t>
            </a:r>
          </a:p>
          <a:p>
            <a:r>
              <a:rPr lang="en-US" dirty="0"/>
              <a:t>Removing and adding seasonal and periodical shifts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32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{1D5A06FA-649C-4C61-95BD-CF8A62D8A287}tf22712842_win32</Template>
  <TotalTime>3170</TotalTime>
  <Words>378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Sub- metered Household Data</vt:lpstr>
      <vt:lpstr>Goals for the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Recommendation 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 metered Household Data</dc:title>
  <dc:creator>Armin Rakhshandeh</dc:creator>
  <cp:lastModifiedBy>Armin Rakhshandeh</cp:lastModifiedBy>
  <cp:revision>1</cp:revision>
  <dcterms:created xsi:type="dcterms:W3CDTF">2021-09-24T14:23:14Z</dcterms:created>
  <dcterms:modified xsi:type="dcterms:W3CDTF">2021-09-26T19:13:30Z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