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sldIdLst>
    <p:sldId id="256" r:id="rId2"/>
    <p:sldId id="258" r:id="rId3"/>
    <p:sldId id="259" r:id="rId4"/>
    <p:sldId id="260" r:id="rId5"/>
    <p:sldId id="261" r:id="rId6"/>
    <p:sldId id="262" r:id="rId7"/>
    <p:sldId id="263" r:id="rId8"/>
    <p:sldId id="25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0" d="100"/>
          <a:sy n="100" d="100"/>
        </p:scale>
        <p:origin x="108"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7114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81B8F32D-D8B6-4B9E-9CBF-DCAC30B7B93D}" type="datetimeFigureOut">
              <a:rPr lang="en-US" smtClean="0"/>
              <a:pPr/>
              <a:t>5/9/2021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794492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855417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75406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3662238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33937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3341148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5639700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754386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1532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906871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B8F32D-D8B6-4B9E-9CBF-DCAC30B7B93D}" type="datetimeFigureOut">
              <a:rPr lang="en-US" smtClean="0"/>
              <a:t>5/9/2021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580449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B8F32D-D8B6-4B9E-9CBF-DCAC30B7B93D}" type="datetimeFigureOut">
              <a:rPr lang="en-US" smtClean="0"/>
              <a:t>5/9/2021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067567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B8F32D-D8B6-4B9E-9CBF-DCAC30B7B93D}" type="datetimeFigureOut">
              <a:rPr lang="en-US" smtClean="0"/>
              <a:t>5/9/2021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75391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B8F32D-D8B6-4B9E-9CBF-DCAC30B7B93D}" type="datetimeFigureOut">
              <a:rPr lang="en-US" smtClean="0"/>
              <a:t>5/9/2021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417412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B8F32D-D8B6-4B9E-9CBF-DCAC30B7B93D}" type="datetimeFigureOut">
              <a:rPr lang="en-US" smtClean="0"/>
              <a:t>5/9/2021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992809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B8F32D-D8B6-4B9E-9CBF-DCAC30B7B93D}" type="datetimeFigureOut">
              <a:rPr lang="en-US" smtClean="0"/>
              <a:t>5/9/2021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662664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1B8F32D-D8B6-4B9E-9CBF-DCAC30B7B93D}" type="datetimeFigureOut">
              <a:rPr lang="en-US" smtClean="0"/>
              <a:pPr/>
              <a:t>5/9/2021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2353136181"/>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gaming object">
            <a:extLst>
              <a:ext uri="{FF2B5EF4-FFF2-40B4-BE49-F238E27FC236}">
                <a16:creationId xmlns:a16="http://schemas.microsoft.com/office/drawing/2014/main" id="{AE29C35F-64C6-4CCB-AE55-E5B99006D50C}"/>
              </a:ext>
            </a:extLst>
          </p:cNvPr>
          <p:cNvPicPr>
            <a:picLocks noChangeAspect="1"/>
          </p:cNvPicPr>
          <p:nvPr/>
        </p:nvPicPr>
        <p:blipFill rotWithShape="1">
          <a:blip r:embed="rId2">
            <a:alphaModFix amt="40000"/>
          </a:blip>
          <a:srcRect t="15073" r="-1" b="-1"/>
          <a:stretch/>
        </p:blipFill>
        <p:spPr>
          <a:xfrm>
            <a:off x="20" y="10"/>
            <a:ext cx="12188932" cy="6857990"/>
          </a:xfrm>
          <a:prstGeom prst="rect">
            <a:avLst/>
          </a:prstGeom>
        </p:spPr>
      </p:pic>
      <p:sp>
        <p:nvSpPr>
          <p:cNvPr id="2" name="Title 1">
            <a:extLst>
              <a:ext uri="{FF2B5EF4-FFF2-40B4-BE49-F238E27FC236}">
                <a16:creationId xmlns:a16="http://schemas.microsoft.com/office/drawing/2014/main" id="{F0E340B6-FB56-4581-AC85-2C901C9632AB}"/>
              </a:ext>
            </a:extLst>
          </p:cNvPr>
          <p:cNvSpPr>
            <a:spLocks noGrp="1"/>
          </p:cNvSpPr>
          <p:nvPr>
            <p:ph type="ctrTitle"/>
          </p:nvPr>
        </p:nvSpPr>
        <p:spPr>
          <a:xfrm>
            <a:off x="482600" y="732032"/>
            <a:ext cx="6900839" cy="2736390"/>
          </a:xfrm>
        </p:spPr>
        <p:txBody>
          <a:bodyPr anchor="t">
            <a:normAutofit/>
          </a:bodyPr>
          <a:lstStyle/>
          <a:p>
            <a:r>
              <a:rPr lang="en-US" sz="8000" u="sng" dirty="0">
                <a:solidFill>
                  <a:srgbClr val="FFFFFF"/>
                </a:solidFill>
              </a:rPr>
              <a:t>Credit one </a:t>
            </a:r>
          </a:p>
        </p:txBody>
      </p:sp>
      <p:sp>
        <p:nvSpPr>
          <p:cNvPr id="3" name="Subtitle 2">
            <a:extLst>
              <a:ext uri="{FF2B5EF4-FFF2-40B4-BE49-F238E27FC236}">
                <a16:creationId xmlns:a16="http://schemas.microsoft.com/office/drawing/2014/main" id="{A64FBD95-E532-4816-ACCB-7018A2C74B1E}"/>
              </a:ext>
            </a:extLst>
          </p:cNvPr>
          <p:cNvSpPr>
            <a:spLocks noGrp="1"/>
          </p:cNvSpPr>
          <p:nvPr>
            <p:ph type="subTitle" idx="1"/>
          </p:nvPr>
        </p:nvSpPr>
        <p:spPr>
          <a:xfrm>
            <a:off x="6596565" y="4201721"/>
            <a:ext cx="4986084" cy="1949813"/>
          </a:xfrm>
        </p:spPr>
        <p:txBody>
          <a:bodyPr anchor="b">
            <a:normAutofit fontScale="92500"/>
          </a:bodyPr>
          <a:lstStyle/>
          <a:p>
            <a:r>
              <a:rPr lang="en-US" sz="3200" u="sng" dirty="0">
                <a:solidFill>
                  <a:srgbClr val="FFFFFF"/>
                </a:solidFill>
                <a:latin typeface="+mj-lt"/>
                <a:ea typeface="+mj-ea"/>
                <a:cs typeface="+mj-cs"/>
              </a:rPr>
              <a:t>Customers default payments </a:t>
            </a:r>
          </a:p>
          <a:p>
            <a:r>
              <a:rPr lang="en-US" sz="3200" u="sng" dirty="0">
                <a:solidFill>
                  <a:srgbClr val="FFFFFF"/>
                </a:solidFill>
                <a:latin typeface="+mj-lt"/>
                <a:ea typeface="+mj-ea"/>
                <a:cs typeface="+mj-cs"/>
              </a:rPr>
              <a:t>Provided by Armin Sanson </a:t>
            </a:r>
          </a:p>
        </p:txBody>
      </p:sp>
    </p:spTree>
    <p:extLst>
      <p:ext uri="{BB962C8B-B14F-4D97-AF65-F5344CB8AC3E}">
        <p14:creationId xmlns:p14="http://schemas.microsoft.com/office/powerpoint/2010/main" val="2058377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01D63-AF1B-4FE8-80FD-9D0540F066E8}"/>
              </a:ext>
            </a:extLst>
          </p:cNvPr>
          <p:cNvSpPr>
            <a:spLocks noGrp="1"/>
          </p:cNvSpPr>
          <p:nvPr>
            <p:ph type="title"/>
          </p:nvPr>
        </p:nvSpPr>
        <p:spPr/>
        <p:txBody>
          <a:bodyPr/>
          <a:lstStyle/>
          <a:p>
            <a:r>
              <a:rPr lang="en-US" dirty="0"/>
              <a:t>Statement of the goal </a:t>
            </a:r>
          </a:p>
        </p:txBody>
      </p:sp>
      <p:sp>
        <p:nvSpPr>
          <p:cNvPr id="3" name="Content Placeholder 2">
            <a:extLst>
              <a:ext uri="{FF2B5EF4-FFF2-40B4-BE49-F238E27FC236}">
                <a16:creationId xmlns:a16="http://schemas.microsoft.com/office/drawing/2014/main" id="{56BEB7BC-9351-46EE-8D6F-72B25948D0F6}"/>
              </a:ext>
            </a:extLst>
          </p:cNvPr>
          <p:cNvSpPr>
            <a:spLocks noGrp="1"/>
          </p:cNvSpPr>
          <p:nvPr>
            <p:ph idx="1"/>
          </p:nvPr>
        </p:nvSpPr>
        <p:spPr/>
        <p:txBody>
          <a:bodyPr/>
          <a:lstStyle/>
          <a:p>
            <a:r>
              <a:rPr lang="en-US" sz="1800" dirty="0">
                <a:solidFill>
                  <a:schemeClr val="tx1"/>
                </a:solidFill>
                <a:effectLst/>
                <a:latin typeface="Roboto" panose="02000000000000000000" pitchFamily="2" charset="0"/>
                <a:ea typeface="Calibri" panose="020F0502020204030204" pitchFamily="34" charset="0"/>
                <a:cs typeface="Times New Roman" panose="02020603050405020304" pitchFamily="18" charset="0"/>
              </a:rPr>
              <a:t>Over the past year or so Credit One has seen an increase in the number of customers who have defaulted on loans they have secured from various partners, and Credit One, as their credit scoring service, could risk losing business if the problem is not solved right away</a:t>
            </a:r>
          </a:p>
          <a:p>
            <a:pPr algn="l"/>
            <a:r>
              <a:rPr lang="en-US" sz="1800" dirty="0">
                <a:solidFill>
                  <a:schemeClr val="tx1"/>
                </a:solidFill>
                <a:effectLst/>
                <a:latin typeface="Roboto" panose="02000000000000000000" pitchFamily="2" charset="0"/>
                <a:ea typeface="Calibri" panose="020F0502020204030204" pitchFamily="34" charset="0"/>
                <a:cs typeface="Times New Roman" panose="02020603050405020304" pitchFamily="18" charset="0"/>
              </a:rPr>
              <a:t>To do so, we need to identify how much credit to allow someone to use or, at the very least, if someone should be approved or not by </a:t>
            </a:r>
            <a:r>
              <a:rPr lang="en-US" sz="1800" dirty="0">
                <a:solidFill>
                  <a:schemeClr val="tx1"/>
                </a:solidFill>
                <a:latin typeface="Roboto" panose="02000000000000000000" pitchFamily="2" charset="0"/>
                <a:cs typeface="Times New Roman" panose="02020603050405020304" pitchFamily="18" charset="0"/>
              </a:rPr>
              <a:t>the result of predictive accuracy of the estimated probability of default. </a:t>
            </a:r>
          </a:p>
          <a:p>
            <a:pPr marL="0" indent="0">
              <a:buNone/>
            </a:pPr>
            <a:endParaRPr lang="en-US" dirty="0"/>
          </a:p>
        </p:txBody>
      </p:sp>
    </p:spTree>
    <p:extLst>
      <p:ext uri="{BB962C8B-B14F-4D97-AF65-F5344CB8AC3E}">
        <p14:creationId xmlns:p14="http://schemas.microsoft.com/office/powerpoint/2010/main" val="1265157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6363D-CE25-47C9-9D9F-4DE6728322CF}"/>
              </a:ext>
            </a:extLst>
          </p:cNvPr>
          <p:cNvSpPr>
            <a:spLocks noGrp="1"/>
          </p:cNvSpPr>
          <p:nvPr>
            <p:ph type="title"/>
          </p:nvPr>
        </p:nvSpPr>
        <p:spPr/>
        <p:txBody>
          <a:bodyPr/>
          <a:lstStyle/>
          <a:p>
            <a:r>
              <a:rPr lang="en-US" dirty="0"/>
              <a:t>Stakeholders </a:t>
            </a:r>
          </a:p>
        </p:txBody>
      </p:sp>
      <p:sp>
        <p:nvSpPr>
          <p:cNvPr id="3" name="Content Placeholder 2">
            <a:extLst>
              <a:ext uri="{FF2B5EF4-FFF2-40B4-BE49-F238E27FC236}">
                <a16:creationId xmlns:a16="http://schemas.microsoft.com/office/drawing/2014/main" id="{72D8E0BA-9A65-4A17-8CC4-6CD275022CCE}"/>
              </a:ext>
            </a:extLst>
          </p:cNvPr>
          <p:cNvSpPr>
            <a:spLocks noGrp="1"/>
          </p:cNvSpPr>
          <p:nvPr>
            <p:ph idx="1"/>
          </p:nvPr>
        </p:nvSpPr>
        <p:spPr/>
        <p:txBody>
          <a:bodyPr/>
          <a:lstStyle/>
          <a:p>
            <a:pPr marL="342900" marR="0" lvl="0" indent="-342900">
              <a:lnSpc>
                <a:spcPct val="107000"/>
              </a:lnSpc>
              <a:spcBef>
                <a:spcPts val="0"/>
              </a:spcBef>
              <a:spcAft>
                <a:spcPts val="1125"/>
              </a:spcAft>
              <a:buSzPts val="1000"/>
              <a:buFont typeface="Symbol" panose="05050102010706020507" pitchFamily="18" charset="2"/>
              <a:buChar char=""/>
              <a:tabLst>
                <a:tab pos="457200" algn="l"/>
              </a:tabLst>
            </a:pPr>
            <a:r>
              <a:rPr lang="en-US" sz="1500" b="1" dirty="0">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rPr>
              <a:t>The main stakeholders are :</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500" dirty="0">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rPr>
              <a:t> </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1125"/>
              </a:spcAft>
              <a:buSzPts val="1000"/>
              <a:buFont typeface="Courier New" panose="02070309020205020404" pitchFamily="49" charset="0"/>
              <a:buChar char="o"/>
              <a:tabLst>
                <a:tab pos="914400" algn="l"/>
              </a:tabLst>
            </a:pPr>
            <a:r>
              <a:rPr lang="en-US" sz="1500" dirty="0">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rPr>
              <a:t>Credits one: Providing credit scoring serves to the lenders </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1125"/>
              </a:spcAft>
              <a:buSzPts val="1000"/>
              <a:buFont typeface="Courier New" panose="02070309020205020404" pitchFamily="49" charset="0"/>
              <a:buChar char="o"/>
              <a:tabLst>
                <a:tab pos="914400" algn="l"/>
              </a:tabLst>
            </a:pPr>
            <a:r>
              <a:rPr lang="en-US" sz="1500" dirty="0">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rPr>
              <a:t>Lenders: Providing loans to individuals </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1125"/>
              </a:spcAft>
              <a:buSzPts val="1000"/>
              <a:buFont typeface="Courier New" panose="02070309020205020404" pitchFamily="49" charset="0"/>
              <a:buChar char="o"/>
              <a:tabLst>
                <a:tab pos="914400" algn="l"/>
              </a:tabLst>
            </a:pPr>
            <a:r>
              <a:rPr lang="en-US" sz="1500" dirty="0">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rPr>
              <a:t>Costumers: individuals that apply and receive the loans </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125"/>
              </a:spcAft>
            </a:pPr>
            <a:r>
              <a:rPr lang="en-US" sz="1500" dirty="0">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rPr>
              <a:t>Time is the defining factor as if don’t find a solution as soon as possible more customers default on their loan, and as a result, more lenders will lose their revenue and consequently Credits one will lose credibility and clients.</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60982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681BB-09BD-4092-A2E3-3DC2BE841933}"/>
              </a:ext>
            </a:extLst>
          </p:cNvPr>
          <p:cNvSpPr>
            <a:spLocks noGrp="1"/>
          </p:cNvSpPr>
          <p:nvPr>
            <p:ph type="title"/>
          </p:nvPr>
        </p:nvSpPr>
        <p:spPr/>
        <p:txBody>
          <a:bodyPr/>
          <a:lstStyle/>
          <a:p>
            <a:r>
              <a:rPr lang="en-US" dirty="0"/>
              <a:t>Analysis plan</a:t>
            </a:r>
          </a:p>
        </p:txBody>
      </p:sp>
      <p:sp>
        <p:nvSpPr>
          <p:cNvPr id="3" name="Content Placeholder 2">
            <a:extLst>
              <a:ext uri="{FF2B5EF4-FFF2-40B4-BE49-F238E27FC236}">
                <a16:creationId xmlns:a16="http://schemas.microsoft.com/office/drawing/2014/main" id="{D63AFA34-323C-4BFA-8166-46577825C54D}"/>
              </a:ext>
            </a:extLst>
          </p:cNvPr>
          <p:cNvSpPr>
            <a:spLocks noGrp="1"/>
          </p:cNvSpPr>
          <p:nvPr>
            <p:ph idx="1"/>
          </p:nvPr>
        </p:nvSpPr>
        <p:spPr>
          <a:xfrm>
            <a:off x="684212" y="779646"/>
            <a:ext cx="8534400" cy="3707686"/>
          </a:xfrm>
        </p:spPr>
        <p:txBody>
          <a:bodyPr>
            <a:normAutofit/>
          </a:bodyPr>
          <a:lstStyle/>
          <a:p>
            <a:pPr marL="0" marR="0" indent="0">
              <a:lnSpc>
                <a:spcPct val="107000"/>
              </a:lnSpc>
              <a:spcBef>
                <a:spcPts val="0"/>
              </a:spcBef>
              <a:spcAft>
                <a:spcPts val="0"/>
              </a:spcAft>
              <a:buNone/>
            </a:pPr>
            <a:r>
              <a:rPr lang="en-US" sz="1500" b="1" dirty="0">
                <a:solidFill>
                  <a:schemeClr val="tx1"/>
                </a:solidFill>
                <a:latin typeface="Roboto" panose="02000000000000000000" pitchFamily="2" charset="0"/>
                <a:cs typeface="Times New Roman" panose="02020603050405020304" pitchFamily="18" charset="0"/>
              </a:rPr>
              <a:t>The analysis goal:</a:t>
            </a:r>
          </a:p>
          <a:p>
            <a:pPr marL="0" marR="0" indent="0">
              <a:lnSpc>
                <a:spcPct val="107000"/>
              </a:lnSpc>
              <a:spcBef>
                <a:spcPts val="0"/>
              </a:spcBef>
              <a:spcAft>
                <a:spcPts val="0"/>
              </a:spcAft>
              <a:buNone/>
            </a:pPr>
            <a:endParaRPr lang="en-US" sz="1500" b="1" dirty="0">
              <a:solidFill>
                <a:schemeClr val="tx1"/>
              </a:solidFill>
              <a:latin typeface="Roboto" panose="02000000000000000000" pitchFamily="2" charset="0"/>
              <a:cs typeface="Times New Roman" panose="02020603050405020304" pitchFamily="18" charset="0"/>
            </a:endParaRPr>
          </a:p>
          <a:p>
            <a:pPr marL="0" marR="0">
              <a:lnSpc>
                <a:spcPct val="107000"/>
              </a:lnSpc>
              <a:spcBef>
                <a:spcPts val="0"/>
              </a:spcBef>
              <a:spcAft>
                <a:spcPts val="0"/>
              </a:spcAft>
            </a:pPr>
            <a:r>
              <a:rPr lang="en-US" sz="1500" dirty="0">
                <a:solidFill>
                  <a:schemeClr val="tx1"/>
                </a:solidFill>
                <a:latin typeface="Roboto" panose="02000000000000000000" pitchFamily="2" charset="0"/>
                <a:cs typeface="Times New Roman" panose="02020603050405020304" pitchFamily="18" charset="0"/>
              </a:rPr>
              <a:t>This analysis aimed at the case of customers default payments in Credits one and compares the predictive accuracy of probability of defaults in the given data. </a:t>
            </a:r>
          </a:p>
          <a:p>
            <a:pPr marL="0" marR="0" indent="0">
              <a:lnSpc>
                <a:spcPct val="107000"/>
              </a:lnSpc>
              <a:spcBef>
                <a:spcPts val="0"/>
              </a:spcBef>
              <a:spcAft>
                <a:spcPts val="0"/>
              </a:spcAft>
              <a:buNone/>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7000"/>
              </a:lnSpc>
              <a:spcBef>
                <a:spcPts val="0"/>
              </a:spcBef>
              <a:spcAft>
                <a:spcPts val="0"/>
              </a:spcAft>
              <a:buNone/>
            </a:pPr>
            <a:r>
              <a:rPr lang="en-US" sz="1500" b="1" dirty="0">
                <a:solidFill>
                  <a:schemeClr val="tx1"/>
                </a:solidFill>
                <a:latin typeface="Roboto" panose="02000000000000000000" pitchFamily="2" charset="0"/>
                <a:cs typeface="Times New Roman" panose="02020603050405020304" pitchFamily="18" charset="0"/>
              </a:rPr>
              <a:t>Hypotheses to be tested?</a:t>
            </a:r>
          </a:p>
          <a:p>
            <a:pPr marL="0" marR="0">
              <a:lnSpc>
                <a:spcPct val="107000"/>
              </a:lnSpc>
              <a:spcBef>
                <a:spcPts val="0"/>
              </a:spcBef>
              <a:spcAft>
                <a:spcPts val="1125"/>
              </a:spcAft>
            </a:pPr>
            <a:r>
              <a:rPr lang="en-US" sz="1500" dirty="0">
                <a:solidFill>
                  <a:schemeClr val="tx1"/>
                </a:solidFill>
                <a:latin typeface="Roboto" panose="02000000000000000000" pitchFamily="2" charset="0"/>
                <a:cs typeface="Times New Roman" panose="02020603050405020304" pitchFamily="18" charset="0"/>
              </a:rPr>
              <a:t>Single with No university education are more likely to default on their loan payment</a:t>
            </a:r>
            <a:r>
              <a:rPr lang="en-US" sz="1800" dirty="0">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rPr>
              <a: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125"/>
              </a:spcAft>
            </a:pPr>
            <a:r>
              <a:rPr lang="en-US" sz="1500" dirty="0">
                <a:solidFill>
                  <a:schemeClr val="tx1"/>
                </a:solidFill>
                <a:latin typeface="Roboto" panose="02000000000000000000" pitchFamily="2" charset="0"/>
                <a:cs typeface="Times New Roman" panose="02020603050405020304" pitchFamily="18" charset="0"/>
              </a:rPr>
              <a:t>People with over 50K debt balance are more likely to default on their loan payments</a:t>
            </a:r>
          </a:p>
          <a:p>
            <a:pPr marL="0">
              <a:lnSpc>
                <a:spcPct val="107000"/>
              </a:lnSpc>
              <a:spcBef>
                <a:spcPts val="0"/>
              </a:spcBef>
              <a:spcAft>
                <a:spcPts val="1125"/>
              </a:spcAft>
            </a:pPr>
            <a:r>
              <a:rPr lang="en-US" sz="1500" dirty="0">
                <a:solidFill>
                  <a:schemeClr val="tx1"/>
                </a:solidFill>
                <a:latin typeface="Roboto" panose="02000000000000000000" pitchFamily="2" charset="0"/>
                <a:cs typeface="Times New Roman" panose="02020603050405020304" pitchFamily="18" charset="0"/>
              </a:rPr>
              <a:t>People below 30 years old age are more likely to default on their loan payment </a:t>
            </a:r>
          </a:p>
          <a:p>
            <a:pPr marL="0" marR="0" indent="0">
              <a:lnSpc>
                <a:spcPct val="107000"/>
              </a:lnSpc>
              <a:spcBef>
                <a:spcPts val="0"/>
              </a:spcBef>
              <a:spcAft>
                <a:spcPts val="1125"/>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2806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773AB-32A5-4962-8BAF-F57BCE33DAD2}"/>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9ABD4D9A-FF4B-40C3-979F-A6FD4339AB34}"/>
              </a:ext>
            </a:extLst>
          </p:cNvPr>
          <p:cNvSpPr>
            <a:spLocks noGrp="1"/>
          </p:cNvSpPr>
          <p:nvPr>
            <p:ph idx="1"/>
          </p:nvPr>
        </p:nvSpPr>
        <p:spPr/>
        <p:txBody>
          <a:bodyPr/>
          <a:lstStyle/>
          <a:p>
            <a:pPr marL="0" indent="0">
              <a:buNone/>
            </a:pPr>
            <a:r>
              <a:rPr lang="en-US" sz="1500" b="1" dirty="0">
                <a:solidFill>
                  <a:schemeClr val="tx1"/>
                </a:solidFill>
                <a:latin typeface="Roboto" panose="02000000000000000000" pitchFamily="2" charset="0"/>
                <a:cs typeface="Times New Roman" panose="02020603050405020304" pitchFamily="18" charset="0"/>
              </a:rPr>
              <a:t>Available</a:t>
            </a:r>
            <a:r>
              <a:rPr lang="en-US" b="1" dirty="0">
                <a:solidFill>
                  <a:schemeClr val="tx1"/>
                </a:solidFill>
              </a:rPr>
              <a:t> </a:t>
            </a:r>
            <a:r>
              <a:rPr lang="en-US" sz="1500" b="1" dirty="0">
                <a:solidFill>
                  <a:schemeClr val="tx1"/>
                </a:solidFill>
                <a:latin typeface="Roboto" panose="02000000000000000000" pitchFamily="2" charset="0"/>
                <a:cs typeface="Times New Roman" panose="02020603050405020304" pitchFamily="18" charset="0"/>
              </a:rPr>
              <a:t>data</a:t>
            </a:r>
          </a:p>
          <a:p>
            <a:r>
              <a:rPr lang="en-US" sz="1500" dirty="0">
                <a:solidFill>
                  <a:schemeClr val="tx1"/>
                </a:solidFill>
                <a:latin typeface="Roboto" panose="02000000000000000000" pitchFamily="2" charset="0"/>
                <a:cs typeface="Times New Roman" panose="02020603050405020304" pitchFamily="18" charset="0"/>
              </a:rPr>
              <a:t>The data is provided in a form of a 25-column, MySQL database with column names in the second line. We have 30,204 historical recodes if individuals  Sex, education, Marital status, age, history of past payment , debt balance, statement s and the amount of previous payments </a:t>
            </a:r>
          </a:p>
          <a:p>
            <a:pPr marL="0" indent="0">
              <a:buNone/>
            </a:pPr>
            <a:r>
              <a:rPr lang="en-US" sz="1500" b="1" dirty="0">
                <a:solidFill>
                  <a:schemeClr val="tx1"/>
                </a:solidFill>
                <a:latin typeface="Roboto" panose="02000000000000000000" pitchFamily="2" charset="0"/>
                <a:cs typeface="Times New Roman" panose="02020603050405020304" pitchFamily="18" charset="0"/>
              </a:rPr>
              <a:t>Data processing:</a:t>
            </a:r>
          </a:p>
          <a:p>
            <a:r>
              <a:rPr lang="en-US" sz="1500" dirty="0">
                <a:solidFill>
                  <a:schemeClr val="tx1"/>
                </a:solidFill>
                <a:latin typeface="Roboto" panose="02000000000000000000" pitchFamily="2" charset="0"/>
                <a:cs typeface="Times New Roman" panose="02020603050405020304" pitchFamily="18" charset="0"/>
              </a:rPr>
              <a:t>We start with understanding every column, identify the errors, missing values, duplicate records and corrupt record. We also transform all the data for Object to Integer, for better classification for machine learning using Python “Pandas” library </a:t>
            </a:r>
          </a:p>
          <a:p>
            <a:endParaRPr lang="en-US" b="1" dirty="0">
              <a:solidFill>
                <a:schemeClr val="tx1"/>
              </a:solidFill>
            </a:endParaRPr>
          </a:p>
          <a:p>
            <a:endParaRPr lang="en-US" b="1" dirty="0">
              <a:solidFill>
                <a:schemeClr val="tx1"/>
              </a:solidFill>
            </a:endParaRPr>
          </a:p>
          <a:p>
            <a:endParaRPr lang="en-US" b="1" dirty="0">
              <a:solidFill>
                <a:schemeClr val="tx1"/>
              </a:solidFill>
            </a:endParaRPr>
          </a:p>
        </p:txBody>
      </p:sp>
    </p:spTree>
    <p:extLst>
      <p:ext uri="{BB962C8B-B14F-4D97-AF65-F5344CB8AC3E}">
        <p14:creationId xmlns:p14="http://schemas.microsoft.com/office/powerpoint/2010/main" val="50043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034CA-EBEF-4975-91DE-EBFB9BEB6CD4}"/>
              </a:ext>
            </a:extLst>
          </p:cNvPr>
          <p:cNvSpPr>
            <a:spLocks noGrp="1"/>
          </p:cNvSpPr>
          <p:nvPr>
            <p:ph type="title"/>
          </p:nvPr>
        </p:nvSpPr>
        <p:spPr/>
        <p:txBody>
          <a:bodyPr/>
          <a:lstStyle/>
          <a:p>
            <a:r>
              <a:rPr lang="en-US" dirty="0"/>
              <a:t>Project plan </a:t>
            </a:r>
          </a:p>
        </p:txBody>
      </p:sp>
      <p:sp>
        <p:nvSpPr>
          <p:cNvPr id="3" name="Content Placeholder 2">
            <a:extLst>
              <a:ext uri="{FF2B5EF4-FFF2-40B4-BE49-F238E27FC236}">
                <a16:creationId xmlns:a16="http://schemas.microsoft.com/office/drawing/2014/main" id="{4FA1F792-92C4-4EE6-825E-B08D0DA5838D}"/>
              </a:ext>
            </a:extLst>
          </p:cNvPr>
          <p:cNvSpPr>
            <a:spLocks noGrp="1"/>
          </p:cNvSpPr>
          <p:nvPr>
            <p:ph idx="1"/>
          </p:nvPr>
        </p:nvSpPr>
        <p:spPr/>
        <p:txBody>
          <a:bodyPr>
            <a:normAutofit lnSpcReduction="10000"/>
          </a:bodyPr>
          <a:lstStyle/>
          <a:p>
            <a:pPr marL="0" indent="0">
              <a:buNone/>
            </a:pPr>
            <a:endParaRPr lang="en-US" sz="1500" b="1" dirty="0">
              <a:solidFill>
                <a:schemeClr val="tx1"/>
              </a:solidFill>
              <a:latin typeface="Roboto" panose="02000000000000000000" pitchFamily="2" charset="0"/>
              <a:cs typeface="Times New Roman" panose="02020603050405020304" pitchFamily="18" charset="0"/>
            </a:endParaRPr>
          </a:p>
          <a:p>
            <a:pPr marL="0" indent="0">
              <a:buNone/>
            </a:pPr>
            <a:endParaRPr lang="en-US" sz="1500" b="1" dirty="0">
              <a:solidFill>
                <a:schemeClr val="tx1"/>
              </a:solidFill>
              <a:latin typeface="Roboto" panose="02000000000000000000" pitchFamily="2" charset="0"/>
              <a:cs typeface="Times New Roman" panose="02020603050405020304" pitchFamily="18" charset="0"/>
            </a:endParaRPr>
          </a:p>
          <a:p>
            <a:pPr marL="0" indent="0">
              <a:buNone/>
            </a:pPr>
            <a:endParaRPr lang="en-US" sz="1500" b="1" dirty="0">
              <a:solidFill>
                <a:schemeClr val="tx1"/>
              </a:solidFill>
              <a:latin typeface="Roboto" panose="02000000000000000000" pitchFamily="2" charset="0"/>
              <a:cs typeface="Times New Roman" panose="02020603050405020304" pitchFamily="18" charset="0"/>
            </a:endParaRPr>
          </a:p>
          <a:p>
            <a:pPr marL="0" indent="0">
              <a:buNone/>
            </a:pPr>
            <a:r>
              <a:rPr lang="en-US" sz="1500" b="1" dirty="0">
                <a:solidFill>
                  <a:schemeClr val="tx1"/>
                </a:solidFill>
                <a:latin typeface="Roboto" panose="02000000000000000000" pitchFamily="2" charset="0"/>
                <a:cs typeface="Times New Roman" panose="02020603050405020304" pitchFamily="18" charset="0"/>
              </a:rPr>
              <a:t>Project</a:t>
            </a:r>
            <a:r>
              <a:rPr lang="en-US"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 </a:t>
            </a:r>
            <a:r>
              <a:rPr lang="en-US" sz="1500" b="1" dirty="0">
                <a:solidFill>
                  <a:schemeClr val="tx1"/>
                </a:solidFill>
                <a:latin typeface="Roboto" panose="02000000000000000000" pitchFamily="2" charset="0"/>
                <a:cs typeface="Times New Roman" panose="02020603050405020304" pitchFamily="18" charset="0"/>
              </a:rPr>
              <a:t>plan:</a:t>
            </a:r>
          </a:p>
          <a:p>
            <a:r>
              <a:rPr lang="en-US" sz="1500" dirty="0">
                <a:solidFill>
                  <a:schemeClr val="tx1"/>
                </a:solidFill>
                <a:latin typeface="Roboto" panose="02000000000000000000" pitchFamily="2" charset="0"/>
                <a:cs typeface="Times New Roman" panose="02020603050405020304" pitchFamily="18" charset="0"/>
              </a:rPr>
              <a:t>We</a:t>
            </a:r>
            <a:r>
              <a:rPr lang="en-US" sz="18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 </a:t>
            </a:r>
            <a:r>
              <a:rPr lang="en-US" sz="1500" dirty="0">
                <a:solidFill>
                  <a:schemeClr val="tx1"/>
                </a:solidFill>
                <a:latin typeface="Roboto" panose="02000000000000000000" pitchFamily="2" charset="0"/>
                <a:cs typeface="Times New Roman" panose="02020603050405020304" pitchFamily="18" charset="0"/>
              </a:rPr>
              <a:t>start with processing the data (include examine and Cleansing the data), Explore the data to identify patterns and extract features, perform in depth analysis and communicate the results. Please refer to provided flowchart </a:t>
            </a:r>
          </a:p>
          <a:p>
            <a:pPr marL="0" indent="0">
              <a:buNone/>
            </a:pPr>
            <a:r>
              <a:rPr lang="en-US" sz="1500" b="1" dirty="0">
                <a:solidFill>
                  <a:schemeClr val="tx1"/>
                </a:solidFill>
                <a:latin typeface="Roboto" panose="02000000000000000000" pitchFamily="2" charset="0"/>
                <a:cs typeface="Times New Roman" panose="02020603050405020304" pitchFamily="18" charset="0"/>
              </a:rPr>
              <a:t>Methodology:</a:t>
            </a:r>
          </a:p>
          <a:p>
            <a:r>
              <a:rPr lang="en-US" sz="1500" dirty="0">
                <a:solidFill>
                  <a:schemeClr val="tx1"/>
                </a:solidFill>
                <a:latin typeface="Roboto" panose="02000000000000000000" pitchFamily="2" charset="0"/>
                <a:cs typeface="Times New Roman" panose="02020603050405020304" pitchFamily="18" charset="0"/>
              </a:rPr>
              <a:t>We will use the introduced Random Forest classifier, an off-the-shelf trees ensemble machine learning model. We devote 2/3 of data for tuning the model’s parameters - the number of trees in the forest and depth of a single tree. The other part of the data will be used for the final model evaluation.</a:t>
            </a:r>
          </a:p>
          <a:p>
            <a:pPr marL="0" indent="0">
              <a:buNone/>
            </a:pPr>
            <a:endParaRPr lang="en-US" sz="1500" b="1" dirty="0">
              <a:solidFill>
                <a:schemeClr val="tx1"/>
              </a:solidFill>
              <a:latin typeface="Roboto" panose="02000000000000000000" pitchFamily="2" charset="0"/>
              <a:cs typeface="Times New Roman" panose="02020603050405020304" pitchFamily="18" charset="0"/>
            </a:endParaRPr>
          </a:p>
          <a:p>
            <a:endParaRPr lang="en-US" sz="1500" dirty="0">
              <a:solidFill>
                <a:schemeClr val="tx1"/>
              </a:solidFill>
              <a:latin typeface="Roboto" panose="02000000000000000000" pitchFamily="2" charset="0"/>
              <a:cs typeface="Times New Roman" panose="02020603050405020304" pitchFamily="18" charset="0"/>
            </a:endParaRPr>
          </a:p>
          <a:p>
            <a:endParaRPr lang="en-US" sz="1500" dirty="0">
              <a:solidFill>
                <a:schemeClr val="tx1"/>
              </a:solidFill>
              <a:latin typeface="Roboto" panose="02000000000000000000" pitchFamily="2" charset="0"/>
              <a:cs typeface="Times New Roman" panose="02020603050405020304" pitchFamily="18" charset="0"/>
            </a:endParaRPr>
          </a:p>
          <a:p>
            <a:endParaRPr lang="en-US" sz="1500" dirty="0">
              <a:solidFill>
                <a:schemeClr val="tx1"/>
              </a:solidFill>
              <a:latin typeface="Roboto" panose="02000000000000000000" pitchFamily="2" charset="0"/>
              <a:cs typeface="Times New Roman" panose="02020603050405020304" pitchFamily="18" charset="0"/>
            </a:endParaRPr>
          </a:p>
          <a:p>
            <a:endParaRPr lang="en-US" sz="1500" dirty="0">
              <a:solidFill>
                <a:schemeClr val="tx1"/>
              </a:solidFill>
              <a:latin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1805607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53BF9-0E6F-4FB4-B9AD-8F1BD6A38233}"/>
              </a:ext>
            </a:extLst>
          </p:cNvPr>
          <p:cNvSpPr>
            <a:spLocks noGrp="1"/>
          </p:cNvSpPr>
          <p:nvPr>
            <p:ph type="title"/>
          </p:nvPr>
        </p:nvSpPr>
        <p:spPr/>
        <p:txBody>
          <a:bodyPr/>
          <a:lstStyle/>
          <a:p>
            <a:r>
              <a:rPr lang="en-US" dirty="0"/>
              <a:t>Initial insights</a:t>
            </a:r>
          </a:p>
        </p:txBody>
      </p:sp>
      <p:sp>
        <p:nvSpPr>
          <p:cNvPr id="3" name="Content Placeholder 2">
            <a:extLst>
              <a:ext uri="{FF2B5EF4-FFF2-40B4-BE49-F238E27FC236}">
                <a16:creationId xmlns:a16="http://schemas.microsoft.com/office/drawing/2014/main" id="{CFFB1DB6-A0D0-4830-93FC-19F42D32E809}"/>
              </a:ext>
            </a:extLst>
          </p:cNvPr>
          <p:cNvSpPr>
            <a:spLocks noGrp="1"/>
          </p:cNvSpPr>
          <p:nvPr>
            <p:ph idx="1"/>
          </p:nvPr>
        </p:nvSpPr>
        <p:spPr/>
        <p:txBody>
          <a:bodyPr/>
          <a:lstStyle/>
          <a:p>
            <a:r>
              <a:rPr lang="en-US" sz="1500" b="1" dirty="0">
                <a:solidFill>
                  <a:schemeClr val="tx1"/>
                </a:solidFill>
                <a:latin typeface="Roboto" panose="02000000000000000000" pitchFamily="2" charset="0"/>
                <a:cs typeface="Times New Roman" panose="02020603050405020304" pitchFamily="18" charset="0"/>
              </a:rPr>
              <a:t>From taking a quick look at the data we identified, the provided binary result of classification - credible or not credible clients, does not give accurate predictions as currently show over 20000 clients are categorized as non-default, which is not precise due to current circumstances, so it is imperative</a:t>
            </a:r>
            <a:r>
              <a:rPr lang="en-US" sz="1800" dirty="0">
                <a:solidFill>
                  <a:srgbClr val="FF0000"/>
                </a:solidFill>
                <a:effectLst/>
                <a:latin typeface="Roboto" panose="02000000000000000000" pitchFamily="2" charset="0"/>
                <a:ea typeface="Times New Roman" panose="02020603050405020304" pitchFamily="18" charset="0"/>
                <a:cs typeface="Times New Roman" panose="02020603050405020304" pitchFamily="18" charset="0"/>
              </a:rPr>
              <a:t> </a:t>
            </a:r>
            <a:r>
              <a:rPr lang="en-US" sz="1500" b="1" dirty="0">
                <a:solidFill>
                  <a:schemeClr val="tx1"/>
                </a:solidFill>
                <a:latin typeface="Roboto" panose="02000000000000000000" pitchFamily="2" charset="0"/>
                <a:cs typeface="Times New Roman" panose="02020603050405020304" pitchFamily="18" charset="0"/>
              </a:rPr>
              <a:t>to conduct in-depth analysis to reach the predictive accuracy of the estimated probability of default. </a:t>
            </a:r>
          </a:p>
          <a:p>
            <a:pPr marL="0" indent="0">
              <a:buNone/>
            </a:pPr>
            <a:endParaRPr lang="en-US" sz="1500" b="1" dirty="0">
              <a:solidFill>
                <a:schemeClr val="tx1"/>
              </a:solidFill>
              <a:latin typeface="Roboto" panose="02000000000000000000" pitchFamily="2" charset="0"/>
              <a:cs typeface="Times New Roman" panose="02020603050405020304" pitchFamily="18" charset="0"/>
            </a:endParaRPr>
          </a:p>
          <a:p>
            <a:r>
              <a:rPr lang="en-US" sz="1500" b="1" dirty="0">
                <a:solidFill>
                  <a:schemeClr val="tx1"/>
                </a:solidFill>
                <a:latin typeface="Roboto" panose="02000000000000000000" pitchFamily="2" charset="0"/>
                <a:cs typeface="Times New Roman" panose="02020603050405020304" pitchFamily="18" charset="0"/>
              </a:rPr>
              <a:t>The provided data needs to be cleansed and transformed. From there, we should be able to proven and disproven the hypothesis mentioned above once we reach over 75% confidence. As we reached to this level of confidence, Credit one will be able to revisit their ranking methodology and predict the client with a high risk of default with over 75% conference.</a:t>
            </a:r>
          </a:p>
          <a:p>
            <a:endParaRPr lang="en-US" sz="1500" b="1" dirty="0">
              <a:solidFill>
                <a:schemeClr val="tx1"/>
              </a:solidFill>
              <a:latin typeface="Roboto" panose="02000000000000000000" pitchFamily="2" charset="0"/>
              <a:cs typeface="Times New Roman" panose="02020603050405020304" pitchFamily="18" charset="0"/>
            </a:endParaRPr>
          </a:p>
        </p:txBody>
      </p:sp>
      <p:pic>
        <p:nvPicPr>
          <p:cNvPr id="7" name="Picture 6">
            <a:extLst>
              <a:ext uri="{FF2B5EF4-FFF2-40B4-BE49-F238E27FC236}">
                <a16:creationId xmlns:a16="http://schemas.microsoft.com/office/drawing/2014/main" id="{154B0F9B-F4E0-4A86-ADC9-FEF65DA8ABD7}"/>
              </a:ext>
            </a:extLst>
          </p:cNvPr>
          <p:cNvPicPr>
            <a:picLocks noChangeAspect="1"/>
          </p:cNvPicPr>
          <p:nvPr/>
        </p:nvPicPr>
        <p:blipFill>
          <a:blip r:embed="rId2"/>
          <a:stretch>
            <a:fillRect/>
          </a:stretch>
        </p:blipFill>
        <p:spPr>
          <a:xfrm>
            <a:off x="9186862" y="1063626"/>
            <a:ext cx="3005138" cy="1507067"/>
          </a:xfrm>
          <a:prstGeom prst="rect">
            <a:avLst/>
          </a:prstGeom>
        </p:spPr>
      </p:pic>
    </p:spTree>
    <p:extLst>
      <p:ext uri="{BB962C8B-B14F-4D97-AF65-F5344CB8AC3E}">
        <p14:creationId xmlns:p14="http://schemas.microsoft.com/office/powerpoint/2010/main" val="4132243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9" name="Group 18">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20" name="Straight Connector 19">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6" name="Rectangle 25">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6DE055-953C-4458-9DF8-B2F5F1DAB93D}"/>
              </a:ext>
            </a:extLst>
          </p:cNvPr>
          <p:cNvSpPr>
            <a:spLocks noGrp="1"/>
          </p:cNvSpPr>
          <p:nvPr>
            <p:ph type="title"/>
          </p:nvPr>
        </p:nvSpPr>
        <p:spPr>
          <a:xfrm>
            <a:off x="1660896" y="175756"/>
            <a:ext cx="2303944" cy="247756"/>
          </a:xfrm>
        </p:spPr>
        <p:txBody>
          <a:bodyPr>
            <a:normAutofit fontScale="90000"/>
          </a:bodyPr>
          <a:lstStyle/>
          <a:p>
            <a:br>
              <a:rPr lang="en-US" sz="1100" b="1" dirty="0">
                <a:solidFill>
                  <a:srgbClr val="FFFFFF"/>
                </a:solidFill>
              </a:rPr>
            </a:br>
            <a:br>
              <a:rPr lang="en-US" sz="1100" b="1" dirty="0">
                <a:solidFill>
                  <a:srgbClr val="FFFFFF"/>
                </a:solidFill>
              </a:rPr>
            </a:br>
            <a:br>
              <a:rPr lang="en-US" sz="1100" b="1" dirty="0">
                <a:solidFill>
                  <a:srgbClr val="FFFFFF"/>
                </a:solidFill>
              </a:rPr>
            </a:br>
            <a:br>
              <a:rPr lang="en-US" sz="1100" b="1" dirty="0">
                <a:solidFill>
                  <a:srgbClr val="FFFFFF"/>
                </a:solidFill>
              </a:rPr>
            </a:br>
            <a:br>
              <a:rPr lang="en-US" sz="1100" b="1" dirty="0">
                <a:solidFill>
                  <a:srgbClr val="FFFFFF"/>
                </a:solidFill>
              </a:rPr>
            </a:br>
            <a:br>
              <a:rPr lang="en-US" sz="1100" b="1" dirty="0">
                <a:solidFill>
                  <a:srgbClr val="FFFFFF"/>
                </a:solidFill>
              </a:rPr>
            </a:br>
            <a:br>
              <a:rPr lang="en-US" sz="1100" b="1" dirty="0">
                <a:solidFill>
                  <a:srgbClr val="FFFFFF"/>
                </a:solidFill>
              </a:rPr>
            </a:br>
            <a:br>
              <a:rPr lang="en-US" sz="1100" b="1" dirty="0">
                <a:solidFill>
                  <a:srgbClr val="FFFFFF"/>
                </a:solidFill>
              </a:rPr>
            </a:br>
            <a:br>
              <a:rPr lang="en-US" sz="1100" b="1" dirty="0">
                <a:solidFill>
                  <a:srgbClr val="FFFFFF"/>
                </a:solidFill>
              </a:rPr>
            </a:br>
            <a:br>
              <a:rPr lang="en-US" sz="1100" b="1" dirty="0">
                <a:solidFill>
                  <a:srgbClr val="FFFFFF"/>
                </a:solidFill>
              </a:rPr>
            </a:br>
            <a:br>
              <a:rPr lang="en-US" sz="1100" b="1" dirty="0">
                <a:solidFill>
                  <a:srgbClr val="FFFFFF"/>
                </a:solidFill>
              </a:rPr>
            </a:br>
            <a:br>
              <a:rPr lang="en-US" sz="1100" b="1" dirty="0">
                <a:solidFill>
                  <a:srgbClr val="FFFFFF"/>
                </a:solidFill>
              </a:rPr>
            </a:br>
            <a:br>
              <a:rPr lang="en-US" sz="1100" b="1" dirty="0">
                <a:solidFill>
                  <a:srgbClr val="FFFFFF"/>
                </a:solidFill>
              </a:rPr>
            </a:br>
            <a:br>
              <a:rPr lang="en-US" sz="1100" b="1" dirty="0">
                <a:solidFill>
                  <a:srgbClr val="FFFFFF"/>
                </a:solidFill>
              </a:rPr>
            </a:br>
            <a:br>
              <a:rPr lang="en-US" sz="1100" b="1" dirty="0">
                <a:solidFill>
                  <a:srgbClr val="FFFFFF"/>
                </a:solidFill>
              </a:rPr>
            </a:br>
            <a:br>
              <a:rPr lang="en-US" sz="1100" b="1" dirty="0">
                <a:solidFill>
                  <a:srgbClr val="FFFFFF"/>
                </a:solidFill>
              </a:rPr>
            </a:br>
            <a:br>
              <a:rPr lang="en-US" sz="1100" b="1" dirty="0">
                <a:solidFill>
                  <a:srgbClr val="FFFFFF"/>
                </a:solidFill>
              </a:rPr>
            </a:br>
            <a:br>
              <a:rPr lang="en-US" sz="1100" b="1" dirty="0">
                <a:solidFill>
                  <a:srgbClr val="FFFFFF"/>
                </a:solidFill>
              </a:rPr>
            </a:br>
            <a:br>
              <a:rPr lang="en-US" sz="1100" b="1" dirty="0">
                <a:solidFill>
                  <a:srgbClr val="FFFFFF"/>
                </a:solidFill>
              </a:rPr>
            </a:br>
            <a:br>
              <a:rPr lang="en-US" sz="1100" b="1" dirty="0">
                <a:solidFill>
                  <a:srgbClr val="FFFFFF"/>
                </a:solidFill>
              </a:rPr>
            </a:br>
            <a:br>
              <a:rPr lang="en-US" sz="1100" b="1" dirty="0">
                <a:solidFill>
                  <a:srgbClr val="FFFFFF"/>
                </a:solidFill>
              </a:rPr>
            </a:br>
            <a:br>
              <a:rPr lang="en-US" sz="1100" b="1" dirty="0">
                <a:solidFill>
                  <a:srgbClr val="FFFFFF"/>
                </a:solidFill>
              </a:rPr>
            </a:br>
            <a:br>
              <a:rPr lang="en-US" sz="1100" b="1" dirty="0">
                <a:solidFill>
                  <a:srgbClr val="FFFFFF"/>
                </a:solidFill>
              </a:rPr>
            </a:br>
            <a:br>
              <a:rPr lang="en-US" sz="1100" b="1" dirty="0">
                <a:solidFill>
                  <a:srgbClr val="FFFFFF"/>
                </a:solidFill>
              </a:rPr>
            </a:br>
            <a:br>
              <a:rPr lang="en-US" sz="1100" b="1" dirty="0">
                <a:solidFill>
                  <a:srgbClr val="FFFFFF"/>
                </a:solidFill>
              </a:rPr>
            </a:br>
            <a:br>
              <a:rPr lang="en-US" sz="1100" b="1" dirty="0">
                <a:solidFill>
                  <a:srgbClr val="FFFFFF"/>
                </a:solidFill>
              </a:rPr>
            </a:br>
            <a:br>
              <a:rPr lang="en-US" sz="1100" b="1" dirty="0">
                <a:solidFill>
                  <a:srgbClr val="FFFFFF"/>
                </a:solidFill>
              </a:rPr>
            </a:br>
            <a:br>
              <a:rPr lang="en-US" sz="1100" b="1" dirty="0">
                <a:solidFill>
                  <a:srgbClr val="FFFFFF"/>
                </a:solidFill>
              </a:rPr>
            </a:br>
            <a:br>
              <a:rPr lang="en-US" sz="1100" b="1" dirty="0">
                <a:solidFill>
                  <a:srgbClr val="FFFFFF"/>
                </a:solidFill>
              </a:rPr>
            </a:br>
            <a:br>
              <a:rPr lang="en-US" sz="1100" b="1" dirty="0">
                <a:solidFill>
                  <a:srgbClr val="FFFFFF"/>
                </a:solidFill>
              </a:rPr>
            </a:br>
            <a:br>
              <a:rPr lang="en-US" sz="1100" b="1" dirty="0">
                <a:solidFill>
                  <a:srgbClr val="FFFFFF"/>
                </a:solidFill>
              </a:rPr>
            </a:br>
            <a:br>
              <a:rPr lang="en-US" sz="1100" b="1" dirty="0">
                <a:solidFill>
                  <a:srgbClr val="FFFFFF"/>
                </a:solidFill>
              </a:rPr>
            </a:br>
            <a:br>
              <a:rPr lang="en-US" sz="1100" b="1" dirty="0">
                <a:solidFill>
                  <a:srgbClr val="FFFFFF"/>
                </a:solidFill>
              </a:rPr>
            </a:br>
            <a:r>
              <a:rPr lang="en-US" sz="1100" b="1" dirty="0">
                <a:solidFill>
                  <a:srgbClr val="FFFFFF"/>
                </a:solidFill>
              </a:rPr>
              <a:t>Appendix 1 : Detailed process:</a:t>
            </a:r>
            <a:br>
              <a:rPr lang="en-US" sz="1100" b="1" dirty="0">
                <a:solidFill>
                  <a:srgbClr val="FFFFFF"/>
                </a:solidFill>
              </a:rPr>
            </a:br>
            <a:br>
              <a:rPr lang="en-US" sz="1100" b="1" dirty="0">
                <a:solidFill>
                  <a:srgbClr val="FFFFFF"/>
                </a:solidFill>
              </a:rPr>
            </a:br>
            <a:br>
              <a:rPr lang="en-US" sz="3200" b="1" dirty="0">
                <a:solidFill>
                  <a:srgbClr val="FFFFFF"/>
                </a:solidFill>
              </a:rPr>
            </a:br>
            <a:br>
              <a:rPr lang="en-US" sz="3200" b="1" dirty="0">
                <a:solidFill>
                  <a:srgbClr val="FFFFFF"/>
                </a:solidFill>
              </a:rPr>
            </a:br>
            <a:br>
              <a:rPr lang="en-US" sz="3200" b="1" dirty="0">
                <a:solidFill>
                  <a:srgbClr val="FFFFFF"/>
                </a:solidFill>
              </a:rPr>
            </a:br>
            <a:br>
              <a:rPr lang="en-US" sz="3200" b="1" dirty="0">
                <a:solidFill>
                  <a:srgbClr val="FFFFFF"/>
                </a:solidFill>
              </a:rPr>
            </a:br>
            <a:br>
              <a:rPr lang="en-US" sz="3200" b="1" dirty="0">
                <a:solidFill>
                  <a:srgbClr val="FFFFFF"/>
                </a:solidFill>
              </a:rPr>
            </a:br>
            <a:br>
              <a:rPr lang="en-US" sz="3200" b="1" dirty="0">
                <a:solidFill>
                  <a:srgbClr val="FFFFFF"/>
                </a:solidFill>
              </a:rPr>
            </a:br>
            <a:br>
              <a:rPr lang="en-US" sz="3200" b="1" dirty="0">
                <a:solidFill>
                  <a:srgbClr val="FFFFFF"/>
                </a:solidFill>
              </a:rPr>
            </a:br>
            <a:br>
              <a:rPr lang="en-US" sz="3200" b="1" dirty="0">
                <a:solidFill>
                  <a:srgbClr val="FFFFFF"/>
                </a:solidFill>
              </a:rPr>
            </a:br>
            <a:br>
              <a:rPr lang="en-US" sz="3200" b="1" dirty="0">
                <a:solidFill>
                  <a:srgbClr val="FFFFFF"/>
                </a:solidFill>
              </a:rPr>
            </a:br>
            <a:br>
              <a:rPr lang="en-US" sz="3200" b="1" dirty="0">
                <a:solidFill>
                  <a:srgbClr val="FFFFFF"/>
                </a:solidFill>
              </a:rPr>
            </a:br>
            <a:endParaRPr lang="en-US" sz="3200" b="1" dirty="0">
              <a:solidFill>
                <a:srgbClr val="FFFFFF"/>
              </a:solidFill>
            </a:endParaRPr>
          </a:p>
        </p:txBody>
      </p:sp>
      <p:sp>
        <p:nvSpPr>
          <p:cNvPr id="9" name="Content Placeholder 8">
            <a:extLst>
              <a:ext uri="{FF2B5EF4-FFF2-40B4-BE49-F238E27FC236}">
                <a16:creationId xmlns:a16="http://schemas.microsoft.com/office/drawing/2014/main" id="{E499B773-C6A9-4189-A8DE-4D896E15E1B3}"/>
              </a:ext>
            </a:extLst>
          </p:cNvPr>
          <p:cNvSpPr>
            <a:spLocks noGrp="1"/>
          </p:cNvSpPr>
          <p:nvPr>
            <p:ph idx="1"/>
          </p:nvPr>
        </p:nvSpPr>
        <p:spPr>
          <a:xfrm>
            <a:off x="6516553" y="685800"/>
            <a:ext cx="4754563" cy="5410200"/>
          </a:xfrm>
        </p:spPr>
        <p:txBody>
          <a:bodyPr>
            <a:normAutofit/>
          </a:bodyPr>
          <a:lstStyle/>
          <a:p>
            <a:pPr marL="0" indent="0">
              <a:buNone/>
            </a:pPr>
            <a:endParaRPr lang="en-US" sz="1800" dirty="0">
              <a:solidFill>
                <a:srgbClr val="FFFFFF"/>
              </a:solidFill>
            </a:endParaRPr>
          </a:p>
        </p:txBody>
      </p:sp>
      <p:sp>
        <p:nvSpPr>
          <p:cNvPr id="11" name="Rectangle 10">
            <a:extLst>
              <a:ext uri="{FF2B5EF4-FFF2-40B4-BE49-F238E27FC236}">
                <a16:creationId xmlns:a16="http://schemas.microsoft.com/office/drawing/2014/main" id="{5885A151-611D-44C0-B473-53839F68704F}"/>
              </a:ext>
            </a:extLst>
          </p:cNvPr>
          <p:cNvSpPr/>
          <p:nvPr/>
        </p:nvSpPr>
        <p:spPr>
          <a:xfrm>
            <a:off x="8136596" y="781251"/>
            <a:ext cx="1514475" cy="421907"/>
          </a:xfrm>
          <a:prstGeom prst="rect">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Load the Data </a:t>
            </a:r>
          </a:p>
        </p:txBody>
      </p:sp>
      <p:cxnSp>
        <p:nvCxnSpPr>
          <p:cNvPr id="13" name="Straight Arrow Connector 12">
            <a:extLst>
              <a:ext uri="{FF2B5EF4-FFF2-40B4-BE49-F238E27FC236}">
                <a16:creationId xmlns:a16="http://schemas.microsoft.com/office/drawing/2014/main" id="{67BCE924-F9E5-4B9C-AAE3-38AF3C8DA007}"/>
              </a:ext>
            </a:extLst>
          </p:cNvPr>
          <p:cNvCxnSpPr/>
          <p:nvPr/>
        </p:nvCxnSpPr>
        <p:spPr>
          <a:xfrm>
            <a:off x="8893743" y="1251284"/>
            <a:ext cx="0" cy="317634"/>
          </a:xfrm>
          <a:prstGeom prst="straightConnector1">
            <a:avLst/>
          </a:prstGeom>
          <a:ln>
            <a:solidFill>
              <a:schemeClr val="tx1">
                <a:alpha val="60000"/>
              </a:schemeClr>
            </a:solidFill>
            <a:tailEnd type="triangle"/>
          </a:ln>
        </p:spPr>
        <p:style>
          <a:lnRef idx="1">
            <a:schemeClr val="accent6"/>
          </a:lnRef>
          <a:fillRef idx="0">
            <a:schemeClr val="accent6"/>
          </a:fillRef>
          <a:effectRef idx="0">
            <a:schemeClr val="accent6"/>
          </a:effectRef>
          <a:fontRef idx="minor">
            <a:schemeClr val="tx1"/>
          </a:fontRef>
        </p:style>
      </p:cxnSp>
      <p:sp>
        <p:nvSpPr>
          <p:cNvPr id="18" name="TextBox 17">
            <a:extLst>
              <a:ext uri="{FF2B5EF4-FFF2-40B4-BE49-F238E27FC236}">
                <a16:creationId xmlns:a16="http://schemas.microsoft.com/office/drawing/2014/main" id="{B02D392A-1FA0-4D88-934A-BEE883BF6FD0}"/>
              </a:ext>
            </a:extLst>
          </p:cNvPr>
          <p:cNvSpPr txBox="1"/>
          <p:nvPr/>
        </p:nvSpPr>
        <p:spPr>
          <a:xfrm>
            <a:off x="1712942" y="585632"/>
            <a:ext cx="3937087" cy="6064802"/>
          </a:xfrm>
          <a:prstGeom prst="rect">
            <a:avLst/>
          </a:prstGeom>
          <a:noFill/>
        </p:spPr>
        <p:txBody>
          <a:bodyPr wrap="square" rtlCol="0">
            <a:spAutoFit/>
          </a:bodyPr>
          <a:lstStyle/>
          <a:p>
            <a:r>
              <a:rPr lang="en-US" sz="900" b="1" dirty="0"/>
              <a:t>Load the data:</a:t>
            </a:r>
          </a:p>
          <a:p>
            <a:r>
              <a:rPr lang="en-US" sz="900" dirty="0"/>
              <a:t>The data is provided in a form of a 25-column, MySQL database with column names in the second line. We use Jupiter notebook to load the data. 30203 rows with Object data type </a:t>
            </a:r>
          </a:p>
          <a:p>
            <a:endParaRPr lang="en-US" sz="900" dirty="0"/>
          </a:p>
          <a:p>
            <a:r>
              <a:rPr lang="en-US" sz="900" b="1" dirty="0"/>
              <a:t>Process Data: </a:t>
            </a:r>
          </a:p>
          <a:p>
            <a:r>
              <a:rPr lang="en-US" sz="900" dirty="0"/>
              <a:t>Cleaning form duplication , missing values, corrupt and records for instance header has been included in the data which need to be removed the first head also need to be removed …etc. This stage includes transforming data form Object to integer</a:t>
            </a:r>
            <a:r>
              <a:rPr lang="en-US" sz="900" b="1" dirty="0"/>
              <a:t>. </a:t>
            </a:r>
            <a:r>
              <a:rPr lang="en-US" sz="900" dirty="0"/>
              <a:t>For later analysis we will drop the ID variable as it is irrelevant for prediction</a:t>
            </a:r>
          </a:p>
          <a:p>
            <a:endParaRPr lang="en-US" sz="900" b="1" dirty="0"/>
          </a:p>
          <a:p>
            <a:r>
              <a:rPr lang="en-US" sz="900" b="1" dirty="0"/>
              <a:t>Explore the Data: </a:t>
            </a:r>
          </a:p>
          <a:p>
            <a:r>
              <a:rPr lang="en-US" sz="900" dirty="0"/>
              <a:t>This included hypothesis testing and correlation. At this point we can’t do hypnosis testing and data is not ready it shows no result. We will also use this sage to validate our data and will have to go back to process stage if it is necessary until 100% satisfaction.</a:t>
            </a:r>
          </a:p>
          <a:p>
            <a:endParaRPr lang="en-US" sz="900" b="1" dirty="0"/>
          </a:p>
          <a:p>
            <a:r>
              <a:rPr lang="en-US" sz="900" b="1" dirty="0"/>
              <a:t>Model Training: </a:t>
            </a:r>
          </a:p>
          <a:p>
            <a:pPr marR="0" lvl="0">
              <a:lnSpc>
                <a:spcPct val="107000"/>
              </a:lnSpc>
              <a:spcBef>
                <a:spcPts val="0"/>
              </a:spcBef>
              <a:spcAft>
                <a:spcPts val="1125"/>
              </a:spcAft>
              <a:buSzPts val="1000"/>
              <a:tabLst>
                <a:tab pos="457200" algn="l"/>
              </a:tabLst>
            </a:pPr>
            <a:r>
              <a:rPr lang="en-US" sz="900" dirty="0"/>
              <a:t>We will use the introduced Random Forest classifier, an off-the-shelf trees ensemble machine learning model. We devote 2/3 of data for tuning the model’s parameters - the number of trees in the forest and depth of a single tree. The other part of the data will be used for the final model evaluation. We will use Accuracy score (the number of correctly classifies instances)as our metric. We might need to  go back to “Explore the data Stage” upon low accuracy result to ensure we are using correct variables and reliable data.</a:t>
            </a:r>
          </a:p>
          <a:p>
            <a:r>
              <a:rPr lang="en-US" sz="900" b="1" dirty="0"/>
              <a:t>Model Effectiveness: </a:t>
            </a:r>
          </a:p>
          <a:p>
            <a:pPr marR="0" lvl="0">
              <a:lnSpc>
                <a:spcPct val="107000"/>
              </a:lnSpc>
              <a:spcBef>
                <a:spcPts val="0"/>
              </a:spcBef>
              <a:spcAft>
                <a:spcPts val="1125"/>
              </a:spcAft>
              <a:buSzPts val="1000"/>
              <a:tabLst>
                <a:tab pos="457200" algn="l"/>
              </a:tabLst>
            </a:pPr>
            <a:r>
              <a:rPr lang="en-US" sz="900" dirty="0"/>
              <a:t>Finally, we evaluate the model on the remaining 1/3 part of data. If It achieves a score of over  0.75% on this hold-out dataset. This means that our model learned reasonably well to distinguish between default and non-default customers. For the sake of more interpretable results, the confusion matrix may be helpful. </a:t>
            </a:r>
          </a:p>
          <a:p>
            <a:pPr marR="0" lvl="0">
              <a:lnSpc>
                <a:spcPct val="107000"/>
              </a:lnSpc>
              <a:spcBef>
                <a:spcPts val="0"/>
              </a:spcBef>
              <a:spcAft>
                <a:spcPts val="1125"/>
              </a:spcAft>
              <a:buSzPts val="1000"/>
              <a:tabLst>
                <a:tab pos="457200" algn="l"/>
              </a:tabLst>
            </a:pPr>
            <a:endParaRPr lang="en-US" sz="900" dirty="0"/>
          </a:p>
          <a:p>
            <a:pPr marR="0" lvl="0">
              <a:lnSpc>
                <a:spcPct val="107000"/>
              </a:lnSpc>
              <a:spcBef>
                <a:spcPts val="0"/>
              </a:spcBef>
              <a:spcAft>
                <a:spcPts val="1125"/>
              </a:spcAft>
              <a:buSzPts val="1000"/>
              <a:tabLst>
                <a:tab pos="457200" algn="l"/>
              </a:tabLst>
            </a:pPr>
            <a:endParaRPr lang="en-US" sz="900" dirty="0"/>
          </a:p>
          <a:p>
            <a:endParaRPr lang="en-US" sz="900" dirty="0"/>
          </a:p>
          <a:p>
            <a:endParaRPr lang="en-US" sz="900" dirty="0"/>
          </a:p>
          <a:p>
            <a:endParaRPr lang="en-US" sz="900" dirty="0"/>
          </a:p>
        </p:txBody>
      </p:sp>
      <p:sp>
        <p:nvSpPr>
          <p:cNvPr id="27" name="Rectangle 26">
            <a:extLst>
              <a:ext uri="{FF2B5EF4-FFF2-40B4-BE49-F238E27FC236}">
                <a16:creationId xmlns:a16="http://schemas.microsoft.com/office/drawing/2014/main" id="{14DF097B-14A3-47A3-843D-66BEBC493EED}"/>
              </a:ext>
            </a:extLst>
          </p:cNvPr>
          <p:cNvSpPr/>
          <p:nvPr/>
        </p:nvSpPr>
        <p:spPr>
          <a:xfrm>
            <a:off x="8136596" y="1568918"/>
            <a:ext cx="1514475" cy="421907"/>
          </a:xfrm>
          <a:prstGeom prst="rect">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Process The data</a:t>
            </a:r>
          </a:p>
        </p:txBody>
      </p:sp>
      <p:sp>
        <p:nvSpPr>
          <p:cNvPr id="31" name="Rectangle 30">
            <a:extLst>
              <a:ext uri="{FF2B5EF4-FFF2-40B4-BE49-F238E27FC236}">
                <a16:creationId xmlns:a16="http://schemas.microsoft.com/office/drawing/2014/main" id="{F5E6A755-0087-4FBB-A77E-AA86C9970BC2}"/>
              </a:ext>
            </a:extLst>
          </p:cNvPr>
          <p:cNvSpPr/>
          <p:nvPr/>
        </p:nvSpPr>
        <p:spPr>
          <a:xfrm>
            <a:off x="8136596" y="2303646"/>
            <a:ext cx="1514475" cy="421907"/>
          </a:xfrm>
          <a:prstGeom prst="rect">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Explore the data</a:t>
            </a:r>
          </a:p>
        </p:txBody>
      </p:sp>
      <p:cxnSp>
        <p:nvCxnSpPr>
          <p:cNvPr id="32" name="Straight Arrow Connector 31">
            <a:extLst>
              <a:ext uri="{FF2B5EF4-FFF2-40B4-BE49-F238E27FC236}">
                <a16:creationId xmlns:a16="http://schemas.microsoft.com/office/drawing/2014/main" id="{62F8C13C-E041-473F-8F44-22EB3AE77623}"/>
              </a:ext>
            </a:extLst>
          </p:cNvPr>
          <p:cNvCxnSpPr/>
          <p:nvPr/>
        </p:nvCxnSpPr>
        <p:spPr>
          <a:xfrm>
            <a:off x="8893743" y="1990825"/>
            <a:ext cx="0" cy="317634"/>
          </a:xfrm>
          <a:prstGeom prst="straightConnector1">
            <a:avLst/>
          </a:prstGeom>
          <a:ln>
            <a:solidFill>
              <a:schemeClr val="tx1">
                <a:alpha val="60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37" name="Straight Connector 36">
            <a:extLst>
              <a:ext uri="{FF2B5EF4-FFF2-40B4-BE49-F238E27FC236}">
                <a16:creationId xmlns:a16="http://schemas.microsoft.com/office/drawing/2014/main" id="{58B86D63-8F32-4837-8A73-6C6644F1A605}"/>
              </a:ext>
            </a:extLst>
          </p:cNvPr>
          <p:cNvCxnSpPr/>
          <p:nvPr/>
        </p:nvCxnSpPr>
        <p:spPr>
          <a:xfrm>
            <a:off x="9651070" y="2502568"/>
            <a:ext cx="484997" cy="0"/>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CDD1228-B333-433D-9DA1-F4FBB7692A12}"/>
              </a:ext>
            </a:extLst>
          </p:cNvPr>
          <p:cNvCxnSpPr/>
          <p:nvPr/>
        </p:nvCxnSpPr>
        <p:spPr>
          <a:xfrm flipV="1">
            <a:off x="10136067" y="1799924"/>
            <a:ext cx="0" cy="702644"/>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57CBA24-6FB5-477F-BF5A-85DE8611104E}"/>
              </a:ext>
            </a:extLst>
          </p:cNvPr>
          <p:cNvCxnSpPr/>
          <p:nvPr/>
        </p:nvCxnSpPr>
        <p:spPr>
          <a:xfrm flipH="1">
            <a:off x="9651070" y="1799924"/>
            <a:ext cx="484997" cy="0"/>
          </a:xfrm>
          <a:prstGeom prst="straightConnector1">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01BC5D14-CDC0-4C4B-8AE9-D2FD0EF5DD1F}"/>
              </a:ext>
            </a:extLst>
          </p:cNvPr>
          <p:cNvSpPr/>
          <p:nvPr/>
        </p:nvSpPr>
        <p:spPr>
          <a:xfrm>
            <a:off x="8136505" y="3025540"/>
            <a:ext cx="1514475" cy="421907"/>
          </a:xfrm>
          <a:prstGeom prst="rect">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Model Training</a:t>
            </a:r>
          </a:p>
        </p:txBody>
      </p:sp>
      <p:cxnSp>
        <p:nvCxnSpPr>
          <p:cNvPr id="44" name="Straight Arrow Connector 43">
            <a:extLst>
              <a:ext uri="{FF2B5EF4-FFF2-40B4-BE49-F238E27FC236}">
                <a16:creationId xmlns:a16="http://schemas.microsoft.com/office/drawing/2014/main" id="{23928C91-0B62-4412-9681-004555ACC628}"/>
              </a:ext>
            </a:extLst>
          </p:cNvPr>
          <p:cNvCxnSpPr/>
          <p:nvPr/>
        </p:nvCxnSpPr>
        <p:spPr>
          <a:xfrm>
            <a:off x="8893742" y="2707906"/>
            <a:ext cx="0" cy="317634"/>
          </a:xfrm>
          <a:prstGeom prst="straightConnector1">
            <a:avLst/>
          </a:prstGeom>
          <a:ln>
            <a:solidFill>
              <a:schemeClr val="tx1">
                <a:alpha val="60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45" name="Straight Connector 44">
            <a:extLst>
              <a:ext uri="{FF2B5EF4-FFF2-40B4-BE49-F238E27FC236}">
                <a16:creationId xmlns:a16="http://schemas.microsoft.com/office/drawing/2014/main" id="{7A7BBB36-FA16-4D35-8D38-98FD4C006F95}"/>
              </a:ext>
            </a:extLst>
          </p:cNvPr>
          <p:cNvCxnSpPr/>
          <p:nvPr/>
        </p:nvCxnSpPr>
        <p:spPr>
          <a:xfrm>
            <a:off x="9651070" y="3236493"/>
            <a:ext cx="484997" cy="0"/>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B009DF7-ED15-486F-A610-2F0F0025FD4F}"/>
              </a:ext>
            </a:extLst>
          </p:cNvPr>
          <p:cNvCxnSpPr/>
          <p:nvPr/>
        </p:nvCxnSpPr>
        <p:spPr>
          <a:xfrm flipV="1">
            <a:off x="10136067" y="2533849"/>
            <a:ext cx="0" cy="702644"/>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291A6D0-C6C6-416A-B493-2C0C5518B23F}"/>
              </a:ext>
            </a:extLst>
          </p:cNvPr>
          <p:cNvCxnSpPr/>
          <p:nvPr/>
        </p:nvCxnSpPr>
        <p:spPr>
          <a:xfrm flipH="1">
            <a:off x="9651070" y="2533849"/>
            <a:ext cx="484997" cy="0"/>
          </a:xfrm>
          <a:prstGeom prst="straightConnector1">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3C20C675-22FE-46A5-8CEC-651037C875BA}"/>
              </a:ext>
            </a:extLst>
          </p:cNvPr>
          <p:cNvSpPr/>
          <p:nvPr/>
        </p:nvSpPr>
        <p:spPr>
          <a:xfrm>
            <a:off x="8136505" y="3773104"/>
            <a:ext cx="1514475" cy="421907"/>
          </a:xfrm>
          <a:prstGeom prst="rect">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Model Effectives</a:t>
            </a:r>
          </a:p>
        </p:txBody>
      </p:sp>
      <p:cxnSp>
        <p:nvCxnSpPr>
          <p:cNvPr id="49" name="Straight Arrow Connector 48">
            <a:extLst>
              <a:ext uri="{FF2B5EF4-FFF2-40B4-BE49-F238E27FC236}">
                <a16:creationId xmlns:a16="http://schemas.microsoft.com/office/drawing/2014/main" id="{7FCF9E46-AE78-4EA4-9FF6-2D0223432F98}"/>
              </a:ext>
            </a:extLst>
          </p:cNvPr>
          <p:cNvCxnSpPr/>
          <p:nvPr/>
        </p:nvCxnSpPr>
        <p:spPr>
          <a:xfrm>
            <a:off x="8893742" y="3455470"/>
            <a:ext cx="0" cy="317634"/>
          </a:xfrm>
          <a:prstGeom prst="straightConnector1">
            <a:avLst/>
          </a:prstGeom>
          <a:ln>
            <a:solidFill>
              <a:schemeClr val="tx1">
                <a:alpha val="60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50" name="Straight Connector 49">
            <a:extLst>
              <a:ext uri="{FF2B5EF4-FFF2-40B4-BE49-F238E27FC236}">
                <a16:creationId xmlns:a16="http://schemas.microsoft.com/office/drawing/2014/main" id="{41255A08-B030-4F51-8C00-5558F7D05973}"/>
              </a:ext>
            </a:extLst>
          </p:cNvPr>
          <p:cNvCxnSpPr/>
          <p:nvPr/>
        </p:nvCxnSpPr>
        <p:spPr>
          <a:xfrm>
            <a:off x="9651070" y="3966410"/>
            <a:ext cx="484997" cy="0"/>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7D1F376-A639-46E1-ADBD-29A9AF743883}"/>
              </a:ext>
            </a:extLst>
          </p:cNvPr>
          <p:cNvCxnSpPr/>
          <p:nvPr/>
        </p:nvCxnSpPr>
        <p:spPr>
          <a:xfrm flipV="1">
            <a:off x="10136067" y="3263766"/>
            <a:ext cx="0" cy="702644"/>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BEB9823-6525-4083-8CD5-70F1C922AE4C}"/>
              </a:ext>
            </a:extLst>
          </p:cNvPr>
          <p:cNvCxnSpPr/>
          <p:nvPr/>
        </p:nvCxnSpPr>
        <p:spPr>
          <a:xfrm flipH="1">
            <a:off x="9651070" y="3263766"/>
            <a:ext cx="484997" cy="0"/>
          </a:xfrm>
          <a:prstGeom prst="straightConnector1">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38212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191</TotalTime>
  <Words>999</Words>
  <Application>Microsoft Office PowerPoint</Application>
  <PresentationFormat>Widescreen</PresentationFormat>
  <Paragraphs>65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Calibri</vt:lpstr>
      <vt:lpstr>Century Gothic</vt:lpstr>
      <vt:lpstr>Courier New</vt:lpstr>
      <vt:lpstr>Roboto</vt:lpstr>
      <vt:lpstr>Symbol</vt:lpstr>
      <vt:lpstr>Wingdings 3</vt:lpstr>
      <vt:lpstr>Slice</vt:lpstr>
      <vt:lpstr>Credit one </vt:lpstr>
      <vt:lpstr>Statement of the goal </vt:lpstr>
      <vt:lpstr>Stakeholders </vt:lpstr>
      <vt:lpstr>Analysis plan</vt:lpstr>
      <vt:lpstr>data</vt:lpstr>
      <vt:lpstr>Project plan </vt:lpstr>
      <vt:lpstr>Initial insights</vt:lpstr>
      <vt:lpstr>                                 Appendix 1 : Detailed process: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one</dc:title>
  <dc:creator>Armin Sanson Rakhshandeh</dc:creator>
  <cp:lastModifiedBy>Armin Sanson Rakhshandeh</cp:lastModifiedBy>
  <cp:revision>15</cp:revision>
  <dcterms:created xsi:type="dcterms:W3CDTF">2021-05-09T20:48:03Z</dcterms:created>
  <dcterms:modified xsi:type="dcterms:W3CDTF">2021-05-09T23:59:54Z</dcterms:modified>
</cp:coreProperties>
</file>