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312" r:id="rId5"/>
    <p:sldId id="330" r:id="rId6"/>
    <p:sldId id="331" r:id="rId7"/>
    <p:sldId id="320" r:id="rId8"/>
    <p:sldId id="337" r:id="rId9"/>
    <p:sldId id="338" r:id="rId10"/>
    <p:sldId id="335" r:id="rId11"/>
    <p:sldId id="3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7" autoAdjust="0"/>
  </p:normalViewPr>
  <p:slideViewPr>
    <p:cSldViewPr snapToGrid="0">
      <p:cViewPr varScale="1">
        <p:scale>
          <a:sx n="70" d="100"/>
          <a:sy n="70" d="100"/>
        </p:scale>
        <p:origin x="738" y="60"/>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12/25/2023</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12/25/2023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3</a:t>
            </a:fld>
            <a:endParaRPr lang="en-US" dirty="0"/>
          </a:p>
        </p:txBody>
      </p:sp>
    </p:spTree>
    <p:extLst>
      <p:ext uri="{BB962C8B-B14F-4D97-AF65-F5344CB8AC3E}">
        <p14:creationId xmlns:p14="http://schemas.microsoft.com/office/powerpoint/2010/main" val="136942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16332" y="1033148"/>
            <a:ext cx="4579668" cy="3028072"/>
          </a:xfrm>
        </p:spPr>
        <p:txBody>
          <a:bodyPr/>
          <a:lstStyle/>
          <a:p>
            <a:r>
              <a:rPr lang="en-US" dirty="0" err="1"/>
              <a:t>CalFood</a:t>
            </a:r>
            <a:endParaRPr lang="en-US" dirty="0"/>
          </a:p>
        </p:txBody>
      </p:sp>
      <p:pic>
        <p:nvPicPr>
          <p:cNvPr id="8" name="Picture Placeholder 7" descr="Colorful biscuits">
            <a:extLst>
              <a:ext uri="{FF2B5EF4-FFF2-40B4-BE49-F238E27FC236}">
                <a16:creationId xmlns:a16="http://schemas.microsoft.com/office/drawing/2014/main" id="{4EE6E687-5325-42C2-817F-ED9AE11FE2A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068418" y="1957246"/>
            <a:ext cx="4207947" cy="4207948"/>
          </a:xfrm>
        </p:spPr>
      </p:pic>
    </p:spTree>
    <p:extLst>
      <p:ext uri="{BB962C8B-B14F-4D97-AF65-F5344CB8AC3E}">
        <p14:creationId xmlns:p14="http://schemas.microsoft.com/office/powerpoint/2010/main" val="88813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t>Introduction</a:t>
            </a:r>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938906" y="1715151"/>
            <a:ext cx="5217173" cy="4351338"/>
          </a:xfrm>
        </p:spPr>
        <p:txBody>
          <a:bodyPr>
            <a:normAutofit/>
          </a:bodyPr>
          <a:lstStyle/>
          <a:p>
            <a:r>
              <a:rPr lang="en-US" dirty="0">
                <a:solidFill>
                  <a:srgbClr val="222222"/>
                </a:solidFill>
                <a:latin typeface="Arial" panose="020B0604020202020204" pitchFamily="34" charset="0"/>
              </a:rPr>
              <a:t>A</a:t>
            </a:r>
            <a:r>
              <a:rPr lang="en-US" b="0" i="0" dirty="0">
                <a:solidFill>
                  <a:srgbClr val="222222"/>
                </a:solidFill>
                <a:effectLst/>
                <a:latin typeface="Arial" panose="020B0604020202020204" pitchFamily="34" charset="0"/>
              </a:rPr>
              <a:t>n app that helps you monitor your food intake and follow a healthy diet by using image recognition and calorie estimation. You just need to enter a picture of your favorite food and the app will tell you how many calories it has! With this app, you can easily maintain your diet and enjoy delicious foods.</a:t>
            </a:r>
          </a:p>
          <a:p>
            <a:endParaRPr lang="en-US" dirty="0">
              <a:solidFill>
                <a:srgbClr val="222222"/>
              </a:solidFill>
              <a:latin typeface="Arial" panose="020B0604020202020204" pitchFamily="34" charset="0"/>
            </a:endParaRPr>
          </a:p>
          <a:p>
            <a:pPr algn="r"/>
            <a:r>
              <a:rPr lang="ar-SA" b="0" i="0" dirty="0">
                <a:solidFill>
                  <a:srgbClr val="222222"/>
                </a:solidFill>
                <a:effectLst/>
                <a:latin typeface="Arial" panose="020B0604020202020204" pitchFamily="34" charset="0"/>
              </a:rPr>
              <a:t>یک برنامه که با شناسایی تصویر و برآورد کالری به شما کمک</a:t>
            </a:r>
            <a:r>
              <a:rPr lang="en-US" b="0" i="0" dirty="0">
                <a:solidFill>
                  <a:srgbClr val="222222"/>
                </a:solidFill>
                <a:effectLst/>
                <a:latin typeface="Arial" panose="020B0604020202020204" pitchFamily="34" charset="0"/>
              </a:rPr>
              <a:t> </a:t>
            </a:r>
            <a:r>
              <a:rPr lang="ar-SA" b="0" i="0" dirty="0">
                <a:solidFill>
                  <a:srgbClr val="222222"/>
                </a:solidFill>
                <a:effectLst/>
                <a:latin typeface="Arial" panose="020B0604020202020204" pitchFamily="34" charset="0"/>
              </a:rPr>
              <a:t>می‌کند که میزان مصرف غذای خود را رصد کنید و یک رژیم سالم داشته باشید. شما فقط کافی است عکس غذای مورد علاقه‌تان را وارد کنید و برنامه به شما می‌گوید که آن غذا چه مقدار کالری دارد! با این برنامه، می‌توانید به راحتی رژیم خود را حفظ کنید و از غذاهای خوشمزه لذت ببرید.</a:t>
            </a:r>
            <a:endParaRPr lang="en-US" dirty="0"/>
          </a:p>
        </p:txBody>
      </p:sp>
      <p:pic>
        <p:nvPicPr>
          <p:cNvPr id="365" name="Picture Placeholder 364" descr="A picture containing person, food, baking, dish">
            <a:extLst>
              <a:ext uri="{FF2B5EF4-FFF2-40B4-BE49-F238E27FC236}">
                <a16:creationId xmlns:a16="http://schemas.microsoft.com/office/drawing/2014/main" id="{5D035A4A-01E8-44C3-9E7B-2F3ACBCD936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235389" y="322503"/>
            <a:ext cx="4114800" cy="2931037"/>
          </a:xfrm>
        </p:spPr>
      </p:pic>
      <p:pic>
        <p:nvPicPr>
          <p:cNvPr id="11" name="Picture Placeholder 10" descr="Colorful biscuits">
            <a:extLst>
              <a:ext uri="{FF2B5EF4-FFF2-40B4-BE49-F238E27FC236}">
                <a16:creationId xmlns:a16="http://schemas.microsoft.com/office/drawing/2014/main" id="{D4A20C46-A075-4415-A172-F3722C0ADE8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7235389" y="3370011"/>
            <a:ext cx="4114799" cy="2931036"/>
          </a:xfrm>
        </p:spPr>
      </p:pic>
    </p:spTree>
    <p:extLst>
      <p:ext uri="{BB962C8B-B14F-4D97-AF65-F5344CB8AC3E}">
        <p14:creationId xmlns:p14="http://schemas.microsoft.com/office/powerpoint/2010/main" val="2708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4150804" cy="1431000"/>
          </a:xfrm>
        </p:spPr>
        <p:txBody>
          <a:bodyPr/>
          <a:lstStyle/>
          <a:p>
            <a:r>
              <a:rPr lang="en-US" dirty="0"/>
              <a:t>Table</a:t>
            </a:r>
          </a:p>
        </p:txBody>
      </p:sp>
      <p:graphicFrame>
        <p:nvGraphicFramePr>
          <p:cNvPr id="9" name="Table 9">
            <a:extLst>
              <a:ext uri="{FF2B5EF4-FFF2-40B4-BE49-F238E27FC236}">
                <a16:creationId xmlns:a16="http://schemas.microsoft.com/office/drawing/2014/main" id="{6F3D4372-63D7-4B2E-9D3B-10C6B3B32477}"/>
              </a:ext>
            </a:extLst>
          </p:cNvPr>
          <p:cNvGraphicFramePr>
            <a:graphicFrameLocks noGrp="1"/>
          </p:cNvGraphicFramePr>
          <p:nvPr>
            <p:extLst>
              <p:ext uri="{D42A27DB-BD31-4B8C-83A1-F6EECF244321}">
                <p14:modId xmlns:p14="http://schemas.microsoft.com/office/powerpoint/2010/main" val="3181284756"/>
              </p:ext>
            </p:extLst>
          </p:nvPr>
        </p:nvGraphicFramePr>
        <p:xfrm>
          <a:off x="1764462" y="1789614"/>
          <a:ext cx="8663075" cy="3310890"/>
        </p:xfrm>
        <a:graphic>
          <a:graphicData uri="http://schemas.openxmlformats.org/drawingml/2006/table">
            <a:tbl>
              <a:tblPr firstRow="1" bandRow="1">
                <a:tableStyleId>{5C22544A-7EE6-4342-B048-85BDC9FD1C3A}</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solidFill>
                      <a:schemeClr val="bg1">
                        <a:lumMod val="85000"/>
                      </a:schemeClr>
                    </a:solidFill>
                  </a:tcPr>
                </a:tc>
                <a:tc>
                  <a:txBody>
                    <a:bodyPr/>
                    <a:lstStyle/>
                    <a:p>
                      <a:pPr algn="l"/>
                      <a:r>
                        <a:rPr lang="en-US" sz="1800" b="0" i="0" kern="1200" dirty="0">
                          <a:solidFill>
                            <a:schemeClr val="tx1"/>
                          </a:solidFill>
                          <a:effectLst/>
                          <a:latin typeface="+mn-lt"/>
                          <a:ea typeface="+mn-ea"/>
                          <a:cs typeface="+mn-cs"/>
                        </a:rPr>
                        <a:t>Food Category</a:t>
                      </a:r>
                      <a:endParaRPr lang="en-US" b="0" dirty="0">
                        <a:solidFill>
                          <a:schemeClr val="tx1"/>
                        </a:solidFill>
                      </a:endParaRPr>
                    </a:p>
                  </a:txBody>
                  <a:tcPr anchor="ctr">
                    <a:solidFill>
                      <a:schemeClr val="bg1">
                        <a:lumMod val="85000"/>
                      </a:schemeClr>
                    </a:solidFill>
                  </a:tcPr>
                </a:tc>
                <a:tc>
                  <a:txBody>
                    <a:bodyPr/>
                    <a:lstStyle/>
                    <a:p>
                      <a:pPr algn="l"/>
                      <a:r>
                        <a:rPr lang="en-US" sz="1800" b="0" i="0" kern="1200" dirty="0">
                          <a:solidFill>
                            <a:schemeClr val="tx1"/>
                          </a:solidFill>
                          <a:effectLst/>
                          <a:latin typeface="+mn-lt"/>
                          <a:ea typeface="+mn-ea"/>
                          <a:cs typeface="+mn-cs"/>
                        </a:rPr>
                        <a:t>Food Item</a:t>
                      </a:r>
                      <a:r>
                        <a:rPr lang="en-US" sz="1800" b="0" i="0" kern="1200" dirty="0">
                          <a:solidFill>
                            <a:schemeClr val="lt1"/>
                          </a:solidFill>
                          <a:effectLst/>
                          <a:latin typeface="+mn-lt"/>
                          <a:ea typeface="+mn-ea"/>
                          <a:cs typeface="+mn-cs"/>
                        </a:rPr>
                        <a:t> </a:t>
                      </a:r>
                      <a:endParaRPr lang="en-US" b="0" dirty="0">
                        <a:solidFill>
                          <a:schemeClr val="tx1"/>
                        </a:solidFill>
                      </a:endParaRPr>
                    </a:p>
                  </a:txBody>
                  <a:tcPr anchor="ctr">
                    <a:solidFill>
                      <a:schemeClr val="bg1">
                        <a:lumMod val="85000"/>
                      </a:schemeClr>
                    </a:solidFill>
                  </a:tcPr>
                </a:tc>
                <a:tc>
                  <a:txBody>
                    <a:bodyPr/>
                    <a:lstStyle/>
                    <a:p>
                      <a:pPr algn="l"/>
                      <a:r>
                        <a:rPr lang="en-US" sz="1800" b="0" i="0" kern="1200" dirty="0">
                          <a:solidFill>
                            <a:schemeClr val="tx1"/>
                          </a:solidFill>
                          <a:effectLst/>
                          <a:latin typeface="+mn-lt"/>
                          <a:ea typeface="+mn-ea"/>
                          <a:cs typeface="+mn-cs"/>
                        </a:rPr>
                        <a:t>per100grams </a:t>
                      </a:r>
                      <a:endParaRPr lang="en-US" b="0" dirty="0">
                        <a:solidFill>
                          <a:schemeClr val="tx1"/>
                        </a:solidFill>
                      </a:endParaRPr>
                    </a:p>
                  </a:txBody>
                  <a:tcPr anchor="ctr">
                    <a:solidFill>
                      <a:schemeClr val="bg1">
                        <a:lumMod val="85000"/>
                      </a:schemeClr>
                    </a:solidFill>
                  </a:tcPr>
                </a:tc>
                <a:tc>
                  <a:txBody>
                    <a:bodyPr/>
                    <a:lstStyle/>
                    <a:p>
                      <a:pPr algn="l"/>
                      <a:r>
                        <a:rPr lang="en-US" sz="1800" b="0" i="0" kern="1200" dirty="0">
                          <a:solidFill>
                            <a:schemeClr val="tx1"/>
                          </a:solidFill>
                          <a:effectLst/>
                          <a:latin typeface="+mn-lt"/>
                          <a:ea typeface="+mn-ea"/>
                          <a:cs typeface="+mn-cs"/>
                        </a:rPr>
                        <a:t>Cals_per100grams</a:t>
                      </a:r>
                      <a:endParaRPr lang="en-US" b="0" dirty="0">
                        <a:solidFill>
                          <a:schemeClr val="tx1"/>
                        </a:solidFill>
                      </a:endParaRPr>
                    </a:p>
                  </a:txBody>
                  <a:tcPr anchor="ctr">
                    <a:solidFill>
                      <a:schemeClr val="bg1">
                        <a:lumMod val="85000"/>
                      </a:schemeClr>
                    </a:solidFill>
                  </a:tcPr>
                </a:tc>
                <a:extLst>
                  <a:ext uri="{0D108BD9-81ED-4DB2-BD59-A6C34878D82A}">
                    <a16:rowId xmlns:a16="http://schemas.microsoft.com/office/drawing/2014/main" val="3100351803"/>
                  </a:ext>
                </a:extLst>
              </a:tr>
              <a:tr h="662178">
                <a:tc>
                  <a:txBody>
                    <a:bodyPr/>
                    <a:lstStyle/>
                    <a:p>
                      <a:r>
                        <a:rPr lang="en-US" dirty="0"/>
                        <a:t>Item 1</a:t>
                      </a:r>
                    </a:p>
                  </a:txBody>
                  <a:tcPr anchor="ctr">
                    <a:solidFill>
                      <a:schemeClr val="accent3">
                        <a:lumMod val="20000"/>
                        <a:lumOff val="80000"/>
                      </a:schemeClr>
                    </a:solidFill>
                  </a:tcPr>
                </a:tc>
                <a:tc>
                  <a:txBody>
                    <a:bodyPr/>
                    <a:lstStyle/>
                    <a:p>
                      <a:r>
                        <a:rPr lang="en-US" sz="1800" b="0" i="0" kern="1200" dirty="0">
                          <a:solidFill>
                            <a:schemeClr val="dk1"/>
                          </a:solidFill>
                          <a:effectLst/>
                          <a:latin typeface="+mn-lt"/>
                          <a:ea typeface="+mn-ea"/>
                          <a:cs typeface="+mn-cs"/>
                        </a:rPr>
                        <a:t>Meat</a:t>
                      </a:r>
                      <a:endParaRPr lang="en-US" dirty="0"/>
                    </a:p>
                  </a:txBody>
                  <a:tcPr anchor="ctr">
                    <a:solidFill>
                      <a:schemeClr val="accent3">
                        <a:lumMod val="20000"/>
                        <a:lumOff val="80000"/>
                      </a:schemeClr>
                    </a:solidFill>
                  </a:tcPr>
                </a:tc>
                <a:tc>
                  <a:txBody>
                    <a:bodyPr/>
                    <a:lstStyle/>
                    <a:p>
                      <a:r>
                        <a:rPr lang="en-US" sz="1800" b="0" i="0" kern="1200" dirty="0">
                          <a:solidFill>
                            <a:schemeClr val="dk1"/>
                          </a:solidFill>
                          <a:effectLst/>
                          <a:latin typeface="+mn-lt"/>
                          <a:ea typeface="+mn-ea"/>
                          <a:cs typeface="+mn-cs"/>
                        </a:rPr>
                        <a:t>Beef</a:t>
                      </a:r>
                      <a:endParaRPr lang="en-US" dirty="0"/>
                    </a:p>
                  </a:txBody>
                  <a:tcPr anchor="ctr">
                    <a:solidFill>
                      <a:schemeClr val="accent3">
                        <a:lumMod val="20000"/>
                        <a:lumOff val="80000"/>
                      </a:schemeClr>
                    </a:solidFill>
                  </a:tcPr>
                </a:tc>
                <a:tc>
                  <a:txBody>
                    <a:bodyPr/>
                    <a:lstStyle/>
                    <a:p>
                      <a:r>
                        <a:rPr lang="en-US" dirty="0"/>
                        <a:t>100g</a:t>
                      </a:r>
                    </a:p>
                  </a:txBody>
                  <a:tcPr anchor="ctr">
                    <a:solidFill>
                      <a:schemeClr val="accent3">
                        <a:lumMod val="20000"/>
                        <a:lumOff val="80000"/>
                      </a:schemeClr>
                    </a:solidFill>
                  </a:tcPr>
                </a:tc>
                <a:tc>
                  <a:txBody>
                    <a:bodyPr/>
                    <a:lstStyle/>
                    <a:p>
                      <a:r>
                        <a:rPr lang="en-US" sz="1800" b="0" i="0" kern="1200" dirty="0">
                          <a:solidFill>
                            <a:schemeClr val="dk1"/>
                          </a:solidFill>
                          <a:effectLst/>
                          <a:latin typeface="+mn-lt"/>
                          <a:ea typeface="+mn-ea"/>
                          <a:cs typeface="+mn-cs"/>
                        </a:rPr>
                        <a:t>248cal</a:t>
                      </a:r>
                      <a:endParaRPr lang="en-US" dirty="0"/>
                    </a:p>
                  </a:txBody>
                  <a:tcPr anchor="ctr">
                    <a:solidFill>
                      <a:schemeClr val="accent3">
                        <a:lumMod val="20000"/>
                        <a:lumOff val="80000"/>
                      </a:schemeClr>
                    </a:solidFill>
                  </a:tcPr>
                </a:tc>
                <a:extLst>
                  <a:ext uri="{0D108BD9-81ED-4DB2-BD59-A6C34878D82A}">
                    <a16:rowId xmlns:a16="http://schemas.microsoft.com/office/drawing/2014/main" val="2801628125"/>
                  </a:ext>
                </a:extLst>
              </a:tr>
              <a:tr h="662178">
                <a:tc>
                  <a:txBody>
                    <a:bodyPr/>
                    <a:lstStyle/>
                    <a:p>
                      <a:r>
                        <a:rPr lang="en-US" dirty="0"/>
                        <a:t>Item 2</a:t>
                      </a:r>
                    </a:p>
                  </a:txBody>
                  <a:tcPr anchor="ct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Meat</a:t>
                      </a:r>
                      <a:endParaRPr lang="en-US" dirty="0"/>
                    </a:p>
                  </a:txBody>
                  <a:tcPr anchor="ct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Duck</a:t>
                      </a:r>
                      <a:endParaRPr lang="en-US" dirty="0"/>
                    </a:p>
                  </a:txBody>
                  <a:tcPr anchor="ctr">
                    <a:solidFill>
                      <a:schemeClr val="accent1">
                        <a:lumMod val="20000"/>
                        <a:lumOff val="80000"/>
                      </a:schemeClr>
                    </a:solidFill>
                  </a:tcPr>
                </a:tc>
                <a:tc>
                  <a:txBody>
                    <a:bodyPr/>
                    <a:lstStyle/>
                    <a:p>
                      <a:r>
                        <a:rPr lang="en-US" dirty="0"/>
                        <a:t>100g</a:t>
                      </a:r>
                    </a:p>
                  </a:txBody>
                  <a:tcPr anchor="ct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337cal</a:t>
                      </a:r>
                      <a:endParaRPr lang="en-US" dirty="0"/>
                    </a:p>
                  </a:txBody>
                  <a:tcPr anchor="ctr">
                    <a:solidFill>
                      <a:schemeClr val="accent1">
                        <a:lumMod val="20000"/>
                        <a:lumOff val="80000"/>
                      </a:schemeClr>
                    </a:solidFill>
                  </a:tcPr>
                </a:tc>
                <a:extLst>
                  <a:ext uri="{0D108BD9-81ED-4DB2-BD59-A6C34878D82A}">
                    <a16:rowId xmlns:a16="http://schemas.microsoft.com/office/drawing/2014/main" val="522315634"/>
                  </a:ext>
                </a:extLst>
              </a:tr>
              <a:tr h="662178">
                <a:tc>
                  <a:txBody>
                    <a:bodyPr/>
                    <a:lstStyle/>
                    <a:p>
                      <a:r>
                        <a:rPr lang="en-US"/>
                        <a:t>Item 3</a:t>
                      </a:r>
                      <a:endParaRPr lang="en-US" dirty="0"/>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1800" b="0" i="0" kern="1200" dirty="0">
                          <a:solidFill>
                            <a:schemeClr val="dk1"/>
                          </a:solidFill>
                          <a:effectLst/>
                          <a:latin typeface="+mn-lt"/>
                          <a:ea typeface="+mn-ea"/>
                          <a:cs typeface="+mn-cs"/>
                        </a:rPr>
                        <a:t>Meat</a:t>
                      </a:r>
                      <a:endParaRPr lang="en-US" dirty="0"/>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1800" b="0" i="0" kern="1200" dirty="0">
                          <a:solidFill>
                            <a:schemeClr val="dk1"/>
                          </a:solidFill>
                          <a:effectLst/>
                          <a:latin typeface="+mn-lt"/>
                          <a:ea typeface="+mn-ea"/>
                          <a:cs typeface="+mn-cs"/>
                        </a:rPr>
                        <a:t>Ham</a:t>
                      </a:r>
                      <a:endParaRPr lang="en-US" dirty="0"/>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t>100g</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sz="1800" b="0" i="0" kern="1200" dirty="0">
                          <a:solidFill>
                            <a:schemeClr val="dk1"/>
                          </a:solidFill>
                          <a:effectLst/>
                          <a:latin typeface="+mn-lt"/>
                          <a:ea typeface="+mn-ea"/>
                          <a:cs typeface="+mn-cs"/>
                        </a:rPr>
                        <a:t>163cal</a:t>
                      </a:r>
                      <a:endParaRPr lang="en-US" dirty="0"/>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311043"/>
                  </a:ext>
                </a:extLst>
              </a:tr>
              <a:tr h="662178">
                <a:tc>
                  <a:txBody>
                    <a:bodyPr/>
                    <a:lstStyle/>
                    <a:p>
                      <a:r>
                        <a:rPr lang="en-US" dirty="0"/>
                        <a:t>Item 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Vegetables </a:t>
                      </a:r>
                      <a:endParaRPr lang="en-US"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Potato</a:t>
                      </a:r>
                      <a:endParaRPr lang="en-US"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100g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77cal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427182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B8235-1304-4172-AC66-0D702AECD94D}"/>
              </a:ext>
            </a:extLst>
          </p:cNvPr>
          <p:cNvSpPr>
            <a:spLocks noGrp="1"/>
          </p:cNvSpPr>
          <p:nvPr>
            <p:ph type="title"/>
          </p:nvPr>
        </p:nvSpPr>
        <p:spPr>
          <a:xfrm>
            <a:off x="2838271" y="1010170"/>
            <a:ext cx="5178019" cy="2674726"/>
          </a:xfrm>
        </p:spPr>
        <p:txBody>
          <a:bodyPr>
            <a:normAutofit/>
          </a:bodyPr>
          <a:lstStyle/>
          <a:p>
            <a:pPr algn="l"/>
            <a:r>
              <a:rPr lang="en-US" sz="2000" b="0" i="0" dirty="0">
                <a:solidFill>
                  <a:srgbClr val="222222"/>
                </a:solidFill>
                <a:effectLst/>
                <a:latin typeface="Arial" panose="020B0604020202020204" pitchFamily="34" charset="0"/>
              </a:rPr>
              <a:t>There are different reasons why people today care about being slim and want to know the calories of the food they eat and feel good about low-calorie food. Some of these reasons are:</a:t>
            </a:r>
            <a:endParaRPr lang="en-US" sz="2000" dirty="0"/>
          </a:p>
        </p:txBody>
      </p:sp>
      <p:sp>
        <p:nvSpPr>
          <p:cNvPr id="6" name="Content Placeholder 5">
            <a:extLst>
              <a:ext uri="{FF2B5EF4-FFF2-40B4-BE49-F238E27FC236}">
                <a16:creationId xmlns:a16="http://schemas.microsoft.com/office/drawing/2014/main" id="{61622E21-16A8-4B36-9CC7-2DA24DE03487}"/>
              </a:ext>
            </a:extLst>
          </p:cNvPr>
          <p:cNvSpPr>
            <a:spLocks noGrp="1"/>
          </p:cNvSpPr>
          <p:nvPr>
            <p:ph type="body" sz="quarter" idx="13"/>
          </p:nvPr>
        </p:nvSpPr>
        <p:spPr>
          <a:xfrm>
            <a:off x="2838044" y="3429000"/>
            <a:ext cx="5178514" cy="2304976"/>
          </a:xfrm>
        </p:spPr>
        <p:txBody>
          <a:bodyPr>
            <a:normAutofit/>
          </a:bodyPr>
          <a:lstStyle/>
          <a:p>
            <a:pPr algn="r"/>
            <a:r>
              <a:rPr lang="ar-SA" sz="2400" b="0" i="0" dirty="0">
                <a:solidFill>
                  <a:srgbClr val="222222"/>
                </a:solidFill>
                <a:effectLst/>
                <a:latin typeface="Arial" panose="020B0604020202020204" pitchFamily="34" charset="0"/>
              </a:rPr>
              <a:t>دلایل مختلفی وجود دارد که باعث می‌شود مردم امروزی به لاغری اهمیت بدهند و بخواهند کالری غذایی را که می‌خورند بدانند و احساس خوبی نسبت به غذای کم کالری داشته باشند. برخی از این دلایل عبارتند از:</a:t>
            </a:r>
            <a:endParaRPr lang="en-US" sz="2400" dirty="0"/>
          </a:p>
        </p:txBody>
      </p:sp>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5D58-5D41-B469-D0F2-E4F7E00CEE43}"/>
              </a:ext>
            </a:extLst>
          </p:cNvPr>
          <p:cNvSpPr>
            <a:spLocks noGrp="1"/>
          </p:cNvSpPr>
          <p:nvPr>
            <p:ph type="title"/>
          </p:nvPr>
        </p:nvSpPr>
        <p:spPr/>
        <p:txBody>
          <a:bodyPr/>
          <a:lstStyle/>
          <a:p>
            <a:r>
              <a:rPr lang="en-US" dirty="0" err="1"/>
              <a:t>CalFood</a:t>
            </a:r>
            <a:endParaRPr lang="en-US" dirty="0"/>
          </a:p>
        </p:txBody>
      </p:sp>
      <p:sp>
        <p:nvSpPr>
          <p:cNvPr id="6" name="Text Placeholder 5">
            <a:extLst>
              <a:ext uri="{FF2B5EF4-FFF2-40B4-BE49-F238E27FC236}">
                <a16:creationId xmlns:a16="http://schemas.microsoft.com/office/drawing/2014/main" id="{B1C20B99-817E-2FE9-4338-4612B49855C6}"/>
              </a:ext>
            </a:extLst>
          </p:cNvPr>
          <p:cNvSpPr>
            <a:spLocks noGrp="1"/>
          </p:cNvSpPr>
          <p:nvPr>
            <p:ph type="body" sz="quarter" idx="16"/>
          </p:nvPr>
        </p:nvSpPr>
        <p:spPr>
          <a:xfrm>
            <a:off x="1909464" y="1789613"/>
            <a:ext cx="3534208" cy="4447412"/>
          </a:xfrm>
        </p:spPr>
        <p:txBody>
          <a:bodyPr>
            <a:normAutofit/>
          </a:bodyPr>
          <a:lstStyle/>
          <a:p>
            <a:r>
              <a:rPr lang="en-US" b="1" i="0" dirty="0">
                <a:solidFill>
                  <a:srgbClr val="222222"/>
                </a:solidFill>
                <a:effectLst/>
                <a:latin typeface="Arial" panose="020B0604020202020204" pitchFamily="34" charset="0"/>
              </a:rPr>
              <a:t>Social pressure</a:t>
            </a:r>
            <a:r>
              <a:rPr lang="en-US" b="0" i="0" dirty="0">
                <a:solidFill>
                  <a:srgbClr val="222222"/>
                </a:solidFill>
                <a:effectLst/>
                <a:latin typeface="Arial" panose="020B0604020202020204" pitchFamily="34" charset="0"/>
              </a:rPr>
              <a:t>: Being slim and eating low-calorie food can also be influenced by the social norms and expectations of beauty and attractiveness in different cultures and media. People may compare themselves with others and feel the need to conform to the standards of thinness and fitness that are promoted or valued by their peers, family, celebrities, or society in general. People may also face discrimination or stigma if they are overweight or obese.</a:t>
            </a:r>
            <a:endParaRPr lang="en-US" dirty="0"/>
          </a:p>
        </p:txBody>
      </p:sp>
      <p:sp>
        <p:nvSpPr>
          <p:cNvPr id="8" name="Text Placeholder 7">
            <a:extLst>
              <a:ext uri="{FF2B5EF4-FFF2-40B4-BE49-F238E27FC236}">
                <a16:creationId xmlns:a16="http://schemas.microsoft.com/office/drawing/2014/main" id="{D5AF9823-6F75-D263-25E4-310D2422EC71}"/>
              </a:ext>
            </a:extLst>
          </p:cNvPr>
          <p:cNvSpPr>
            <a:spLocks noGrp="1"/>
          </p:cNvSpPr>
          <p:nvPr>
            <p:ph type="body" sz="quarter" idx="18"/>
          </p:nvPr>
        </p:nvSpPr>
        <p:spPr>
          <a:xfrm>
            <a:off x="6843496" y="1908939"/>
            <a:ext cx="3534208" cy="4447411"/>
          </a:xfrm>
        </p:spPr>
        <p:txBody>
          <a:bodyPr>
            <a:normAutofit/>
          </a:bodyPr>
          <a:lstStyle/>
          <a:p>
            <a:pPr algn="r"/>
            <a:r>
              <a:rPr lang="ar-SA" sz="2000" b="1" i="0" dirty="0">
                <a:solidFill>
                  <a:srgbClr val="222222"/>
                </a:solidFill>
                <a:effectLst/>
                <a:latin typeface="Arial" panose="020B0604020202020204" pitchFamily="34" charset="0"/>
              </a:rPr>
              <a:t> فشار اجتماعی</a:t>
            </a:r>
            <a:r>
              <a:rPr lang="ar-SA" sz="2000" i="0" dirty="0">
                <a:solidFill>
                  <a:srgbClr val="222222"/>
                </a:solidFill>
                <a:effectLst/>
                <a:latin typeface="Arial" panose="020B0604020202020204" pitchFamily="34" charset="0"/>
              </a:rPr>
              <a:t>: لاغری و خوردن غذای کم کالری همچنین ممکن است تحت تأثیر نرم‌ها و انتظارات اجتماعی از زیبایی و جذابیت در فرهنگ‌ها و رسانه‌های مختلف باشد. مردم ممکن است خودشان را با دیگران مقایسه کنند و احساس نیاز به انطباق با استانداردهای لاغری و تناسب اندام که توسط همسالان، خانواده، ستاره‌ها، یا جامعه به طور کلی ترویج یا ارزش‌گذاری می‌شوند. مردم همچنین ممکن است با تبعیض یا برچسب‌زنی روبرو شوند اگر چاق یا اضافه وزن باشند.</a:t>
            </a:r>
            <a:endParaRPr lang="en-US" sz="2000" dirty="0"/>
          </a:p>
        </p:txBody>
      </p:sp>
    </p:spTree>
    <p:extLst>
      <p:ext uri="{BB962C8B-B14F-4D97-AF65-F5344CB8AC3E}">
        <p14:creationId xmlns:p14="http://schemas.microsoft.com/office/powerpoint/2010/main" val="197905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9943-236F-4B30-745A-5FB6D9D9EC17}"/>
              </a:ext>
            </a:extLst>
          </p:cNvPr>
          <p:cNvSpPr>
            <a:spLocks noGrp="1"/>
          </p:cNvSpPr>
          <p:nvPr>
            <p:ph type="title"/>
          </p:nvPr>
        </p:nvSpPr>
        <p:spPr>
          <a:xfrm>
            <a:off x="2838044" y="673929"/>
            <a:ext cx="5178019" cy="3092853"/>
          </a:xfrm>
        </p:spPr>
        <p:txBody>
          <a:bodyPr>
            <a:normAutofit/>
          </a:bodyPr>
          <a:lstStyle/>
          <a:p>
            <a:pPr marL="285750" indent="-285750" algn="l">
              <a:buFont typeface="Arial" panose="020B0604020202020204" pitchFamily="34" charset="0"/>
              <a:buChar char="•"/>
            </a:pPr>
            <a:r>
              <a:rPr lang="en-US" sz="1600" b="1" i="0" dirty="0">
                <a:solidFill>
                  <a:srgbClr val="222222"/>
                </a:solidFill>
                <a:effectLst/>
                <a:latin typeface="Arial" panose="020B0604020202020204" pitchFamily="34" charset="0"/>
              </a:rPr>
              <a:t>Personal preference</a:t>
            </a:r>
            <a:r>
              <a:rPr lang="en-US" sz="1600" b="0" i="0" dirty="0">
                <a:solidFill>
                  <a:srgbClr val="222222"/>
                </a:solidFill>
                <a:effectLst/>
                <a:latin typeface="Arial" panose="020B0604020202020204" pitchFamily="34" charset="0"/>
              </a:rPr>
              <a:t>: Being slim and eating low-calorie food can also be a matter of personal choice and preference for some people. People may have different goals, motivations, and tastes when it comes to their body image and diet. Some people may enjoy the challenge and satisfaction of losing weight and maintaining a healthy lifestyle. Some people may prefer the taste and variety of low-calorie food. Some people may have ethical or environmental reasons for eating less or avoiding certain foods .</a:t>
            </a:r>
            <a:endParaRPr lang="en-US" sz="1600" dirty="0"/>
          </a:p>
        </p:txBody>
      </p:sp>
      <p:sp>
        <p:nvSpPr>
          <p:cNvPr id="3" name="Text Placeholder 2">
            <a:extLst>
              <a:ext uri="{FF2B5EF4-FFF2-40B4-BE49-F238E27FC236}">
                <a16:creationId xmlns:a16="http://schemas.microsoft.com/office/drawing/2014/main" id="{F8CCCBD5-46EF-B2E7-B3D4-CC56DAD306AA}"/>
              </a:ext>
            </a:extLst>
          </p:cNvPr>
          <p:cNvSpPr>
            <a:spLocks noGrp="1"/>
          </p:cNvSpPr>
          <p:nvPr>
            <p:ph type="body" sz="quarter" idx="13"/>
          </p:nvPr>
        </p:nvSpPr>
        <p:spPr>
          <a:xfrm>
            <a:off x="2838044" y="3766783"/>
            <a:ext cx="5178514" cy="2770496"/>
          </a:xfrm>
        </p:spPr>
        <p:txBody>
          <a:bodyPr>
            <a:noAutofit/>
          </a:bodyPr>
          <a:lstStyle/>
          <a:p>
            <a:pPr algn="r"/>
            <a:r>
              <a:rPr lang="ar-SA" sz="1800" b="1" i="0" dirty="0">
                <a:solidFill>
                  <a:srgbClr val="222222"/>
                </a:solidFill>
                <a:effectLst/>
                <a:latin typeface="Arial" panose="020B0604020202020204" pitchFamily="34" charset="0"/>
              </a:rPr>
              <a:t>ترجیح شخصی</a:t>
            </a:r>
            <a:r>
              <a:rPr lang="ar-SA" sz="1800" b="0" i="0" dirty="0">
                <a:solidFill>
                  <a:srgbClr val="222222"/>
                </a:solidFill>
                <a:effectLst/>
                <a:latin typeface="Arial" panose="020B0604020202020204" pitchFamily="34" charset="0"/>
              </a:rPr>
              <a:t>: لاغری و خوردن غذای کم کالری همچنین می‌تواند مسئله‌ای از انتخاب و ترجیح شخصی برخی از مردم باشد. مردم ممکن است اهداف، انگیزه‌ها، و سلیقه‌های مختلفی در مورد تصویر بدنی و رژیم غذایی خودشان داشته باشند. برخی از مردم ممکن است از چالش و رضایت از کاهش وزن و حفظ سبک زندگی سالم لذت ببرند. برخی از مردم ممکن است طعم و تنوع غذای کم کالری را ترجیح دهند. برخی از مردم ممکن است دلایل اخلاقی یا محیطی برای خوردن کمتر یا اجتناب از غذاهای خاصی داشته باشند.</a:t>
            </a:r>
            <a:endParaRPr lang="en-US" sz="1800" dirty="0"/>
          </a:p>
        </p:txBody>
      </p:sp>
    </p:spTree>
    <p:extLst>
      <p:ext uri="{BB962C8B-B14F-4D97-AF65-F5344CB8AC3E}">
        <p14:creationId xmlns:p14="http://schemas.microsoft.com/office/powerpoint/2010/main" val="396482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descr="Colorful Unicorn Biscuit">
            <a:extLst>
              <a:ext uri="{FF2B5EF4-FFF2-40B4-BE49-F238E27FC236}">
                <a16:creationId xmlns:a16="http://schemas.microsoft.com/office/drawing/2014/main" id="{FEDEE1A4-7174-4153-B6F5-C500B3C97560}"/>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6423487" y="929609"/>
            <a:ext cx="2518114" cy="2518114"/>
          </a:xfrm>
        </p:spPr>
      </p:pic>
      <p:pic>
        <p:nvPicPr>
          <p:cNvPr id="55" name="Picture Placeholder 54" descr="Colorful Biscuits with smiley faces on them">
            <a:extLst>
              <a:ext uri="{FF2B5EF4-FFF2-40B4-BE49-F238E27FC236}">
                <a16:creationId xmlns:a16="http://schemas.microsoft.com/office/drawing/2014/main" id="{771EED1D-F177-4F26-9BF3-74717177BC41}"/>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9090426" y="86636"/>
            <a:ext cx="2952748" cy="2952748"/>
          </a:xfrm>
        </p:spPr>
      </p:pic>
      <p:pic>
        <p:nvPicPr>
          <p:cNvPr id="51" name="Picture Placeholder 50" descr="Colorful Unicorn Biscuits">
            <a:extLst>
              <a:ext uri="{FF2B5EF4-FFF2-40B4-BE49-F238E27FC236}">
                <a16:creationId xmlns:a16="http://schemas.microsoft.com/office/drawing/2014/main" id="{24E25DA2-AA49-400A-8535-7267DFF6700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682545" y="3175909"/>
            <a:ext cx="3454390" cy="3454390"/>
          </a:xfrm>
        </p:spPr>
      </p:pic>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 name="Text Placeholder 3">
            <a:extLst>
              <a:ext uri="{FF2B5EF4-FFF2-40B4-BE49-F238E27FC236}">
                <a16:creationId xmlns:a16="http://schemas.microsoft.com/office/drawing/2014/main" id="{CF63F83C-75A4-F23D-0C98-2630EA094A93}"/>
              </a:ext>
            </a:extLst>
          </p:cNvPr>
          <p:cNvSpPr>
            <a:spLocks noGrp="1"/>
          </p:cNvSpPr>
          <p:nvPr>
            <p:ph idx="1"/>
          </p:nvPr>
        </p:nvSpPr>
        <p:spPr>
          <a:xfrm>
            <a:off x="2232025" y="929609"/>
            <a:ext cx="3863975" cy="5189678"/>
          </a:xfrm>
        </p:spPr>
        <p:txBody>
          <a:bodyPr>
            <a:normAutofit fontScale="92500" lnSpcReduction="10000"/>
          </a:bodyPr>
          <a:lstStyle/>
          <a:p>
            <a:r>
              <a:rPr lang="en-US" b="1" i="0" dirty="0">
                <a:solidFill>
                  <a:srgbClr val="222222"/>
                </a:solidFill>
                <a:effectLst/>
                <a:latin typeface="Arial" panose="020B0604020202020204" pitchFamily="34" charset="0"/>
              </a:rPr>
              <a:t>Health benefits</a:t>
            </a:r>
            <a:r>
              <a:rPr lang="en-US" i="0" dirty="0">
                <a:solidFill>
                  <a:srgbClr val="222222"/>
                </a:solidFill>
                <a:effectLst/>
                <a:latin typeface="Arial" panose="020B0604020202020204" pitchFamily="34" charset="0"/>
              </a:rPr>
              <a:t>: Being slim and eating low-calorie food can help people prevent or manage various health problems, such as obesity, diabetes, heart disease, high blood pressure, and some cancers. People may also feel more energetic, confident, and happy when they are in good shape and health.</a:t>
            </a:r>
          </a:p>
          <a:p>
            <a:endParaRPr lang="en-US" sz="1600" b="1" i="0" dirty="0">
              <a:solidFill>
                <a:srgbClr val="222222"/>
              </a:solidFill>
              <a:effectLst/>
              <a:latin typeface="Arial" panose="020B0604020202020204" pitchFamily="34" charset="0"/>
            </a:endParaRPr>
          </a:p>
          <a:p>
            <a:pPr algn="r"/>
            <a:r>
              <a:rPr lang="ar-SA" sz="1700" b="1" i="0" dirty="0">
                <a:solidFill>
                  <a:srgbClr val="222222"/>
                </a:solidFill>
                <a:effectLst/>
                <a:latin typeface="Arial" panose="020B0604020202020204" pitchFamily="34" charset="0"/>
              </a:rPr>
              <a:t>فواید سلامتی</a:t>
            </a:r>
            <a:r>
              <a:rPr lang="ar-SA" sz="1700" i="0" dirty="0">
                <a:solidFill>
                  <a:srgbClr val="222222"/>
                </a:solidFill>
                <a:effectLst/>
                <a:latin typeface="Arial" panose="020B0604020202020204" pitchFamily="34" charset="0"/>
              </a:rPr>
              <a:t>: لاغری و خوردن غذای کم کالری می‌تواند به مردم کمک کند تا از مشکلات سلامتی مختلفی مانند چاقی، دیابت، بیماری قلبی، فشار خون بالا، و برخی از سرطان‌ها جلوگیری کنند یا آن‌ها را مدیریت کنند . مردم همچنین ممکن است وقتی در شکل و سلامت خوبی هستند، احساس بیشتری از انرژی، اعتماد به نفس، و شادی داشته باشند.</a:t>
            </a:r>
            <a:endParaRPr lang="en-US" sz="1700" dirty="0"/>
          </a:p>
        </p:txBody>
      </p:sp>
    </p:spTree>
    <p:extLst>
      <p:ext uri="{BB962C8B-B14F-4D97-AF65-F5344CB8AC3E}">
        <p14:creationId xmlns:p14="http://schemas.microsoft.com/office/powerpoint/2010/main" val="286191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normAutofit/>
          </a:bodyPr>
          <a:lstStyle/>
          <a:p>
            <a:r>
              <a:rPr lang="en-US" sz="5400" dirty="0" err="1"/>
              <a:t>CalFood</a:t>
            </a:r>
            <a:endParaRPr lang="en-US" sz="5400" dirty="0"/>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3970527"/>
            <a:ext cx="4203323" cy="1647919"/>
          </a:xfrm>
        </p:spPr>
        <p:txBody>
          <a:bodyPr>
            <a:normAutofit/>
          </a:bodyPr>
          <a:lstStyle/>
          <a:p>
            <a:r>
              <a:rPr lang="en-US" dirty="0"/>
              <a:t>Autor: </a:t>
            </a:r>
            <a:r>
              <a:rPr lang="en-US" dirty="0" err="1"/>
              <a:t>ArmitAhas</a:t>
            </a:r>
            <a:endParaRPr lang="en-US" dirty="0"/>
          </a:p>
          <a:p>
            <a:r>
              <a:rPr lang="en-US" dirty="0"/>
              <a:t>Double-A AI</a:t>
            </a:r>
          </a:p>
        </p:txBody>
      </p:sp>
      <p:pic>
        <p:nvPicPr>
          <p:cNvPr id="17" name="Picture Placeholder 16" descr="Pink Cupcakes">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292225" y="1149350"/>
            <a:ext cx="4792663" cy="4227513"/>
          </a:xfrm>
        </p:spPr>
      </p:pic>
    </p:spTree>
    <p:extLst>
      <p:ext uri="{BB962C8B-B14F-4D97-AF65-F5344CB8AC3E}">
        <p14:creationId xmlns:p14="http://schemas.microsoft.com/office/powerpoint/2010/main" val="679062198"/>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72</TotalTime>
  <Words>729</Words>
  <Application>Microsoft Office PowerPoint</Application>
  <PresentationFormat>Widescreen</PresentationFormat>
  <Paragraphs>49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Source Sans Pro</vt:lpstr>
      <vt:lpstr>Source Sans Pro </vt:lpstr>
      <vt:lpstr>1_FunkyShapesVTI</vt:lpstr>
      <vt:lpstr>CalFood</vt:lpstr>
      <vt:lpstr>Introduction</vt:lpstr>
      <vt:lpstr>Table</vt:lpstr>
      <vt:lpstr>There are different reasons why people today care about being slim and want to know the calories of the food they eat and feel good about low-calorie food. Some of these reasons are:</vt:lpstr>
      <vt:lpstr>CalFood</vt:lpstr>
      <vt:lpstr>Personal preference: Being slim and eating low-calorie food can also be a matter of personal choice and preference for some people. People may have different goals, motivations, and tastes when it comes to their body image and diet. Some people may enjoy the challenge and satisfaction of losing weight and maintaining a healthy lifestyle. Some people may prefer the taste and variety of low-calorie food. Some people may have ethical or environmental reasons for eating less or avoiding certain foods .</vt:lpstr>
      <vt:lpstr>PowerPoint Presentation</vt:lpstr>
      <vt:lpstr>CalFood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CalFood</dc:title>
  <dc:creator>Ellen Davidson</dc:creator>
  <cp:lastModifiedBy>Ellen Davidson</cp:lastModifiedBy>
  <cp:revision>3</cp:revision>
  <dcterms:created xsi:type="dcterms:W3CDTF">2023-12-25T08:36:11Z</dcterms:created>
  <dcterms:modified xsi:type="dcterms:W3CDTF">2023-12-25T16:12:40Z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