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369A3B-CA27-4BC0-8562-8F33DADD832C}">
  <a:tblStyle styleId="{1C369A3B-CA27-4BC0-8562-8F33DADD8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0799016e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0799016e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0799016e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0799016e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0799016e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0799016e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0799016e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0799016e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0799016e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0799016e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0799016e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0799016e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0799016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0799016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0799016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0799016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3d60e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3d60e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3d60e4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3d60e4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0799016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0799016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3d60e4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3d60e4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3d60e4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3d60e4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3d60e4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3d60e4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3d60e4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3d60e4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3d60e4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3d60e4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3d60e4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3d60e4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3d60e4a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3d60e4a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3d60e4a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3d60e4a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0799016e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0799016e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0799016e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0799016e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0799016e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0799016e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0799016e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0799016e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0799016e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0799016e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Nubank Data Analyst Challenge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Luiz Eduardo Amaral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grain</a:t>
            </a:r>
            <a:endParaRPr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Individual purchases of a customer and individual installments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dimensions</a:t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Customer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Credit card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Merchant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facts</a:t>
            </a:r>
            <a:endParaRPr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Installment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installments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Redesi</a:t>
            </a:r>
            <a:r>
              <a:rPr lang="en"/>
              <a:t>g</a:t>
            </a:r>
            <a:r>
              <a:rPr lang="en"/>
              <a:t>ning the database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fact table</a:t>
            </a:r>
            <a:r>
              <a:rPr lang="en"/>
              <a:t>: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dimension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Merchant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</a:t>
            </a:r>
            <a:r>
              <a:rPr lang="en"/>
              <a:t> Tables</a:t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1194100" y="123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1153750"/>
                <a:gridCol w="996600"/>
                <a:gridCol w="436925"/>
              </a:tblGrid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Dimension - merchant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merchant_id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merchant_name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varchar(256)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39" name="Google Shape;139;p26"/>
          <p:cNvGraphicFramePr/>
          <p:nvPr/>
        </p:nvGraphicFramePr>
        <p:xfrm>
          <a:off x="987886" y="2354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1386300"/>
                <a:gridCol w="1064900"/>
                <a:gridCol w="548550"/>
              </a:tblGrid>
              <a:tr h="2434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Dimension - customer</a:t>
                      </a:r>
                      <a:endParaRPr b="1" sz="1000"/>
                    </a:p>
                  </a:txBody>
                  <a:tcPr marT="57950" marB="57950" marR="56225" marL="562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6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varchar(128)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varchar(128)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birthday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city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varchar(128)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state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varchar(64)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country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varchar(64)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installments_value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decimal(19, 4)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40" name="Google Shape;140;p26"/>
          <p:cNvGraphicFramePr/>
          <p:nvPr/>
        </p:nvGraphicFramePr>
        <p:xfrm>
          <a:off x="4923100" y="26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1281575"/>
                <a:gridCol w="991500"/>
                <a:gridCol w="427525"/>
              </a:tblGrid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Dimension - credit_card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credit_card_id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varchar(256)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expiration_month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expiration_year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card_brand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41" name="Google Shape;141;p26"/>
          <p:cNvGraphicFramePr/>
          <p:nvPr/>
        </p:nvGraphicFramePr>
        <p:xfrm>
          <a:off x="5105050" y="1170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1321225"/>
                <a:gridCol w="520150"/>
                <a:gridCol w="448675"/>
              </a:tblGrid>
              <a:tr h="2433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Dimension - dates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4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date_id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PK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installment_date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transaction_date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Tables</a:t>
            </a:r>
            <a:endParaRPr/>
          </a:p>
        </p:txBody>
      </p:sp>
      <p:graphicFrame>
        <p:nvGraphicFramePr>
          <p:cNvPr id="147" name="Google Shape;147;p27"/>
          <p:cNvGraphicFramePr/>
          <p:nvPr/>
        </p:nvGraphicFramePr>
        <p:xfrm>
          <a:off x="3004019" y="1289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1300850"/>
                <a:gridCol w="950525"/>
                <a:gridCol w="610000"/>
              </a:tblGrid>
              <a:tr h="2726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Fact Table - installments</a:t>
                      </a:r>
                      <a:endParaRPr b="1" sz="1000"/>
                    </a:p>
                  </a:txBody>
                  <a:tcPr marT="57950" marB="57950" marR="56225" marL="56225"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transaction_id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installment_number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PK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FK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credit_card_id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FK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merchant_id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FK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date_id</a:t>
                      </a:r>
                      <a:endParaRPr sz="10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FK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total_</a:t>
                      </a:r>
                      <a:r>
                        <a:rPr lang="en" sz="1000"/>
                        <a:t>installments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installment_value</a:t>
                      </a:r>
                      <a:endParaRPr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decimal(19, 4)</a:t>
                      </a:r>
                      <a:endParaRPr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total_value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decimal(19, 4)</a:t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6677275" y="2924750"/>
            <a:ext cx="21738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775" lIns="81775" spcFirstLastPara="1" rIns="81775" wrap="square" tIns="81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677275" y="1203150"/>
            <a:ext cx="19542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775" lIns="81775" spcFirstLastPara="1" rIns="81775" wrap="square" tIns="81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225325" y="2690550"/>
            <a:ext cx="22662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775" lIns="81775" spcFirstLastPara="1" rIns="81775" wrap="square" tIns="81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324300" y="1176950"/>
            <a:ext cx="22662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775" lIns="81775" spcFirstLastPara="1" rIns="81775" wrap="square" tIns="81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3324244" y="1226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1078475"/>
                <a:gridCol w="798800"/>
                <a:gridCol w="389025"/>
              </a:tblGrid>
              <a:tr h="1896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Fact Table - transactions</a:t>
                      </a:r>
                      <a:endParaRPr b="1" sz="800"/>
                    </a:p>
                  </a:txBody>
                  <a:tcPr marT="57950" marB="57950" marR="56225" marL="56225"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transaction_id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PK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installment_number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PK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customer_id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FK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credit_card_id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FK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merchant_id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FK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date_id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FK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total_</a:t>
                      </a:r>
                      <a:r>
                        <a:rPr lang="en" sz="800"/>
                        <a:t>installments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installment_value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decimal(19, 4)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total_value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decimal(19, 4)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8"/>
          <p:cNvSpPr/>
          <p:nvPr/>
        </p:nvSpPr>
        <p:spPr>
          <a:xfrm>
            <a:off x="356600" y="1204675"/>
            <a:ext cx="2003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775" lIns="81775" spcFirstLastPara="1" rIns="81775" wrap="square" tIns="81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8"/>
          <p:cNvGraphicFramePr/>
          <p:nvPr/>
        </p:nvGraphicFramePr>
        <p:xfrm>
          <a:off x="225311" y="2690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1087875"/>
                <a:gridCol w="795575"/>
                <a:gridCol w="382850"/>
              </a:tblGrid>
              <a:tr h="2419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Dimension - customer</a:t>
                      </a:r>
                      <a:endParaRPr b="1" sz="800"/>
                    </a:p>
                  </a:txBody>
                  <a:tcPr marT="57950" marB="57950" marR="56225" marL="562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4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customer_id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PK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first_name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varchar(128)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last_name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varchar(128)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birthday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city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varchar(128)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state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varchar(64)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country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varchar(64)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installments_value</a:t>
                      </a:r>
                      <a:endParaRPr sz="800"/>
                    </a:p>
                  </a:txBody>
                  <a:tcPr marT="57950" marB="57950" marR="56225" marL="56225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decimal(19, 4)</a:t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57950" marB="57950" marR="56225" marL="56225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59" name="Google Shape;159;p28"/>
          <p:cNvGraphicFramePr/>
          <p:nvPr/>
        </p:nvGraphicFramePr>
        <p:xfrm>
          <a:off x="6677275" y="292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985025"/>
                <a:gridCol w="805925"/>
                <a:gridCol w="382850"/>
              </a:tblGrid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Dimension - credit_card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credit_card_id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PK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number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varchar(256)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expiration_month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expiration_year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card_brand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60" name="Google Shape;160;p28"/>
          <p:cNvGraphicFramePr/>
          <p:nvPr/>
        </p:nvGraphicFramePr>
        <p:xfrm>
          <a:off x="356588" y="1204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885450"/>
                <a:gridCol w="735375"/>
                <a:gridCol w="382875"/>
              </a:tblGrid>
              <a:tr h="1891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Dimension - merchant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merchant_id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PK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merchant_name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varchar(256)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61" name="Google Shape;161;p28"/>
          <p:cNvGraphicFramePr/>
          <p:nvPr/>
        </p:nvGraphicFramePr>
        <p:xfrm>
          <a:off x="6677275" y="120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{1C369A3B-CA27-4BC0-8562-8F33DADD832C}</a:tableStyleId>
              </a:tblPr>
              <a:tblGrid>
                <a:gridCol w="908825"/>
                <a:gridCol w="662400"/>
                <a:gridCol w="382850"/>
              </a:tblGrid>
              <a:tr h="2433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Dimension - dates</a:t>
                      </a:r>
                      <a:endParaRPr b="1" sz="8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24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date_id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PK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installment_date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transaction_date</a:t>
                      </a:r>
                      <a:endParaRPr sz="8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2" name="Google Shape;162;p28"/>
          <p:cNvCxnSpPr>
            <a:stCxn id="157" idx="3"/>
            <a:endCxn id="155" idx="1"/>
          </p:cNvCxnSpPr>
          <p:nvPr/>
        </p:nvCxnSpPr>
        <p:spPr>
          <a:xfrm>
            <a:off x="2360300" y="1580875"/>
            <a:ext cx="963900" cy="10344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8"/>
          <p:cNvCxnSpPr>
            <a:stCxn id="155" idx="3"/>
            <a:endCxn id="153" idx="1"/>
          </p:cNvCxnSpPr>
          <p:nvPr/>
        </p:nvCxnSpPr>
        <p:spPr>
          <a:xfrm flipH="1" rot="10800000">
            <a:off x="5590500" y="1688600"/>
            <a:ext cx="1086900" cy="9267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8"/>
          <p:cNvCxnSpPr>
            <a:stCxn id="152" idx="1"/>
            <a:endCxn id="155" idx="3"/>
          </p:cNvCxnSpPr>
          <p:nvPr/>
        </p:nvCxnSpPr>
        <p:spPr>
          <a:xfrm rot="10800000">
            <a:off x="5590375" y="2615150"/>
            <a:ext cx="1086900" cy="1212900"/>
          </a:xfrm>
          <a:prstGeom prst="curvedConnector3">
            <a:avLst>
              <a:gd fmla="val 49994" name="adj1"/>
            </a:avLst>
          </a:prstGeom>
          <a:noFill/>
          <a:ln cap="rnd" cmpd="sng" w="9525">
            <a:solidFill>
              <a:srgbClr val="000000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165" name="Google Shape;165;p28"/>
          <p:cNvCxnSpPr>
            <a:stCxn id="154" idx="3"/>
            <a:endCxn id="155" idx="1"/>
          </p:cNvCxnSpPr>
          <p:nvPr/>
        </p:nvCxnSpPr>
        <p:spPr>
          <a:xfrm flipH="1" rot="10800000">
            <a:off x="2491525" y="2615400"/>
            <a:ext cx="832800" cy="1163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Build a query for the monthly bill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" y="1152525"/>
            <a:ext cx="74390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egacy warehouse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</a:t>
            </a:r>
            <a:r>
              <a:rPr i="1" lang="en"/>
              <a:t>ransactions </a:t>
            </a:r>
            <a:r>
              <a:rPr lang="en"/>
              <a:t>table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query for a monthly </a:t>
            </a:r>
            <a:r>
              <a:rPr i="1" lang="en"/>
              <a:t>bill.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763" y="400950"/>
            <a:ext cx="24479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019175"/>
            <a:ext cx="71437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to prevent these mistakes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8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Snowflake Schema → Complex Queries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it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8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Four-Step Dimensional Design Process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 Schema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Changing Dimensions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65500" y="22096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 How to better find, understand and consume the data</a:t>
            </a:r>
            <a:endParaRPr sz="3600"/>
          </a:p>
        </p:txBody>
      </p:sp>
      <p:sp>
        <p:nvSpPr>
          <p:cNvPr id="211" name="Google Shape;211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Follow Design Patterns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several tools under your belt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265500" y="21964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217" name="Google Shape;217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Nubank Challenge - 09/2018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Luiz Eduardo Amaral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101" y="219475"/>
            <a:ext cx="5527801" cy="47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734"/>
            <a:ext cx="9144000" cy="428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Redesign the database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Build a query for the monthly </a:t>
            </a:r>
            <a:r>
              <a:rPr i="1" lang="en" sz="1700"/>
              <a:t>bill</a:t>
            </a:r>
            <a:endParaRPr i="1" sz="17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prevent these mistakes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better find, understand and consume the data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763" y="400950"/>
            <a:ext cx="24479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Redesigning the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Modeling Techniques </a:t>
            </a:r>
            <a:r>
              <a:rPr lang="en" sz="2400"/>
              <a:t>(Kimball/Ross)</a:t>
            </a:r>
            <a:endParaRPr sz="24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 Schema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 Tables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 Tables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Slowly Changing Dimension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Four-Step Dimensional Design Process  </a:t>
            </a:r>
            <a:r>
              <a:rPr lang="en" sz="2400"/>
              <a:t>(Kimball/Ross)</a:t>
            </a:r>
            <a:endParaRPr sz="2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business process.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Declare the grain.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dimensions.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facts.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Select the business process</a:t>
            </a:r>
            <a:endParaRPr sz="3600"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We want to create monthly bills for the customers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