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66" r:id="rId4"/>
    <p:sldId id="259" r:id="rId5"/>
    <p:sldId id="260" r:id="rId6"/>
    <p:sldId id="264" r:id="rId7"/>
    <p:sldId id="267" r:id="rId8"/>
    <p:sldId id="268" r:id="rId9"/>
    <p:sldId id="269" r:id="rId10"/>
    <p:sldId id="270" r:id="rId11"/>
    <p:sldId id="271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439"/>
    <p:restoredTop sz="94075" autoAdjust="0"/>
  </p:normalViewPr>
  <p:slideViewPr>
    <p:cSldViewPr>
      <p:cViewPr>
        <p:scale>
          <a:sx n="100" d="100"/>
          <a:sy n="100" d="100"/>
        </p:scale>
        <p:origin x="-3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70408D-CA88-4603-A793-4AE894AC308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0408D-CA88-4603-A793-4AE894AC308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0408D-CA88-4603-A793-4AE894AC308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0408D-CA88-4603-A793-4AE894AC308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 rtlCol="0">
            <a:normAutofit/>
          </a:bodyPr>
          <a:lstStyle>
            <a:lvl1pPr>
              <a:defRPr sz="360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0408D-CA88-4603-A793-4AE894AC308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0408D-CA88-4603-A793-4AE894AC308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0408D-CA88-4603-A793-4AE894AC308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0408D-CA88-4603-A793-4AE894AC308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0408D-CA88-4603-A793-4AE894AC308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670408D-CA88-4603-A793-4AE894AC308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70408D-CA88-4603-A793-4AE894AC308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670408D-CA88-4603-A793-4AE894AC308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772400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SMART SURVEILLANCE MODULE</a:t>
            </a:r>
            <a:endParaRPr lang="en-US" sz="360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38400"/>
            <a:ext cx="7772400" cy="173310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Name: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Uma Kale(3527)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Karishma Lunawat(3534)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Mamta Shukla(3536)</a:t>
            </a: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762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Mini Project and Seminar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3810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Class &amp; Batch:TE 5,L5                                             Group No:4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54570" y="4343400"/>
            <a:ext cx="7772400" cy="894904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7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 Guide</a:t>
            </a:r>
          </a:p>
          <a:p>
            <a:pPr marR="64008" lvl="0" algn="r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800" b="1" dirty="0"/>
              <a:t>Dr. G.V.Bansod</a:t>
            </a:r>
            <a:r>
              <a:rPr lang="en-IN" sz="2800" dirty="0"/>
              <a:t> 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486400"/>
            <a:ext cx="9144000" cy="1371600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Department of Electronics and Telecommunications</a:t>
            </a:r>
            <a:endParaRPr lang="en-US" sz="24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Pune  Institute of Computer Technology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Academic Year : 2016 - 2017</a:t>
            </a:r>
            <a:endParaRPr lang="en-US" sz="24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PCB DESIGN</a:t>
            </a:r>
            <a:endParaRPr lang="en-US" sz="2400" dirty="0"/>
          </a:p>
        </p:txBody>
      </p:sp>
      <p:pic>
        <p:nvPicPr>
          <p:cNvPr id="6146" name="Picture 2" descr="G:\eagl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23504"/>
            <a:ext cx="8229600" cy="4626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SCHEMATIC</a:t>
            </a:r>
            <a:endParaRPr lang="en-US" sz="2400" dirty="0"/>
          </a:p>
        </p:txBody>
      </p:sp>
      <p:pic>
        <p:nvPicPr>
          <p:cNvPr id="7170" name="Picture 2" descr="G:\eagl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23504"/>
            <a:ext cx="8229600" cy="4626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/>
              <a:t>1. Micro-controller PIC18F4550</a:t>
            </a:r>
            <a:endParaRPr lang="en-IN" dirty="0"/>
          </a:p>
          <a:p>
            <a:pPr marL="109728" indent="0">
              <a:buNone/>
            </a:pPr>
            <a:r>
              <a:rPr lang="en-US" dirty="0" smtClean="0"/>
              <a:t>2</a:t>
            </a:r>
            <a:r>
              <a:rPr lang="en-US" dirty="0"/>
              <a:t>. GSM Module-SIM900D</a:t>
            </a:r>
            <a:endParaRPr lang="en-IN" dirty="0"/>
          </a:p>
          <a:p>
            <a:pPr marL="109728" indent="0">
              <a:buNone/>
            </a:pPr>
            <a:r>
              <a:rPr lang="en-US" dirty="0"/>
              <a:t>             </a:t>
            </a:r>
            <a:r>
              <a:rPr lang="en-US" dirty="0" smtClean="0"/>
              <a:t>Operating </a:t>
            </a:r>
            <a:r>
              <a:rPr lang="en-US" dirty="0"/>
              <a:t>voltage=3.2-4.8 V</a:t>
            </a:r>
            <a:endParaRPr lang="en-IN" dirty="0"/>
          </a:p>
          <a:p>
            <a:pPr marL="109728" indent="0">
              <a:buNone/>
            </a:pPr>
            <a:r>
              <a:rPr lang="en-US" dirty="0"/>
              <a:t>             </a:t>
            </a:r>
            <a:r>
              <a:rPr lang="en-US" dirty="0" smtClean="0"/>
              <a:t>SMS+SIMcard </a:t>
            </a:r>
            <a:r>
              <a:rPr lang="en-US" dirty="0"/>
              <a:t>interface</a:t>
            </a:r>
            <a:endParaRPr lang="en-IN" dirty="0"/>
          </a:p>
          <a:p>
            <a:pPr marL="109728" indent="0">
              <a:buNone/>
            </a:pPr>
            <a:r>
              <a:rPr lang="en-US" dirty="0"/>
              <a:t>             </a:t>
            </a:r>
            <a:r>
              <a:rPr lang="en-US" dirty="0" smtClean="0"/>
              <a:t>GPRS </a:t>
            </a:r>
            <a:r>
              <a:rPr lang="en-US" dirty="0"/>
              <a:t>support</a:t>
            </a:r>
            <a:endParaRPr lang="en-IN" dirty="0"/>
          </a:p>
          <a:p>
            <a:pPr marL="109728" indent="0">
              <a:buNone/>
            </a:pPr>
            <a:r>
              <a:rPr lang="en-US" dirty="0" smtClean="0"/>
              <a:t>3</a:t>
            </a:r>
            <a:r>
              <a:rPr lang="en-US" dirty="0"/>
              <a:t>. USB to TTL converter (Programming and data transfer)-</a:t>
            </a:r>
            <a:endParaRPr lang="en-IN" dirty="0"/>
          </a:p>
          <a:p>
            <a:pPr marL="109728" indent="0">
              <a:buNone/>
            </a:pPr>
            <a:r>
              <a:rPr lang="en-US" dirty="0"/>
              <a:t>             </a:t>
            </a:r>
            <a:r>
              <a:rPr lang="en-US" dirty="0" smtClean="0"/>
              <a:t>CP2102 </a:t>
            </a:r>
            <a:r>
              <a:rPr lang="en-US" dirty="0"/>
              <a:t>USB to TTL UART serial port module</a:t>
            </a:r>
            <a:endParaRPr lang="en-IN" dirty="0"/>
          </a:p>
          <a:p>
            <a:pPr marL="109728" indent="0">
              <a:buNone/>
            </a:pPr>
            <a:r>
              <a:rPr lang="en-US" dirty="0"/>
              <a:t>             </a:t>
            </a:r>
            <a:r>
              <a:rPr lang="en-US" dirty="0" smtClean="0"/>
              <a:t>Operating </a:t>
            </a:r>
            <a:r>
              <a:rPr lang="en-US" dirty="0"/>
              <a:t>voltage=3.3 V</a:t>
            </a:r>
            <a:endParaRPr lang="en-IN" dirty="0"/>
          </a:p>
          <a:p>
            <a:pPr marL="109728" indent="0">
              <a:buNone/>
            </a:pPr>
            <a:r>
              <a:rPr lang="en-US" dirty="0"/>
              <a:t>             </a:t>
            </a:r>
            <a:r>
              <a:rPr lang="en-US" dirty="0" smtClean="0"/>
              <a:t>V2.0 </a:t>
            </a:r>
            <a:r>
              <a:rPr lang="en-US" dirty="0"/>
              <a:t>USB support</a:t>
            </a:r>
            <a:endParaRPr lang="en-IN" dirty="0"/>
          </a:p>
          <a:p>
            <a:pPr marL="109728" indent="0">
              <a:buNone/>
            </a:pPr>
            <a:r>
              <a:rPr lang="en-US" dirty="0"/>
              <a:t>                                                                                                                           </a:t>
            </a:r>
            <a:endParaRPr lang="en-IN" dirty="0"/>
          </a:p>
          <a:p>
            <a:pPr marL="109728" indent="0">
              <a:buNone/>
            </a:pPr>
            <a:r>
              <a:rPr lang="en-US" dirty="0" smtClean="0"/>
              <a:t>4</a:t>
            </a:r>
            <a:r>
              <a:rPr lang="en-US" dirty="0"/>
              <a:t>. Camera (Webcam/camera module) </a:t>
            </a:r>
            <a:r>
              <a:rPr lang="en-US" dirty="0" smtClean="0"/>
              <a:t>– </a:t>
            </a:r>
          </a:p>
          <a:p>
            <a:pPr marL="109728" indent="0">
              <a:buNone/>
            </a:pPr>
            <a:r>
              <a:rPr lang="en-US" dirty="0" smtClean="0"/>
              <a:t>             Quantum </a:t>
            </a:r>
            <a:r>
              <a:rPr lang="en-US" dirty="0"/>
              <a:t>QHM495LM 25MP Webcam</a:t>
            </a:r>
            <a:endParaRPr lang="en-IN" dirty="0"/>
          </a:p>
          <a:p>
            <a:pPr marL="109728" indent="0">
              <a:buNone/>
            </a:pPr>
            <a:r>
              <a:rPr lang="en-US" dirty="0" smtClean="0"/>
              <a:t>5</a:t>
            </a:r>
            <a:r>
              <a:rPr lang="en-US" dirty="0"/>
              <a:t>. PIR Sensor - HC-SR501 Motion Sensor</a:t>
            </a:r>
            <a:endParaRPr lang="en-IN" dirty="0"/>
          </a:p>
          <a:p>
            <a:pPr marL="109728" indent="0">
              <a:buNone/>
            </a:pPr>
            <a:r>
              <a:rPr lang="en-US" dirty="0"/>
              <a:t>             </a:t>
            </a:r>
            <a:r>
              <a:rPr lang="en-US" dirty="0" smtClean="0"/>
              <a:t>Operating </a:t>
            </a:r>
            <a:r>
              <a:rPr lang="en-US" dirty="0"/>
              <a:t>Voltage=5V</a:t>
            </a:r>
            <a:endParaRPr lang="en-IN" dirty="0"/>
          </a:p>
          <a:p>
            <a:pPr marL="109728" indent="0">
              <a:buNone/>
            </a:pPr>
            <a:r>
              <a:rPr lang="en-US" dirty="0"/>
              <a:t>             </a:t>
            </a:r>
            <a:r>
              <a:rPr lang="en-US" dirty="0" smtClean="0"/>
              <a:t>Range</a:t>
            </a:r>
            <a:r>
              <a:rPr lang="en-US" dirty="0"/>
              <a:t>= </a:t>
            </a:r>
            <a:r>
              <a:rPr lang="en-US" dirty="0" err="1"/>
              <a:t>Operatable</a:t>
            </a:r>
            <a:r>
              <a:rPr lang="en-US" dirty="0"/>
              <a:t> from few feet to 20 feet.                     </a:t>
            </a:r>
            <a:endParaRPr lang="en-IN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 </a:t>
            </a:r>
            <a:r>
              <a:rPr lang="en-US" dirty="0"/>
              <a:t>1. MPLABX </a:t>
            </a:r>
            <a:r>
              <a:rPr lang="en-US" dirty="0" smtClean="0"/>
              <a:t>IDE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US" dirty="0" smtClean="0"/>
              <a:t>2</a:t>
            </a:r>
            <a:r>
              <a:rPr lang="en-US" dirty="0"/>
              <a:t>. HID BOOTLOADER</a:t>
            </a:r>
            <a:endParaRPr lang="en-IN" dirty="0"/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3</a:t>
            </a:r>
            <a:r>
              <a:rPr lang="en-US" dirty="0"/>
              <a:t>. Image Processing- MATLAB, Open CV , </a:t>
            </a:r>
            <a:r>
              <a:rPr lang="en-US" dirty="0" smtClean="0"/>
              <a:t>Python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4.Cadsoft eagle 7.6 </a:t>
            </a:r>
          </a:p>
          <a:p>
            <a:pPr marL="109728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305800" cy="460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61"/>
                <a:gridCol w="3306939"/>
                <a:gridCol w="2076450"/>
                <a:gridCol w="2076450"/>
              </a:tblGrid>
              <a:tr h="653995">
                <a:tc>
                  <a:txBody>
                    <a:bodyPr/>
                    <a:lstStyle/>
                    <a:p>
                      <a:r>
                        <a:rPr lang="en-US" dirty="0" smtClean="0"/>
                        <a:t>SR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DUE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STATUS</a:t>
                      </a:r>
                      <a:endParaRPr lang="en-US" dirty="0"/>
                    </a:p>
                  </a:txBody>
                  <a:tcPr/>
                </a:tc>
              </a:tr>
              <a:tr h="378902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19/12/16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8902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Finalization of 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22/12/16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8902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</a:t>
                      </a:r>
                      <a:r>
                        <a:rPr lang="en-US" baseline="0" dirty="0" smtClean="0"/>
                        <a:t> Survey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30/12/16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8902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Preparation</a:t>
                      </a:r>
                      <a:r>
                        <a:rPr lang="en-US" baseline="0" dirty="0" smtClean="0"/>
                        <a:t> of Synopsis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06/01/17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8902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Purchasing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12/01/17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653995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Formation</a:t>
                      </a:r>
                      <a:r>
                        <a:rPr lang="en-US" baseline="0" dirty="0" smtClean="0"/>
                        <a:t> of modules and Task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19/01/17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8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Proteus</a:t>
                      </a:r>
                      <a:r>
                        <a:rPr lang="en-US" baseline="0" dirty="0" smtClean="0"/>
                        <a:t> Simulation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27/01/17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</a:tr>
              <a:tr h="378902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Seminar</a:t>
                      </a:r>
                      <a:r>
                        <a:rPr lang="en-US" baseline="0" dirty="0" smtClean="0"/>
                        <a:t> 2 Topic Finalization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03/02/17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</a:tr>
              <a:tr h="378902"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MATLAB</a:t>
                      </a:r>
                      <a:r>
                        <a:rPr lang="en-US" baseline="0" dirty="0" smtClean="0"/>
                        <a:t> Simulation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17/02/17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OVERVIEW OF TASKS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2766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Seminar</a:t>
                      </a:r>
                      <a:r>
                        <a:rPr lang="en-US" baseline="0" dirty="0" smtClean="0"/>
                        <a:t> 2 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23/02/17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PCB Designing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02/03/17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GSM</a:t>
                      </a:r>
                      <a:r>
                        <a:rPr lang="en-US" baseline="0" dirty="0" smtClean="0"/>
                        <a:t> Module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05/03/17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Installation</a:t>
                      </a:r>
                      <a:r>
                        <a:rPr lang="en-US" baseline="0" dirty="0" smtClean="0"/>
                        <a:t> of Firmware and testing on Breadboard.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16/03/17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PCB Printing and soldering of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CONTD….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Project Security System by using web Camera is designed using wireless technology. </a:t>
            </a:r>
            <a:r>
              <a:rPr lang="en-US" sz="1800" dirty="0" smtClean="0"/>
              <a:t>The </a:t>
            </a:r>
            <a:r>
              <a:rPr lang="en-US" sz="1800" dirty="0"/>
              <a:t>objective of this project is to develop a system that monitors the area in which it is being implemented</a:t>
            </a:r>
            <a:r>
              <a:rPr lang="en-US" sz="1800" dirty="0" smtClean="0"/>
              <a:t>. </a:t>
            </a:r>
            <a:r>
              <a:rPr lang="en-US" sz="1800" dirty="0"/>
              <a:t>In this project in automatic mode PIR sensor will detect person movement and give the signal to microcontroller. Other objectives of project are listed below-</a:t>
            </a:r>
            <a:endParaRPr lang="en-IN" sz="1800" dirty="0"/>
          </a:p>
          <a:p>
            <a:pPr marL="109728" indent="0">
              <a:buNone/>
            </a:pPr>
            <a:r>
              <a:rPr lang="en-US" sz="1800" dirty="0"/>
              <a:t>1. To reduce cost by using webcam instead of traditional IP cameras.</a:t>
            </a:r>
            <a:endParaRPr lang="en-IN" sz="1800" dirty="0"/>
          </a:p>
          <a:p>
            <a:pPr marL="109728" indent="0">
              <a:buNone/>
            </a:pPr>
            <a:r>
              <a:rPr lang="en-US" sz="1800" dirty="0"/>
              <a:t>2. To overcome the shortcomings in IP cameras.</a:t>
            </a:r>
            <a:endParaRPr lang="en-IN" sz="1800" dirty="0"/>
          </a:p>
          <a:p>
            <a:pPr marL="109728" indent="0">
              <a:buNone/>
            </a:pPr>
            <a:r>
              <a:rPr lang="en-US" sz="1800" dirty="0"/>
              <a:t>3. To reduce storage </a:t>
            </a:r>
            <a:r>
              <a:rPr lang="en-US" sz="1800" dirty="0" smtClean="0"/>
              <a:t>requirements and power consumption. </a:t>
            </a:r>
            <a:endParaRPr lang="en-IN" sz="1800" dirty="0"/>
          </a:p>
          <a:p>
            <a:pPr marL="109728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&amp; Objectives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3536149"/>
            <a:ext cx="62484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46760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656" y="0"/>
            <a:ext cx="9092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1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PROTEUS SIMULATION(for camera initialization)</a:t>
            </a:r>
            <a:endParaRPr lang="en-US" sz="2400" dirty="0"/>
          </a:p>
        </p:txBody>
      </p:sp>
      <p:pic>
        <p:nvPicPr>
          <p:cNvPr id="1026" name="Picture 2" descr="C:\Documents and Settings\HARDWARE LABORATORY\Desktop\cam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1536" y="1066800"/>
            <a:ext cx="7160928" cy="4940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CAPTURED IMAGE</a:t>
            </a:r>
            <a:endParaRPr lang="en-US" sz="2400" dirty="0"/>
          </a:p>
        </p:txBody>
      </p:sp>
      <p:pic>
        <p:nvPicPr>
          <p:cNvPr id="4098" name="Picture 2" descr="C:\Documents and Settings\HARDWARE LABORATORY\Desktop\cam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23504"/>
            <a:ext cx="8229600" cy="46268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PROTEUS SIMULATION(after image is captured)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0694" y="1066800"/>
            <a:ext cx="6362612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250</TotalTime>
  <Words>397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SMART SURVEILLANCE MODULE</vt:lpstr>
      <vt:lpstr>          OVERVIEW OF TASKS</vt:lpstr>
      <vt:lpstr>CONTD….</vt:lpstr>
      <vt:lpstr>Problem Definition &amp; Objectives</vt:lpstr>
      <vt:lpstr>Block Diagram</vt:lpstr>
      <vt:lpstr>Slide 6</vt:lpstr>
      <vt:lpstr>PROTEUS SIMULATION(for camera initialization)</vt:lpstr>
      <vt:lpstr>CAPTURED IMAGE</vt:lpstr>
      <vt:lpstr>PROTEUS SIMULATION(after image is captured)</vt:lpstr>
      <vt:lpstr>PCB DESIGN</vt:lpstr>
      <vt:lpstr>SCHEMATIC</vt:lpstr>
      <vt:lpstr>Hardware Requirements</vt:lpstr>
      <vt:lpstr>Software Requirements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“Project Title”</dc:title>
  <dc:creator>GIFT</dc:creator>
  <cp:lastModifiedBy>KUNDLIK</cp:lastModifiedBy>
  <cp:revision>31</cp:revision>
  <dcterms:created xsi:type="dcterms:W3CDTF">2016-12-26T13:27:55Z</dcterms:created>
  <dcterms:modified xsi:type="dcterms:W3CDTF">2017-03-17T06:42:29Z</dcterms:modified>
</cp:coreProperties>
</file>